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48" r:id="rId2"/>
  </p:sldMasterIdLst>
  <p:notesMasterIdLst>
    <p:notesMasterId r:id="rId32"/>
  </p:notesMasterIdLst>
  <p:handoutMasterIdLst>
    <p:handoutMasterId r:id="rId33"/>
  </p:handoutMasterIdLst>
  <p:sldIdLst>
    <p:sldId id="276" r:id="rId3"/>
    <p:sldId id="264" r:id="rId4"/>
    <p:sldId id="277" r:id="rId5"/>
    <p:sldId id="281" r:id="rId6"/>
    <p:sldId id="282" r:id="rId7"/>
    <p:sldId id="285" r:id="rId8"/>
    <p:sldId id="284" r:id="rId9"/>
    <p:sldId id="286" r:id="rId10"/>
    <p:sldId id="278" r:id="rId11"/>
    <p:sldId id="279" r:id="rId12"/>
    <p:sldId id="287" r:id="rId13"/>
    <p:sldId id="280" r:id="rId14"/>
    <p:sldId id="266" r:id="rId15"/>
    <p:sldId id="291" r:id="rId16"/>
    <p:sldId id="292" r:id="rId17"/>
    <p:sldId id="293" r:id="rId18"/>
    <p:sldId id="290" r:id="rId19"/>
    <p:sldId id="294" r:id="rId20"/>
    <p:sldId id="295" r:id="rId21"/>
    <p:sldId id="297" r:id="rId22"/>
    <p:sldId id="300" r:id="rId23"/>
    <p:sldId id="301" r:id="rId24"/>
    <p:sldId id="302" r:id="rId25"/>
    <p:sldId id="298" r:id="rId26"/>
    <p:sldId id="299" r:id="rId27"/>
    <p:sldId id="303" r:id="rId28"/>
    <p:sldId id="305" r:id="rId29"/>
    <p:sldId id="304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3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116"/>
    <a:srgbClr val="D9D9D9"/>
    <a:srgbClr val="F2F2F2"/>
    <a:srgbClr val="005B7D"/>
    <a:srgbClr val="7F7F7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2" autoAdjust="0"/>
    <p:restoredTop sz="93566" autoAdjust="0"/>
  </p:normalViewPr>
  <p:slideViewPr>
    <p:cSldViewPr snapToGrid="0" snapToObjects="1">
      <p:cViewPr varScale="1">
        <p:scale>
          <a:sx n="117" d="100"/>
          <a:sy n="117" d="100"/>
        </p:scale>
        <p:origin x="126" y="576"/>
      </p:cViewPr>
      <p:guideLst>
        <p:guide orient="horz" pos="2160"/>
        <p:guide pos="3840"/>
        <p:guide pos="73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D25EA-1044-4C8E-ABCD-042A7A3EEEA1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C7DA7-1865-43BA-AECF-6C292E760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042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7C5AB-608F-994A-9ECB-93768771779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0A442-6E14-2349-8616-8FA9C1F3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89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6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5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with iOS 10, Apple is using technology called Differential Privacy to help discover the usage patterns of a large number of users without compromising individual privacy. In iOS 10, this technology will help improve </a:t>
            </a:r>
            <a:r>
              <a:rPr lang="en-US" dirty="0" err="1"/>
              <a:t>QuickType</a:t>
            </a:r>
            <a:r>
              <a:rPr lang="en-US" dirty="0"/>
              <a:t> and </a:t>
            </a:r>
            <a:r>
              <a:rPr lang="en-US" dirty="0" err="1"/>
              <a:t>emoji</a:t>
            </a:r>
            <a:r>
              <a:rPr lang="en-US" dirty="0"/>
              <a:t> suggestions, Spotlight® deep link suggestions and Lookup Hints in Notes.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60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2 - </a:t>
            </a:r>
            <a:fld id="{A96DD7C1-735C-7346-B24B-DADD6EBE0A8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20</a:t>
            </a:r>
            <a:r>
              <a:rPr lang="en-US" baseline="0" dirty="0"/>
              <a:t> apps taken from the iOS App Store "Top Charts/Free" list, presented here in no particular order.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8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65% of the top 20</a:t>
            </a:r>
            <a:r>
              <a:rPr lang="en-US" baseline="0" dirty="0"/>
              <a:t> free apps, 13 out of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information on iOS 10 and App Transport</a:t>
            </a:r>
            <a:r>
              <a:rPr lang="en-US" baseline="0" dirty="0"/>
              <a:t> Security available at https://</a:t>
            </a:r>
            <a:r>
              <a:rPr lang="en-US" baseline="0" dirty="0" err="1"/>
              <a:t>developer.apple.com</a:t>
            </a:r>
            <a:r>
              <a:rPr lang="en-US" baseline="0" dirty="0"/>
              <a:t>/videos/play/wwdc2016/706/.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1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Lucia Ballard, Secure Transports Engineering Manager</a:t>
            </a:r>
          </a:p>
          <a:p>
            <a:r>
              <a:rPr lang="en-US" dirty="0"/>
              <a:t>Online Certificate Status Protocol Stapling</a:t>
            </a:r>
            <a:r>
              <a:rPr lang="en-US" baseline="0" dirty="0"/>
              <a:t> instructions: https://</a:t>
            </a:r>
            <a:r>
              <a:rPr lang="en-US" baseline="0" dirty="0" err="1"/>
              <a:t>www.digicert.com</a:t>
            </a:r>
            <a:r>
              <a:rPr lang="en-US" baseline="0" dirty="0"/>
              <a:t>/enabling-</a:t>
            </a:r>
            <a:r>
              <a:rPr lang="en-US" baseline="0" dirty="0" err="1"/>
              <a:t>ocsp</a:t>
            </a:r>
            <a:r>
              <a:rPr lang="en-US" baseline="0" dirty="0"/>
              <a:t>-</a:t>
            </a:r>
            <a:r>
              <a:rPr lang="en-US" baseline="0" dirty="0" err="1"/>
              <a:t>stapling.htm</a:t>
            </a:r>
            <a:endParaRPr lang="en-US" sz="1000" dirty="0"/>
          </a:p>
          <a:p>
            <a:r>
              <a:rPr lang="en-US" sz="1000" dirty="0"/>
              <a:t>https://</a:t>
            </a:r>
            <a:r>
              <a:rPr lang="en-US" sz="1000" dirty="0" err="1"/>
              <a:t>developer.apple.com</a:t>
            </a:r>
            <a:r>
              <a:rPr lang="en-US" sz="1000" dirty="0"/>
              <a:t>/videos/play/wwdc2016/705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developer.apple.com</a:t>
            </a:r>
            <a:r>
              <a:rPr lang="en-US" sz="1000" dirty="0"/>
              <a:t>/videos/play/wwdc2016/706/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0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added the last </a:t>
            </a:r>
            <a:r>
              <a:rPr lang="en-US" dirty="0" err="1"/>
              <a:t>Siri</a:t>
            </a:r>
            <a:r>
              <a:rPr lang="en-US" baseline="0" dirty="0"/>
              <a:t>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will be interesting to see how </a:t>
            </a:r>
            <a:r>
              <a:rPr lang="en-US" dirty="0" err="1"/>
              <a:t>iMessage</a:t>
            </a:r>
            <a:r>
              <a:rPr lang="en-US" dirty="0"/>
              <a:t>-centric</a:t>
            </a:r>
            <a:r>
              <a:rPr lang="en-US" baseline="0" dirty="0"/>
              <a:t> apps are received, versus the chat bot-style of messaging where you don't install </a:t>
            </a:r>
            <a:r>
              <a:rPr lang="en-US" baseline="0" dirty="0" err="1"/>
              <a:t>Uber</a:t>
            </a:r>
            <a:r>
              <a:rPr lang="en-US" baseline="0" dirty="0"/>
              <a:t> on your phone, but can still hail a driver by texting </a:t>
            </a:r>
            <a:r>
              <a:rPr lang="en-US" baseline="0" dirty="0" err="1"/>
              <a:t>Uber</a:t>
            </a:r>
            <a:r>
              <a:rPr lang="en-US" baseline="0" dirty="0"/>
              <a:t> with "Send a driver to 8 Abbott Park Place, Providence, RI".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0A442-6E14-2349-8616-8FA9C1F39A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course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98642" y="1921566"/>
            <a:ext cx="9184987" cy="2279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1488" y="5146469"/>
            <a:ext cx="11247437" cy="1003300"/>
          </a:xfrm>
        </p:spPr>
        <p:txBody>
          <a:bodyPr/>
          <a:lstStyle>
            <a:lvl1pPr algn="ctr">
              <a:defRPr sz="14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algn="ctr">
              <a:defRPr sz="1200" b="0" i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200939" y="476250"/>
            <a:ext cx="7332249" cy="685800"/>
          </a:xfrm>
        </p:spPr>
        <p:txBody>
          <a:bodyPr tIns="64008" bIns="0"/>
          <a:lstStyle>
            <a:lvl1pPr algn="r">
              <a:defRPr sz="1800" b="0" i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2pPr>
            <a:lvl3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3pPr>
            <a:lvl4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4pPr>
            <a:lvl5pPr algn="r">
              <a:defRPr sz="1800"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60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_blue_1column_no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28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s_sing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799"/>
          </a:xfrm>
        </p:spPr>
        <p:txBody>
          <a:bodyPr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4542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17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single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320" y="475841"/>
            <a:ext cx="10881360" cy="685800"/>
          </a:xfrm>
          <a:solidFill>
            <a:srgbClr val="B11116"/>
          </a:solidFill>
        </p:spPr>
        <p:txBody>
          <a:bodyPr anchor="ctr" anchorCtr="0"/>
          <a:lstStyle>
            <a:lvl1pPr algn="l">
              <a:defRPr sz="18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" y="1499777"/>
            <a:ext cx="10881360" cy="589935"/>
          </a:xfrm>
        </p:spPr>
        <p:txBody>
          <a:bodyPr/>
          <a:lstStyle>
            <a:lvl1pPr marL="0" indent="0" algn="l">
              <a:buNone/>
              <a:defRPr sz="28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" y="2256503"/>
            <a:ext cx="10881360" cy="37172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18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ns_two-column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39"/>
            <a:ext cx="10881360" cy="685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0" y="151908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9086"/>
            <a:ext cx="5364480" cy="458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10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s_two-column-tex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445342"/>
            <a:ext cx="5342255" cy="923207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" y="2505075"/>
            <a:ext cx="534225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45343"/>
            <a:ext cx="5364480" cy="937496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Gill Sans MT" charset="0"/>
                <a:ea typeface="Gill Sans MT" charset="0"/>
                <a:cs typeface="Gill Sans M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44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89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75840"/>
            <a:ext cx="10881360" cy="667160"/>
          </a:xfrm>
        </p:spPr>
        <p:txBody>
          <a:bodyPr vert="horz" lIns="91440" tIns="64008" rIns="91440" bIns="0" rtlCol="0" anchor="ctr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1432" y="1593850"/>
            <a:ext cx="6163956" cy="44087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55320" y="1593850"/>
            <a:ext cx="4240530" cy="4408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36680" y="6333169"/>
            <a:ext cx="655320" cy="524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fld id="{A12C446D-6113-E749-B2D6-33109B9D4DC9}" type="slidenum">
              <a:rPr lang="en-US" sz="1100" smtClean="0">
                <a:solidFill>
                  <a:schemeClr val="bg1"/>
                </a:solidFill>
                <a:latin typeface="Gill Sans MT"/>
                <a:cs typeface="Gill Sans MT"/>
              </a:rPr>
              <a:pPr algn="ctr"/>
              <a:t>‹#›</a:t>
            </a:fld>
            <a:endParaRPr lang="en-US" sz="11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8860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ns_n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72440" y="475840"/>
            <a:ext cx="11247120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468361"/>
            <a:ext cx="1088136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79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72440" y="4851400"/>
            <a:ext cx="11247120" cy="1562100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2" y="475840"/>
            <a:ext cx="3568618" cy="685800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321" y="475840"/>
            <a:ext cx="3385738" cy="685800"/>
          </a:xfrm>
          <a:prstGeom prst="rect">
            <a:avLst/>
          </a:prstGeom>
        </p:spPr>
        <p:txBody>
          <a:bodyPr vert="horz" lIns="91440" tIns="64008" rIns="91440" bIns="0" rtlCol="0" anchor="ctr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4314" y="1918425"/>
            <a:ext cx="9315246" cy="228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61412" y="1918425"/>
            <a:ext cx="0" cy="228600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11" y="2804224"/>
            <a:ext cx="1028700" cy="5490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035323" y="475488"/>
            <a:ext cx="7684238" cy="685800"/>
          </a:xfrm>
          <a:prstGeom prst="rect">
            <a:avLst/>
          </a:prstGeom>
          <a:solidFill>
            <a:srgbClr val="7F7F7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rgbClr val="005C7D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white">
          <a:xfrm>
            <a:off x="4035323" y="442452"/>
            <a:ext cx="0" cy="75954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6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800" b="1" i="0" kern="1200" smtClean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6000" kern="1200">
          <a:solidFill>
            <a:srgbClr val="B1111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" y="6311900"/>
            <a:ext cx="12188952" cy="548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10881360" cy="685800"/>
          </a:xfrm>
          <a:prstGeom prst="rect">
            <a:avLst/>
          </a:prstGeom>
        </p:spPr>
        <p:txBody>
          <a:bodyPr vert="horz" lIns="91440" tIns="64008" rIns="9144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320" y="1504335"/>
            <a:ext cx="10881360" cy="424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1016000" y="6311900"/>
            <a:ext cx="0" cy="546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909" y="6439685"/>
            <a:ext cx="559187" cy="29874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758378" y="6333168"/>
            <a:ext cx="4778302" cy="524831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r"/>
            <a:r>
              <a:rPr lang="en-US" sz="1100" dirty="0">
                <a:solidFill>
                  <a:srgbClr val="FFFFFF"/>
                </a:solidFill>
                <a:latin typeface="Gill Sans MT"/>
                <a:cs typeface="Gill Sans MT"/>
              </a:rPr>
              <a:t>What You Need to Know: iOS 10 Security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536680" y="6333169"/>
            <a:ext cx="655320" cy="524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fld id="{A12C446D-6113-E749-B2D6-33109B9D4DC9}" type="slidenum">
              <a:rPr lang="en-US" sz="1100" smtClean="0">
                <a:solidFill>
                  <a:schemeClr val="bg1"/>
                </a:solidFill>
                <a:latin typeface="Gill Sans MT"/>
                <a:cs typeface="Gill Sans MT"/>
              </a:rPr>
              <a:pPr algn="ctr"/>
              <a:t>‹#›</a:t>
            </a:fld>
            <a:endParaRPr lang="en-US" sz="11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9763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2" r:id="rId3"/>
    <p:sldLayoutId id="2147483653" r:id="rId4"/>
    <p:sldLayoutId id="2147483657" r:id="rId5"/>
    <p:sldLayoutId id="2147483654" r:id="rId6"/>
    <p:sldLayoutId id="214748366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8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233363" algn="l" defTabSz="914400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9075" algn="l" defTabSz="914400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9163" indent="-233363" algn="l" defTabSz="914400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525" indent="-233363" algn="l" defTabSz="914400" rtl="0" eaLnBrk="1" latinLnBrk="0" hangingPunct="1">
        <a:lnSpc>
          <a:spcPct val="90000"/>
        </a:lnSpc>
        <a:spcBef>
          <a:spcPts val="800"/>
        </a:spcBef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ans.org/sec575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81000" y="381000"/>
            <a:ext cx="11430000" cy="6172200"/>
          </a:xfrm>
          <a:prstGeom prst="rect">
            <a:avLst/>
          </a:prstGeom>
          <a:solidFill>
            <a:srgbClr val="B1111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4092" y="2267762"/>
            <a:ext cx="10123508" cy="2322476"/>
            <a:chOff x="1154092" y="2227981"/>
            <a:chExt cx="10123508" cy="2322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4092" y="3106644"/>
              <a:ext cx="1060743" cy="565150"/>
            </a:xfrm>
            <a:prstGeom prst="rect">
              <a:avLst/>
            </a:prstGeom>
          </p:spPr>
        </p:pic>
        <p:cxnSp>
          <p:nvCxnSpPr>
            <p:cNvPr id="2" name="Straight Connector 1"/>
            <p:cNvCxnSpPr/>
            <p:nvPr/>
          </p:nvCxnSpPr>
          <p:spPr>
            <a:xfrm>
              <a:off x="2518612" y="2246219"/>
              <a:ext cx="0" cy="2286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2895600" y="2227981"/>
              <a:ext cx="8382000" cy="2322476"/>
              <a:chOff x="2895600" y="2212893"/>
              <a:chExt cx="8382000" cy="2322476"/>
            </a:xfrm>
          </p:grpSpPr>
          <p:sp>
            <p:nvSpPr>
              <p:cNvPr id="4" name="TextBox 3"/>
              <p:cNvSpPr txBox="1"/>
              <p:nvPr/>
            </p:nvSpPr>
            <p:spPr bwMode="white">
              <a:xfrm>
                <a:off x="2895601" y="2212893"/>
                <a:ext cx="8381999" cy="193899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  <a:latin typeface="Georgia" charset="0"/>
                    <a:ea typeface="Georgia" charset="0"/>
                    <a:cs typeface="Georgia" charset="0"/>
                  </a:rPr>
                  <a:t>What You Need to Know: iOS 10 Security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 bwMode="white">
              <a:xfrm>
                <a:off x="2895600" y="4012149"/>
                <a:ext cx="30141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pc="300" dirty="0">
                    <a:solidFill>
                      <a:schemeClr val="bg1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Joshua Wright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894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6-23 at 6.25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5"/>
            <a:ext cx="12192000" cy="68517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4400" dirty="0"/>
              <a:t>“The kernel cache doesn’t contain any user</a:t>
            </a:r>
          </a:p>
          <a:p>
            <a:pPr algn="ctr"/>
            <a:r>
              <a:rPr lang="en-US" sz="4400" dirty="0"/>
              <a:t>info, and by unencrypting it we’re able to </a:t>
            </a:r>
          </a:p>
          <a:p>
            <a:pPr algn="ctr"/>
            <a:r>
              <a:rPr lang="en-US" sz="4400" dirty="0"/>
              <a:t>optimize the operating system’s performance without compromising security,” an Apple spokesperson told </a:t>
            </a:r>
            <a:r>
              <a:rPr lang="en-US" sz="4400" dirty="0" err="1"/>
              <a:t>TechCrunch</a:t>
            </a:r>
            <a:r>
              <a:rPr lang="en-US" sz="44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1551" y="6488668"/>
            <a:ext cx="8004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techcrunch.com</a:t>
            </a:r>
            <a:r>
              <a:rPr lang="en-US" dirty="0"/>
              <a:t>/2016/06/22/apple-unencrypted-kernel/</a:t>
            </a:r>
          </a:p>
        </p:txBody>
      </p:sp>
    </p:spTree>
    <p:extLst>
      <p:ext uri="{BB962C8B-B14F-4D97-AF65-F5344CB8AC3E}">
        <p14:creationId xmlns:p14="http://schemas.microsoft.com/office/powerpoint/2010/main" val="80280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7875" b="1"/>
          <a:stretch/>
        </p:blipFill>
        <p:spPr>
          <a:xfrm>
            <a:off x="4536294" y="497573"/>
            <a:ext cx="7655706" cy="5823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842" y="41832"/>
            <a:ext cx="11930157" cy="1546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ln w="28575">
                  <a:noFill/>
                </a:ln>
                <a:latin typeface="Impact"/>
                <a:cs typeface="Impact"/>
              </a:rPr>
              <a:t>It’s completely intuitive, genuinely beautiful, and simply magical…</a:t>
            </a:r>
            <a:endParaRPr lang="en-US" sz="5000" dirty="0">
              <a:ln w="28575">
                <a:noFill/>
              </a:ln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205732"/>
            <a:ext cx="12192000" cy="230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dirty="0">
                <a:ln w="41275"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THAT SOMEONE IS TOTALLY GETTING FIRED OVER THIS.</a:t>
            </a:r>
          </a:p>
        </p:txBody>
      </p:sp>
    </p:spTree>
    <p:extLst>
      <p:ext uri="{BB962C8B-B14F-4D97-AF65-F5344CB8AC3E}">
        <p14:creationId xmlns:p14="http://schemas.microsoft.com/office/powerpoint/2010/main" val="232977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Unencrypted Kernel Notes</a:t>
            </a:r>
          </a:p>
        </p:txBody>
      </p:sp>
      <p:pic>
        <p:nvPicPr>
          <p:cNvPr id="5" name="Picture Placeholder 4" descr="Screen Shot 2016-06-23 at 6.23.49 A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23" b="-19323"/>
          <a:stretch>
            <a:fillRect/>
          </a:stretch>
        </p:blipFill>
        <p:spPr>
          <a:xfrm>
            <a:off x="5191125" y="1593850"/>
            <a:ext cx="6164263" cy="4408488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Apple has not released an unencrypted kernel since iOS 5</a:t>
            </a:r>
          </a:p>
          <a:p>
            <a:r>
              <a:rPr lang="en-US" dirty="0"/>
              <a:t>Apple retained encryption in the 32-bit release (only 64-bit kernel was unencrypted)</a:t>
            </a:r>
          </a:p>
          <a:p>
            <a:r>
              <a:rPr lang="en-US" dirty="0"/>
              <a:t>Probably oversight, but it's not really that big of a deal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2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Transport Security (ATS) Enforcement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Introduced in iOS 9, required HTTPS with TLS/1.2</a:t>
            </a:r>
          </a:p>
          <a:p>
            <a:pPr lvl="1"/>
            <a:r>
              <a:rPr lang="en-US" dirty="0"/>
              <a:t>Applies to </a:t>
            </a:r>
            <a:r>
              <a:rPr lang="en-US" dirty="0" err="1"/>
              <a:t>NSURLSession</a:t>
            </a:r>
            <a:r>
              <a:rPr lang="en-US" dirty="0"/>
              <a:t> and </a:t>
            </a:r>
            <a:r>
              <a:rPr lang="en-US" dirty="0" err="1"/>
              <a:t>NSURLConnection</a:t>
            </a:r>
            <a:r>
              <a:rPr lang="en-US" dirty="0"/>
              <a:t> libraries</a:t>
            </a:r>
          </a:p>
          <a:p>
            <a:pPr lvl="1"/>
            <a:r>
              <a:rPr lang="en-US" dirty="0"/>
              <a:t>App developers can specify exceptions to ATS policy in </a:t>
            </a:r>
            <a:r>
              <a:rPr lang="en-US" dirty="0" err="1"/>
              <a:t>Info.plist</a:t>
            </a:r>
            <a:endParaRPr lang="en-US" dirty="0"/>
          </a:p>
          <a:p>
            <a:r>
              <a:rPr lang="en-US" dirty="0"/>
              <a:t>Following 12/31/2016, all apps must use ATS</a:t>
            </a:r>
          </a:p>
          <a:p>
            <a:pPr lvl="1"/>
            <a:r>
              <a:rPr lang="en-US" dirty="0"/>
              <a:t>Exceptions permitted by Apple for bulk encrypted streaming media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97984" y="4316865"/>
            <a:ext cx="10565976" cy="164660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extLst/>
        </p:spPr>
        <p:txBody>
          <a:bodyPr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"At the end of 2016, Apple will make ATS mandatory for all developers who hope to submit their apps to the App Store"</a:t>
            </a:r>
          </a:p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Ivan </a:t>
            </a:r>
            <a:r>
              <a:rPr lang="en-US" sz="1800" dirty="0" err="1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Krstic</a:t>
            </a:r>
            <a:r>
              <a:rPr lang="en-US" sz="1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, Apple Head of Security Engineering &amp;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2935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20 Free iOS Apps (6/23/2016)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249" y="1519086"/>
            <a:ext cx="2743200" cy="458413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 err="1"/>
              <a:t>Snapchat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/>
              <a:t>Messenger</a:t>
            </a:r>
          </a:p>
          <a:p>
            <a:pPr algn="ctr">
              <a:lnSpc>
                <a:spcPct val="120000"/>
              </a:lnSpc>
            </a:pPr>
            <a:r>
              <a:rPr lang="en-US" sz="4000" dirty="0" err="1"/>
              <a:t>Instagram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 err="1"/>
              <a:t>iTunesU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/>
              <a:t>YouTube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149" y="1519086"/>
            <a:ext cx="2743200" cy="458413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 err="1"/>
              <a:t>Uber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 err="1"/>
              <a:t>Spotify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 err="1"/>
              <a:t>WhatsApp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 err="1"/>
              <a:t>Pinterest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/>
              <a:t>Gmail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95558" y="1519086"/>
            <a:ext cx="3226482" cy="458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19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91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5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dirty="0" err="1"/>
              <a:t>Slither.io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/>
              <a:t>Facebook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Google Maps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Netflix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Pandora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930635" y="1519086"/>
            <a:ext cx="3010053" cy="458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19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91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5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dirty="0"/>
              <a:t>Twitter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Google App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Amazon</a:t>
            </a:r>
          </a:p>
          <a:p>
            <a:pPr algn="ctr">
              <a:lnSpc>
                <a:spcPct val="120000"/>
              </a:lnSpc>
            </a:pPr>
            <a:r>
              <a:rPr lang="en-US" sz="4000" dirty="0" err="1"/>
              <a:t>Waze</a:t>
            </a:r>
            <a:endParaRPr lang="en-US" sz="4000" dirty="0"/>
          </a:p>
          <a:p>
            <a:pPr algn="ctr">
              <a:lnSpc>
                <a:spcPct val="120000"/>
              </a:lnSpc>
            </a:pPr>
            <a:r>
              <a:rPr lang="en-US" sz="4000" dirty="0" err="1"/>
              <a:t>Kik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294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20 Free iOS Apps Using HTTP (6/23/2016)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249" y="1519086"/>
            <a:ext cx="2743200" cy="458413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Messenger</a:t>
            </a: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Instagram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iTunesU</a:t>
            </a:r>
            <a:r>
              <a:rPr lang="en-US" sz="4000" dirty="0">
                <a:solidFill>
                  <a:srgbClr val="B11116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149" y="1519086"/>
            <a:ext cx="2743200" cy="458413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Uber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Spotify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WhatsApp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Pinterest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/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95558" y="1519086"/>
            <a:ext cx="3226482" cy="458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19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91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5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Slither.io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 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Netflix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Pandora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930635" y="1519086"/>
            <a:ext cx="3010053" cy="458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19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9163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5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dirty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dirty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B11116"/>
                </a:solidFill>
              </a:rPr>
              <a:t>Amazon</a:t>
            </a: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Waze</a:t>
            </a:r>
            <a:endParaRPr lang="en-US" sz="4000" dirty="0">
              <a:solidFill>
                <a:srgbClr val="B1111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B11116"/>
                </a:solidFill>
              </a:rPr>
              <a:t>Kik</a:t>
            </a:r>
            <a:endParaRPr lang="en-US" sz="4000" dirty="0">
              <a:solidFill>
                <a:srgbClr val="B111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48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Transport Security Considerations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It's not clear what will happen on 1/1/2017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Will existing apps using HTTP be removed? Will apps using HTTP crash? Will apps continue to work over HTTP until an update?</a:t>
            </a:r>
          </a:p>
          <a:p>
            <a:pPr>
              <a:lnSpc>
                <a:spcPct val="100000"/>
              </a:lnSpc>
            </a:pPr>
            <a:r>
              <a:rPr lang="en-US" dirty="0"/>
              <a:t>ATS applies to </a:t>
            </a:r>
            <a:r>
              <a:rPr lang="en-US" dirty="0" err="1"/>
              <a:t>NSURLSession</a:t>
            </a:r>
            <a:r>
              <a:rPr lang="en-US" dirty="0"/>
              <a:t>/</a:t>
            </a:r>
            <a:r>
              <a:rPr lang="en-US" dirty="0" err="1"/>
              <a:t>NSURLConnection</a:t>
            </a:r>
            <a:r>
              <a:rPr lang="en-US" dirty="0"/>
              <a:t>, but not </a:t>
            </a:r>
            <a:r>
              <a:rPr lang="en-US" dirty="0" err="1"/>
              <a:t>CFStream</a:t>
            </a:r>
            <a:r>
              <a:rPr lang="en-US" dirty="0"/>
              <a:t> (socket) connections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developers use low-level libraries for HTTP to evade ATS enforcement?</a:t>
            </a:r>
          </a:p>
          <a:p>
            <a:pPr>
              <a:lnSpc>
                <a:spcPct val="100000"/>
              </a:lnSpc>
            </a:pPr>
            <a:r>
              <a:rPr lang="en-US" dirty="0"/>
              <a:t>Will high-profile apps be granted </a:t>
            </a:r>
            <a:r>
              <a:rPr lang="en-US" i="1" dirty="0"/>
              <a:t>exceptional</a:t>
            </a:r>
            <a:r>
              <a:rPr lang="en-US" dirty="0"/>
              <a:t> exceptions?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97984" y="4893608"/>
            <a:ext cx="10565976" cy="1292662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lvl="1" indent="0" algn="ctr"/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Can </a:t>
            </a:r>
            <a:r>
              <a:rPr lang="en-US" dirty="0" err="1">
                <a:solidFill>
                  <a:schemeClr val="bg1"/>
                </a:solidFill>
                <a:latin typeface="Gill Sans MT"/>
                <a:cs typeface="Gill Sans MT"/>
              </a:rPr>
              <a:t>Instagram</a:t>
            </a:r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, Netflix, Pandora, </a:t>
            </a:r>
            <a:r>
              <a:rPr lang="en-US" dirty="0" err="1">
                <a:solidFill>
                  <a:schemeClr val="bg1"/>
                </a:solidFill>
                <a:latin typeface="Gill Sans MT"/>
                <a:cs typeface="Gill Sans MT"/>
              </a:rPr>
              <a:t>Spotify</a:t>
            </a:r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, Amazon, etc., transition everything to TLS/1.2 by the end of the year?</a:t>
            </a:r>
          </a:p>
        </p:txBody>
      </p:sp>
    </p:spTree>
    <p:extLst>
      <p:ext uri="{BB962C8B-B14F-4D97-AF65-F5344CB8AC3E}">
        <p14:creationId xmlns:p14="http://schemas.microsoft.com/office/powerpoint/2010/main" val="97275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Networking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429630"/>
            <a:ext cx="10881360" cy="45425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For ATS, Apple will require TLS/1.2, AES-128, SHA-2, Forward Secrecy (ECDHE)</a:t>
            </a:r>
          </a:p>
          <a:p>
            <a:pPr lvl="1"/>
            <a:r>
              <a:rPr lang="en-US" dirty="0"/>
              <a:t>Automatic exception for Forward Secrecy (ECDHE) due to lack of widespread deployment</a:t>
            </a:r>
          </a:p>
          <a:p>
            <a:pPr>
              <a:lnSpc>
                <a:spcPct val="100000"/>
              </a:lnSpc>
            </a:pPr>
            <a:r>
              <a:rPr lang="en-US" dirty="0"/>
              <a:t>RC4, SSLv3 disabled by default for networking APIs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3DES and SHA-1 slated for future deprecation</a:t>
            </a:r>
          </a:p>
          <a:p>
            <a:pPr>
              <a:lnSpc>
                <a:spcPct val="100000"/>
              </a:lnSpc>
            </a:pPr>
            <a:r>
              <a:rPr lang="en-US" dirty="0"/>
              <a:t>New support for Certificate Transparency to defeat compromised CA attacks (without having to do cert pinning)</a:t>
            </a:r>
          </a:p>
          <a:p>
            <a:pPr>
              <a:lnSpc>
                <a:spcPct val="100000"/>
              </a:lnSpc>
            </a:pPr>
            <a:r>
              <a:rPr lang="en-US" dirty="0"/>
              <a:t>New support for OCSP stapling (faster CRL checking, no disclosure of client data to CA)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Extending Apps with SiriKit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5320" y="1319615"/>
            <a:ext cx="7703589" cy="4542504"/>
          </a:xfrm>
        </p:spPr>
        <p:txBody>
          <a:bodyPr/>
          <a:lstStyle/>
          <a:p>
            <a:r>
              <a:rPr lang="en-US" sz="2400" dirty="0"/>
              <a:t>iOS 10 introduces </a:t>
            </a:r>
            <a:r>
              <a:rPr lang="en-US" sz="2400" dirty="0" err="1"/>
              <a:t>SiriKit</a:t>
            </a:r>
            <a:r>
              <a:rPr lang="en-US" sz="2400" dirty="0"/>
              <a:t>, opening </a:t>
            </a:r>
            <a:r>
              <a:rPr lang="en-US" sz="2400" dirty="0" err="1"/>
              <a:t>Siri</a:t>
            </a:r>
            <a:r>
              <a:rPr lang="en-US" sz="2400" dirty="0"/>
              <a:t> integration into third-party apps</a:t>
            </a:r>
          </a:p>
          <a:p>
            <a:r>
              <a:rPr lang="en-US" sz="2400" dirty="0"/>
              <a:t>Apple will limit initial access to ride booking, messaging, photo searching, payments, VoIP calling and workout apps</a:t>
            </a:r>
          </a:p>
          <a:p>
            <a:r>
              <a:rPr lang="en-US" sz="2400" dirty="0"/>
              <a:t>Siri is accessible on locked devices by default</a:t>
            </a:r>
          </a:p>
          <a:p>
            <a:r>
              <a:rPr lang="en-US" sz="2400" dirty="0"/>
              <a:t>Interesting opportunity for lock screen bypass vulnerabilities in </a:t>
            </a:r>
            <a:r>
              <a:rPr lang="en-US" sz="2400" dirty="0" err="1"/>
              <a:t>SiriKit</a:t>
            </a:r>
            <a:r>
              <a:rPr lang="en-US" sz="2400" dirty="0"/>
              <a:t> applications</a:t>
            </a:r>
          </a:p>
          <a:p>
            <a:endParaRPr lang="en-US" sz="2400" dirty="0"/>
          </a:p>
        </p:txBody>
      </p:sp>
      <p:pic>
        <p:nvPicPr>
          <p:cNvPr id="7" name="Picture 6" descr="screen6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77" y="179439"/>
            <a:ext cx="3302000" cy="586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38532" y="5985784"/>
            <a:ext cx="3108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www.apple.com</a:t>
            </a:r>
            <a:r>
              <a:rPr lang="en-US" sz="1200" dirty="0"/>
              <a:t>/</a:t>
            </a:r>
            <a:r>
              <a:rPr lang="en-US" sz="1200" dirty="0" err="1"/>
              <a:t>ios</a:t>
            </a:r>
            <a:r>
              <a:rPr lang="en-US" sz="1200" dirty="0"/>
              <a:t>/ios10-preview</a:t>
            </a: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727206" y="4555580"/>
            <a:ext cx="7099107" cy="1583510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wrap="square" lIns="274320" tIns="182880" rIns="274320" bIns="18288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“Send $100 to John for dinner last night using </a:t>
            </a:r>
            <a:r>
              <a:rPr lang="en-US" sz="1800" dirty="0" err="1">
                <a:solidFill>
                  <a:schemeClr val="bg1"/>
                </a:solidFill>
                <a:latin typeface="Gill Sans MT"/>
                <a:cs typeface="Gill Sans MT"/>
              </a:rPr>
              <a:t>MyPayApp</a:t>
            </a: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.”</a:t>
            </a: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“Start my daily run workout from </a:t>
            </a:r>
            <a:r>
              <a:rPr lang="en-US" sz="1800" dirty="0" err="1">
                <a:solidFill>
                  <a:schemeClr val="bg1"/>
                </a:solidFill>
                <a:latin typeface="Gill Sans MT"/>
                <a:cs typeface="Gill Sans MT"/>
              </a:rPr>
              <a:t>MyWorkoutApp</a:t>
            </a: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.”</a:t>
            </a: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“Set the heater to 72 degrees.”</a:t>
            </a:r>
          </a:p>
          <a:p>
            <a:pPr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“Tell </a:t>
            </a:r>
            <a:r>
              <a:rPr lang="en-US" sz="1800" dirty="0" err="1">
                <a:solidFill>
                  <a:schemeClr val="bg1"/>
                </a:solidFill>
                <a:latin typeface="Gill Sans MT"/>
                <a:cs typeface="Gill Sans MT"/>
              </a:rPr>
              <a:t>Skynet</a:t>
            </a:r>
            <a:r>
              <a:rPr lang="en-US" sz="1800" dirty="0">
                <a:solidFill>
                  <a:schemeClr val="bg1"/>
                </a:solidFill>
                <a:latin typeface="Gill Sans MT"/>
                <a:cs typeface="Gill Sans MT"/>
              </a:rPr>
              <a:t> to go easy on me when the machines take over.”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03165" y="5155683"/>
            <a:ext cx="2930952" cy="830997"/>
            <a:chOff x="7203165" y="5155683"/>
            <a:chExt cx="2930952" cy="830997"/>
          </a:xfrm>
        </p:grpSpPr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7688894" y="5155683"/>
              <a:ext cx="2445223" cy="83099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 lIns="274320" tIns="274320" rIns="274320" bIns="27432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US" sz="1800" dirty="0">
                  <a:latin typeface="Gill Sans MT" charset="0"/>
                  <a:ea typeface="Gill Sans MT" charset="0"/>
                  <a:cs typeface="Gill Sans MT" charset="0"/>
                </a:rPr>
                <a:t>I added this one.</a:t>
              </a:r>
              <a:endParaRPr lang="en-US" altLang="en-US" sz="1800" dirty="0"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10" name="Rectangle 1"/>
            <p:cNvSpPr/>
            <p:nvPr/>
          </p:nvSpPr>
          <p:spPr bwMode="auto">
            <a:xfrm rot="10800000" flipV="1">
              <a:off x="7203165" y="5163239"/>
              <a:ext cx="770054" cy="668325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62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iMessage</a:t>
            </a:r>
            <a:r>
              <a:rPr lang="en-US" dirty="0"/>
              <a:t> Apps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5320" y="1504335"/>
            <a:ext cx="8003917" cy="4542504"/>
          </a:xfrm>
        </p:spPr>
        <p:txBody>
          <a:bodyPr/>
          <a:lstStyle/>
          <a:p>
            <a:r>
              <a:rPr lang="en-US" dirty="0"/>
              <a:t>New APIs for developers to create custom apps from </a:t>
            </a:r>
            <a:r>
              <a:rPr lang="en-US" dirty="0" err="1"/>
              <a:t>iMessage</a:t>
            </a:r>
            <a:endParaRPr lang="en-US" dirty="0"/>
          </a:p>
          <a:p>
            <a:r>
              <a:rPr lang="en-US" dirty="0"/>
              <a:t>Enhance messaging with animated GIFs, videos, embedded app functionality, full screen effects...</a:t>
            </a:r>
          </a:p>
          <a:p>
            <a:pPr lvl="1"/>
            <a:r>
              <a:rPr lang="en-US" dirty="0"/>
              <a:t>Also payments, obtaining services, social media, etc.</a:t>
            </a:r>
          </a:p>
          <a:p>
            <a:r>
              <a:rPr lang="en-US" dirty="0"/>
              <a:t>Not unlike the popular </a:t>
            </a:r>
            <a:r>
              <a:rPr lang="en-US" dirty="0" err="1"/>
              <a:t>WeChat</a:t>
            </a:r>
            <a:r>
              <a:rPr lang="en-US" dirty="0"/>
              <a:t> app which offers </a:t>
            </a:r>
            <a:r>
              <a:rPr lang="en-US" dirty="0" err="1"/>
              <a:t>WeChatPayments</a:t>
            </a:r>
            <a:r>
              <a:rPr lang="en-US" dirty="0"/>
              <a:t>, City Services, Moments, etc.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73" y="92514"/>
            <a:ext cx="3330014" cy="5924443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187792" y="5970344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credit: apple.com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55320" y="4893608"/>
            <a:ext cx="7572612" cy="1292662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wrap="square"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lvl="1" indent="0" algn="ctr"/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Android has long offered developers messaging APIs; potential for similar misuse on iOS</a:t>
            </a:r>
          </a:p>
        </p:txBody>
      </p:sp>
    </p:spTree>
    <p:extLst>
      <p:ext uri="{BB962C8B-B14F-4D97-AF65-F5344CB8AC3E}">
        <p14:creationId xmlns:p14="http://schemas.microsoft.com/office/powerpoint/2010/main" val="114124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About iOS 10</a:t>
            </a:r>
          </a:p>
          <a:p>
            <a:pPr>
              <a:lnSpc>
                <a:spcPct val="100000"/>
              </a:lnSpc>
            </a:pPr>
            <a:r>
              <a:rPr lang="en-US" dirty="0"/>
              <a:t>Unencrypted IPSW Access</a:t>
            </a:r>
          </a:p>
          <a:p>
            <a:pPr>
              <a:lnSpc>
                <a:spcPct val="100000"/>
              </a:lnSpc>
            </a:pPr>
            <a:r>
              <a:rPr lang="en-US" dirty="0"/>
              <a:t>Network Transport Security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Siri</a:t>
            </a:r>
            <a:r>
              <a:rPr lang="en-US" dirty="0"/>
              <a:t> App Integration</a:t>
            </a:r>
          </a:p>
          <a:p>
            <a:pPr>
              <a:lnSpc>
                <a:spcPct val="100000"/>
              </a:lnSpc>
            </a:pPr>
            <a:r>
              <a:rPr lang="en-US" dirty="0"/>
              <a:t>Messages App Integration</a:t>
            </a:r>
          </a:p>
          <a:p>
            <a:pPr>
              <a:lnSpc>
                <a:spcPct val="100000"/>
              </a:lnSpc>
            </a:pPr>
            <a:r>
              <a:rPr lang="en-US" dirty="0"/>
              <a:t>Differential Privacy</a:t>
            </a:r>
          </a:p>
          <a:p>
            <a:pPr>
              <a:lnSpc>
                <a:spcPct val="100000"/>
              </a:lnSpc>
            </a:pPr>
            <a:r>
              <a:rPr lang="en-US" dirty="0"/>
              <a:t>The Missing Fixes</a:t>
            </a:r>
          </a:p>
        </p:txBody>
      </p:sp>
      <p:pic>
        <p:nvPicPr>
          <p:cNvPr id="3" name="Picture 2" descr="Photo Jun 24, 9 30 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69" y="172479"/>
            <a:ext cx="3403101" cy="604050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04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cument 5"/>
          <p:cNvSpPr/>
          <p:nvPr/>
        </p:nvSpPr>
        <p:spPr>
          <a:xfrm flipH="1">
            <a:off x="1058583" y="3871084"/>
            <a:ext cx="2345764" cy="2315882"/>
          </a:xfrm>
          <a:prstGeom prst="flowChartDocument">
            <a:avLst/>
          </a:prstGeom>
          <a:solidFill>
            <a:srgbClr val="B111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err="1"/>
              <a:t>cust</a:t>
            </a:r>
            <a:r>
              <a:rPr lang="en-US" dirty="0"/>
              <a:t>=121</a:t>
            </a:r>
          </a:p>
          <a:p>
            <a:r>
              <a:rPr lang="en-US" dirty="0" err="1"/>
              <a:t>lname</a:t>
            </a:r>
            <a:r>
              <a:rPr lang="en-US" dirty="0"/>
              <a:t>="Wright"</a:t>
            </a:r>
          </a:p>
          <a:p>
            <a:r>
              <a:rPr lang="en-US" dirty="0" err="1"/>
              <a:t>fname</a:t>
            </a:r>
            <a:r>
              <a:rPr lang="en-US" dirty="0"/>
              <a:t>="Joshua"</a:t>
            </a:r>
          </a:p>
          <a:p>
            <a:r>
              <a:rPr lang="en-US" dirty="0"/>
              <a:t>date=</a:t>
            </a:r>
            <a:r>
              <a:rPr lang="fi-FI" dirty="0"/>
              <a:t>6/18</a:t>
            </a:r>
          </a:p>
          <a:p>
            <a:r>
              <a:rPr lang="fi-FI" dirty="0"/>
              <a:t>rating=4</a:t>
            </a:r>
          </a:p>
          <a:p>
            <a:r>
              <a:rPr lang="fi-FI" dirty="0" err="1"/>
              <a:t>title="Insidious</a:t>
            </a:r>
            <a:r>
              <a:rPr lang="fi-FI" dirty="0"/>
              <a:t>"</a:t>
            </a:r>
            <a:endParaRPr lang="en-US" dirty="0"/>
          </a:p>
        </p:txBody>
      </p:sp>
      <p:sp>
        <p:nvSpPr>
          <p:cNvPr id="7" name="Document 6"/>
          <p:cNvSpPr/>
          <p:nvPr/>
        </p:nvSpPr>
        <p:spPr>
          <a:xfrm flipH="1">
            <a:off x="1058583" y="3871084"/>
            <a:ext cx="2345764" cy="2315882"/>
          </a:xfrm>
          <a:prstGeom prst="flowChartDocument">
            <a:avLst/>
          </a:prstGeom>
          <a:solidFill>
            <a:srgbClr val="B111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err="1"/>
              <a:t>cust</a:t>
            </a:r>
            <a:r>
              <a:rPr lang="en-US" dirty="0"/>
              <a:t>=</a:t>
            </a:r>
            <a:r>
              <a:rPr lang="en-US" i="1" dirty="0"/>
              <a:t>352</a:t>
            </a:r>
            <a:endParaRPr lang="en-US" dirty="0"/>
          </a:p>
          <a:p>
            <a:r>
              <a:rPr lang="en-US" strike="sngStrike" dirty="0" err="1"/>
              <a:t>lname</a:t>
            </a:r>
            <a:r>
              <a:rPr lang="en-US" strike="sngStrike" dirty="0"/>
              <a:t>="Wright"</a:t>
            </a:r>
          </a:p>
          <a:p>
            <a:r>
              <a:rPr lang="en-US" strike="sngStrike" dirty="0" err="1"/>
              <a:t>fname</a:t>
            </a:r>
            <a:r>
              <a:rPr lang="en-US" strike="sngStrike" dirty="0"/>
              <a:t>="Joshua"</a:t>
            </a:r>
          </a:p>
          <a:p>
            <a:r>
              <a:rPr lang="en-US" dirty="0"/>
              <a:t>date=</a:t>
            </a:r>
            <a:r>
              <a:rPr lang="fi-FI" dirty="0"/>
              <a:t>6/18</a:t>
            </a:r>
          </a:p>
          <a:p>
            <a:r>
              <a:rPr lang="fi-FI" dirty="0"/>
              <a:t>rating=4</a:t>
            </a:r>
          </a:p>
          <a:p>
            <a:r>
              <a:rPr lang="fi-FI" dirty="0" err="1"/>
              <a:t>title="Insidious</a:t>
            </a:r>
            <a:r>
              <a:rPr lang="fi-FI" dirty="0"/>
              <a:t>"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Data Anonymization Fail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5320" y="1504335"/>
            <a:ext cx="10881360" cy="1962018"/>
          </a:xfrm>
        </p:spPr>
        <p:txBody>
          <a:bodyPr/>
          <a:lstStyle/>
          <a:p>
            <a:r>
              <a:rPr lang="en-US" dirty="0"/>
              <a:t>Companies collect data about users, building statistical databases</a:t>
            </a:r>
          </a:p>
          <a:p>
            <a:pPr lvl="1"/>
            <a:r>
              <a:rPr lang="en-US" dirty="0"/>
              <a:t>Database is essential for improving products, but can reveal sensitive data</a:t>
            </a:r>
          </a:p>
          <a:p>
            <a:r>
              <a:rPr lang="en-US" dirty="0"/>
              <a:t>Data anonymization provides insufficient protection against external data correlation (Netflix Prize)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062328" y="3364206"/>
            <a:ext cx="3787520" cy="2908491"/>
            <a:chOff x="7496154" y="3364206"/>
            <a:chExt cx="3787520" cy="2908491"/>
          </a:xfrm>
        </p:grpSpPr>
        <p:grpSp>
          <p:nvGrpSpPr>
            <p:cNvPr id="19" name="Group 18"/>
            <p:cNvGrpSpPr/>
            <p:nvPr/>
          </p:nvGrpSpPr>
          <p:grpSpPr>
            <a:xfrm>
              <a:off x="8205792" y="3635329"/>
              <a:ext cx="3077882" cy="2637368"/>
              <a:chOff x="3615765" y="3471333"/>
              <a:chExt cx="3077882" cy="2637368"/>
            </a:xfrm>
            <a:solidFill>
              <a:srgbClr val="7F7F7F"/>
            </a:solidFill>
          </p:grpSpPr>
          <p:sp>
            <p:nvSpPr>
              <p:cNvPr id="20" name="Process 19"/>
              <p:cNvSpPr/>
              <p:nvPr/>
            </p:nvSpPr>
            <p:spPr>
              <a:xfrm>
                <a:off x="3615765" y="3733800"/>
                <a:ext cx="3077882" cy="211666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15765" y="5592234"/>
                <a:ext cx="3077881" cy="5164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615765" y="3471333"/>
                <a:ext cx="3077881" cy="516467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6154" y="3364206"/>
              <a:ext cx="1419276" cy="679254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8787268" y="4205107"/>
            <a:ext cx="3077881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FFFF"/>
                </a:solidFill>
              </a:rPr>
              <a:t>"Joshua Wright", 6/18, 4, "Insidious", "Great movie!"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FFFF"/>
                </a:solidFill>
              </a:rPr>
              <a:t>"Joshua Wright", 6/23, 3, "Insidious 2", "Meh"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FFFF"/>
                </a:solidFill>
              </a:rPr>
              <a:t>"Joshua Wright", 6/23, 1, "Insidious 3", "What???"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9656" y="3421396"/>
            <a:ext cx="3871191" cy="2774918"/>
            <a:chOff x="3809656" y="3421396"/>
            <a:chExt cx="3871191" cy="2774918"/>
          </a:xfrm>
        </p:grpSpPr>
        <p:grpSp>
          <p:nvGrpSpPr>
            <p:cNvPr id="25" name="Group 24"/>
            <p:cNvGrpSpPr/>
            <p:nvPr/>
          </p:nvGrpSpPr>
          <p:grpSpPr>
            <a:xfrm>
              <a:off x="4602965" y="3558946"/>
              <a:ext cx="3077882" cy="2637368"/>
              <a:chOff x="4059526" y="3558946"/>
              <a:chExt cx="3077882" cy="263736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059526" y="3558946"/>
                <a:ext cx="3077882" cy="2637368"/>
                <a:chOff x="3615765" y="3471333"/>
                <a:chExt cx="3077882" cy="2637368"/>
              </a:xfrm>
            </p:grpSpPr>
            <p:sp>
              <p:nvSpPr>
                <p:cNvPr id="9" name="Process 8"/>
                <p:cNvSpPr/>
                <p:nvPr/>
              </p:nvSpPr>
              <p:spPr>
                <a:xfrm>
                  <a:off x="3615765" y="3733800"/>
                  <a:ext cx="3077882" cy="2116668"/>
                </a:xfrm>
                <a:prstGeom prst="flowChartProcess">
                  <a:avLst/>
                </a:prstGeom>
                <a:solidFill>
                  <a:srgbClr val="B1111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615765" y="5592234"/>
                  <a:ext cx="3077881" cy="516467"/>
                </a:xfrm>
                <a:prstGeom prst="ellipse">
                  <a:avLst/>
                </a:prstGeom>
                <a:solidFill>
                  <a:srgbClr val="B1111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15765" y="3471333"/>
                  <a:ext cx="3077881" cy="516467"/>
                </a:xfrm>
                <a:prstGeom prst="ellipse">
                  <a:avLst/>
                </a:prstGeom>
                <a:solidFill>
                  <a:srgbClr val="B11116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184347" y="4168357"/>
                <a:ext cx="2662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352, 6/18, 4, "Insidious"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184347" y="4508709"/>
                <a:ext cx="28632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352, 6/22, 3, "Insidious 2"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184347" y="4849061"/>
                <a:ext cx="28328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352, 6/23, 1, "Insidious 3"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184347" y="5189413"/>
                <a:ext cx="2763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352, 6/29, 4, "Annabelle"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184347" y="5529764"/>
                <a:ext cx="25122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352, 6/29, 5, "Sinister"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1920" t="20132" r="12489" b="25689"/>
            <a:stretch/>
          </p:blipFill>
          <p:spPr>
            <a:xfrm>
              <a:off x="3809656" y="3421396"/>
              <a:ext cx="1836260" cy="740328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058583" y="3501752"/>
            <a:ext cx="196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Customer Record</a:t>
            </a:r>
          </a:p>
        </p:txBody>
      </p:sp>
    </p:spTree>
    <p:extLst>
      <p:ext uri="{BB962C8B-B14F-4D97-AF65-F5344CB8AC3E}">
        <p14:creationId xmlns:p14="http://schemas.microsoft.com/office/powerpoint/2010/main" val="6304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Differential privacy permits large dataset inference without individual record attribution</a:t>
            </a:r>
          </a:p>
          <a:p>
            <a:pPr lvl="1"/>
            <a:r>
              <a:rPr lang="en-US" i="1" dirty="0"/>
              <a:t>Your </a:t>
            </a:r>
            <a:r>
              <a:rPr lang="en-US" dirty="0"/>
              <a:t>data is recorded, but it can't be attributed to </a:t>
            </a:r>
            <a:r>
              <a:rPr lang="en-US" i="1" dirty="0"/>
              <a:t>you</a:t>
            </a:r>
            <a:endParaRPr lang="en-US" dirty="0"/>
          </a:p>
          <a:p>
            <a:r>
              <a:rPr lang="en-US" dirty="0"/>
              <a:t>Injects "mathematical noise", hashing, subsampling, and random data to collected information</a:t>
            </a:r>
          </a:p>
          <a:p>
            <a:r>
              <a:rPr lang="en-US" dirty="0"/>
              <a:t>Apple will apply to </a:t>
            </a:r>
            <a:r>
              <a:rPr lang="en-US" dirty="0" err="1"/>
              <a:t>QuickType</a:t>
            </a:r>
            <a:r>
              <a:rPr lang="en-US" dirty="0"/>
              <a:t>, </a:t>
            </a:r>
            <a:r>
              <a:rPr lang="en-US" dirty="0" err="1"/>
              <a:t>emoji</a:t>
            </a:r>
            <a:r>
              <a:rPr lang="en-US" dirty="0"/>
              <a:t> suggestions, Spotlight link suggestions, and Lookup Hints in Notes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01207" y="4611082"/>
            <a:ext cx="9989586" cy="1615827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extLst/>
        </p:spPr>
        <p:txBody>
          <a:bodyPr wrap="square"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lvl="1" indent="0" algn="ctr"/>
            <a:r>
              <a:rPr lang="en-US" dirty="0">
                <a:solidFill>
                  <a:schemeClr val="bg1"/>
                </a:solidFill>
                <a:latin typeface="Gill Sans MT"/>
                <a:cs typeface="Gill Sans MT"/>
              </a:rPr>
              <a:t>“Differential privacy lets you gain insights from large datasets, but with a mathematical proof that no one can learn about a single individual.”</a:t>
            </a:r>
          </a:p>
          <a:p>
            <a:pPr marL="0" lvl="1" indent="0" algn="r"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Gill Sans MT"/>
                <a:cs typeface="Gill Sans MT"/>
              </a:rPr>
              <a:t>Aaron Roth, co-author of The Algorithmic Foundations of Differential Privacy</a:t>
            </a:r>
          </a:p>
        </p:txBody>
      </p:sp>
    </p:spTree>
    <p:extLst>
      <p:ext uri="{BB962C8B-B14F-4D97-AF65-F5344CB8AC3E}">
        <p14:creationId xmlns:p14="http://schemas.microsoft.com/office/powerpoint/2010/main" val="277650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6-24 at 3.1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5200" cy="5207000"/>
          </a:xfrm>
          <a:prstGeom prst="rect">
            <a:avLst/>
          </a:prstGeom>
        </p:spPr>
      </p:pic>
      <p:sp>
        <p:nvSpPr>
          <p:cNvPr id="7" name="Right Triangle 11"/>
          <p:cNvSpPr>
            <a:spLocks noChangeArrowheads="1"/>
          </p:cNvSpPr>
          <p:nvPr/>
        </p:nvSpPr>
        <p:spPr bwMode="auto">
          <a:xfrm rot="5400000">
            <a:off x="8897931" y="1064786"/>
            <a:ext cx="731520" cy="731520"/>
          </a:xfrm>
          <a:prstGeom prst="rtTriangle">
            <a:avLst/>
          </a:prstGeom>
          <a:solidFill>
            <a:srgbClr val="B11116"/>
          </a:solidFill>
          <a:ln>
            <a:noFill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 sz="5867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310286" y="74524"/>
            <a:ext cx="4761599" cy="1169551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wrap="square"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This code is not an implementation of differential privacy, it's just an illustration.</a:t>
            </a:r>
          </a:p>
        </p:txBody>
      </p:sp>
      <p:pic>
        <p:nvPicPr>
          <p:cNvPr id="10" name="Picture 9" descr="Screen Shot 2016-06-24 at 3.4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356395"/>
            <a:ext cx="8229600" cy="1943100"/>
          </a:xfrm>
          <a:prstGeom prst="rect">
            <a:avLst/>
          </a:prstGeom>
          <a:ln w="9525" cmpd="sng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639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Uhh</a:t>
            </a:r>
            <a:r>
              <a:rPr lang="en-US" dirty="0"/>
              <a:t>, Yay? Who Am I Protecting My Data From?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"Apple already has lots of my data, who cares if they can attribute my personal </a:t>
            </a:r>
            <a:r>
              <a:rPr lang="en-US" dirty="0" err="1"/>
              <a:t>emoji</a:t>
            </a:r>
            <a:r>
              <a:rPr lang="en-US" dirty="0"/>
              <a:t> preferences?"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320" y="2464269"/>
            <a:ext cx="10881360" cy="3509494"/>
          </a:xfrm>
        </p:spPr>
        <p:txBody>
          <a:bodyPr/>
          <a:lstStyle/>
          <a:p>
            <a:r>
              <a:rPr lang="en-US" dirty="0"/>
              <a:t>If Apple gets hacked, then your personal data is exposed</a:t>
            </a:r>
          </a:p>
          <a:p>
            <a:r>
              <a:rPr lang="en-US" dirty="0"/>
              <a:t>If Apple is compelled to turn over your data to US LEA, ...</a:t>
            </a:r>
          </a:p>
          <a:p>
            <a:r>
              <a:rPr lang="en-US" dirty="0"/>
              <a:t>If Apple is compelled to turn over your data to a foreign .</a:t>
            </a:r>
            <a:r>
              <a:rPr lang="en-US" dirty="0" err="1"/>
              <a:t>gov</a:t>
            </a:r>
            <a:r>
              <a:rPr lang="en-US" dirty="0"/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08193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Security-related Items of Note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5320" y="1504335"/>
            <a:ext cx="8162764" cy="4542504"/>
          </a:xfrm>
        </p:spPr>
        <p:txBody>
          <a:bodyPr/>
          <a:lstStyle/>
          <a:p>
            <a:r>
              <a:rPr lang="en-US" dirty="0"/>
              <a:t>Removing built-in apps</a:t>
            </a:r>
          </a:p>
          <a:p>
            <a:r>
              <a:rPr lang="en-US" dirty="0"/>
              <a:t>New APFS, not scheduled for iOS 10 initial release</a:t>
            </a:r>
          </a:p>
          <a:p>
            <a:r>
              <a:rPr lang="en-US" dirty="0" err="1"/>
              <a:t>UIPasteBoard</a:t>
            </a:r>
            <a:r>
              <a:rPr lang="en-US" dirty="0"/>
              <a:t> sharing across devices with Handoff</a:t>
            </a:r>
          </a:p>
          <a:p>
            <a:r>
              <a:rPr lang="en-US" dirty="0"/>
              <a:t>Deprecation of iPhone 4s, </a:t>
            </a:r>
            <a:r>
              <a:rPr lang="en-US" dirty="0" err="1"/>
              <a:t>iPad</a:t>
            </a:r>
            <a:r>
              <a:rPr lang="en-US" dirty="0"/>
              <a:t> 3 update support</a:t>
            </a:r>
          </a:p>
          <a:p>
            <a:r>
              <a:rPr lang="en-US" dirty="0"/>
              <a:t>New Home App for home automation systems</a:t>
            </a:r>
          </a:p>
          <a:p>
            <a:r>
              <a:rPr lang="en-US" dirty="0"/>
              <a:t>Enhanced detail and 3D Touch actions from lock screen</a:t>
            </a:r>
          </a:p>
          <a:p>
            <a:r>
              <a:rPr lang="en-US" dirty="0"/>
              <a:t>Phone call spam filtering API</a:t>
            </a:r>
          </a:p>
          <a:p>
            <a:r>
              <a:rPr lang="en-US" dirty="0"/>
              <a:t>Integrated VoIP dialer, full-screen phone support</a:t>
            </a:r>
          </a:p>
        </p:txBody>
      </p:sp>
      <p:pic>
        <p:nvPicPr>
          <p:cNvPr id="6" name="Picture 5" descr="Photo Jun 23, 10 41 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84" y="388469"/>
            <a:ext cx="3297241" cy="58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from iOS 10 Announcement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support for encrypted </a:t>
            </a:r>
            <a:r>
              <a:rPr lang="en-US" dirty="0" err="1"/>
              <a:t>iCloud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Only protected with Apple ID password; can be accessed by Apple (and LEA or attackers)</a:t>
            </a:r>
          </a:p>
          <a:p>
            <a:r>
              <a:rPr lang="en-US" dirty="0"/>
              <a:t>No Apple System Log security enhancements</a:t>
            </a:r>
          </a:p>
          <a:p>
            <a:pPr lvl="1"/>
            <a:r>
              <a:rPr lang="en-US" dirty="0"/>
              <a:t>Any app on iOS can read and harvest content from (unlike Android's </a:t>
            </a:r>
            <a:r>
              <a:rPr lang="en-US" dirty="0" err="1"/>
              <a:t>android.permission.READ_LOGS</a:t>
            </a:r>
            <a:r>
              <a:rPr lang="en-US" dirty="0"/>
              <a:t> permission) </a:t>
            </a:r>
          </a:p>
          <a:p>
            <a:r>
              <a:rPr lang="en-US" dirty="0"/>
              <a:t>No clipboard data sensitivity controls</a:t>
            </a:r>
          </a:p>
          <a:p>
            <a:pPr lvl="1"/>
            <a:r>
              <a:rPr lang="en-US" dirty="0"/>
              <a:t>Any app on iOS can read and change the contents of the clipboard</a:t>
            </a:r>
          </a:p>
          <a:p>
            <a:pPr lvl="1"/>
            <a:r>
              <a:rPr lang="en-US" dirty="0"/>
              <a:t>I have no idea how to fix this; password managers worry me</a:t>
            </a:r>
          </a:p>
          <a:p>
            <a:r>
              <a:rPr lang="en-US" dirty="0"/>
              <a:t>Vague uneasiness about coarse permission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10320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iOS 10 public release in Autumn 2016</a:t>
            </a:r>
          </a:p>
          <a:p>
            <a:r>
              <a:rPr lang="en-US" dirty="0"/>
              <a:t>Unencrypted </a:t>
            </a:r>
            <a:r>
              <a:rPr lang="en-US" dirty="0" err="1"/>
              <a:t>kernelcache</a:t>
            </a:r>
            <a:r>
              <a:rPr lang="en-US" dirty="0"/>
              <a:t> and file system fun, but not a big threat</a:t>
            </a:r>
          </a:p>
          <a:p>
            <a:r>
              <a:rPr lang="en-US" dirty="0"/>
              <a:t>ATS will be hard for many developers, but positive for security</a:t>
            </a:r>
          </a:p>
          <a:p>
            <a:r>
              <a:rPr lang="en-US" dirty="0"/>
              <a:t>Improved ciphers and hashing choices, certificate transparency and OCSP stapling will improve security</a:t>
            </a:r>
          </a:p>
          <a:p>
            <a:r>
              <a:rPr lang="en-US" dirty="0" err="1"/>
              <a:t>SiriKit</a:t>
            </a:r>
            <a:r>
              <a:rPr lang="en-US" dirty="0"/>
              <a:t> may open new attack opportunities from locked devices</a:t>
            </a:r>
          </a:p>
          <a:p>
            <a:r>
              <a:rPr lang="en-US" dirty="0" err="1"/>
              <a:t>iMessage</a:t>
            </a:r>
            <a:r>
              <a:rPr lang="en-US" dirty="0"/>
              <a:t> enhancements and apps will require new analysis</a:t>
            </a:r>
          </a:p>
          <a:p>
            <a:r>
              <a:rPr lang="en-US" dirty="0"/>
              <a:t>Differential privacy a forward-thinking enhancement to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158177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9341" y="127686"/>
            <a:ext cx="12053318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/>
            <a:r>
              <a:rPr lang="en-US" sz="3600" dirty="0"/>
              <a:t>SEC575: Mobile Device Security and Ethical Hacking</a:t>
            </a:r>
          </a:p>
        </p:txBody>
      </p:sp>
      <p:pic>
        <p:nvPicPr>
          <p:cNvPr id="12" name="Picture 3" descr="C:\Users\jblanchard\Desktop\SANS\Instructor Photos\Resized\Twitter\Pen Test\SEC575\Joshua Wright\Classroom\SEC575_GMOB_JoshuaWright_Classroom_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7" y="797018"/>
            <a:ext cx="6356122" cy="42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blanchard\Desktop\SANS\GRFX\Logos\COINS\COIN_5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989" y="742950"/>
            <a:ext cx="1697037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4246" y="5143957"/>
            <a:ext cx="1130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Gill Sans MT"/>
              </a:rPr>
              <a:t>"Directly useful training, both to pen testers &amp; developers." </a:t>
            </a:r>
            <a:r>
              <a:rPr lang="en-US" dirty="0">
                <a:latin typeface="Gill Sans MT"/>
              </a:rPr>
              <a:t>- Roy </a:t>
            </a:r>
            <a:r>
              <a:rPr lang="en-US" dirty="0" err="1">
                <a:latin typeface="Gill Sans MT"/>
              </a:rPr>
              <a:t>Cabaniss</a:t>
            </a:r>
            <a:r>
              <a:rPr lang="en-US" dirty="0">
                <a:latin typeface="Gill Sans MT"/>
              </a:rPr>
              <a:t>, LGS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Gill Sans MT"/>
              </a:rPr>
              <a:t>"New lab format is fantastic." </a:t>
            </a:r>
            <a:r>
              <a:rPr lang="en-US" dirty="0">
                <a:latin typeface="Gill Sans MT"/>
              </a:rPr>
              <a:t>- David </a:t>
            </a:r>
            <a:r>
              <a:rPr lang="en-US" dirty="0" err="1">
                <a:latin typeface="Gill Sans MT"/>
              </a:rPr>
              <a:t>Lavezzo</a:t>
            </a:r>
            <a:r>
              <a:rPr lang="en-US" dirty="0">
                <a:latin typeface="Gill Sans MT"/>
              </a:rPr>
              <a:t>, Capital One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Gill Sans MT"/>
              </a:rPr>
              <a:t>"This is a great course for getting skilled at </a:t>
            </a:r>
            <a:r>
              <a:rPr lang="en-US" i="1" dirty="0" err="1">
                <a:latin typeface="Gill Sans MT"/>
              </a:rPr>
              <a:t>pentesting</a:t>
            </a:r>
            <a:r>
              <a:rPr lang="en-US" i="1" dirty="0">
                <a:latin typeface="Gill Sans MT"/>
              </a:rPr>
              <a:t> mobile applications." </a:t>
            </a:r>
            <a:r>
              <a:rPr lang="en-US" dirty="0">
                <a:latin typeface="Gill Sans MT"/>
              </a:rPr>
              <a:t>- Ben </a:t>
            </a:r>
            <a:r>
              <a:rPr lang="en-US" dirty="0" err="1">
                <a:latin typeface="Gill Sans MT"/>
              </a:rPr>
              <a:t>Brucker</a:t>
            </a:r>
            <a:r>
              <a:rPr lang="en-US" dirty="0">
                <a:latin typeface="Gill Sans MT"/>
              </a:rPr>
              <a:t>, Madison Gurkha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377" y="906235"/>
            <a:ext cx="45421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SANS | 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San Jose 2016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July 25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/>
              <a:t>– July 30</a:t>
            </a:r>
            <a:r>
              <a:rPr lang="en-US" sz="2000" baseline="30000" dirty="0"/>
              <a:t>th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SEC575</a:t>
            </a:r>
          </a:p>
          <a:p>
            <a:r>
              <a:rPr lang="en-US" sz="2000" dirty="0">
                <a:latin typeface="+mj-lt"/>
              </a:rPr>
              <a:t>GIAC – GMOB Certification</a:t>
            </a:r>
          </a:p>
          <a:p>
            <a:r>
              <a:rPr lang="en-US" sz="2000" dirty="0">
                <a:latin typeface="+mj-lt"/>
              </a:rPr>
              <a:t>w/ Chris Crowley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SANS | 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Boston 2016</a:t>
            </a:r>
          </a:p>
          <a:p>
            <a:r>
              <a:rPr lang="en-US" sz="2000" dirty="0">
                <a:latin typeface="+mj-lt"/>
              </a:rPr>
              <a:t>Aug 1</a:t>
            </a:r>
            <a:r>
              <a:rPr lang="en-US" sz="2000" baseline="30000" dirty="0">
                <a:latin typeface="+mj-lt"/>
              </a:rPr>
              <a:t>st</a:t>
            </a:r>
            <a:r>
              <a:rPr lang="en-US" sz="2000" dirty="0">
                <a:latin typeface="+mj-lt"/>
              </a:rPr>
              <a:t> – 6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</a:t>
            </a:r>
          </a:p>
          <a:p>
            <a:r>
              <a:rPr lang="en-US" sz="2000" dirty="0">
                <a:latin typeface="+mj-lt"/>
              </a:rPr>
              <a:t>SEC575</a:t>
            </a:r>
          </a:p>
          <a:p>
            <a:r>
              <a:rPr lang="en-US" sz="2000" dirty="0">
                <a:latin typeface="+mj-lt"/>
              </a:rPr>
              <a:t>GIAC – GMOB Certification</a:t>
            </a:r>
          </a:p>
          <a:p>
            <a:r>
              <a:rPr lang="en-US" sz="2000" dirty="0">
                <a:latin typeface="+mj-lt"/>
              </a:rPr>
              <a:t>w/ Joshua Wright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  <a:hlinkClick r:id="rId4"/>
              </a:rPr>
              <a:t>www.sans.org/sec575</a:t>
            </a:r>
            <a:r>
              <a:rPr lang="en-US" sz="20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802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78799" y="5622496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Gill Sans MT"/>
              </a:rPr>
              <a:t>Learn more at: </a:t>
            </a:r>
            <a:r>
              <a:rPr lang="en-US" b="1" dirty="0">
                <a:latin typeface="Gill Sans MT"/>
              </a:rPr>
              <a:t>sans.org/</a:t>
            </a:r>
            <a:r>
              <a:rPr lang="en-US" b="1" dirty="0" err="1">
                <a:latin typeface="Gill Sans MT"/>
              </a:rPr>
              <a:t>hackfest</a:t>
            </a:r>
            <a:endParaRPr lang="en-US" b="1" dirty="0">
              <a:latin typeface="Gill Sans MT"/>
            </a:endParaRPr>
          </a:p>
        </p:txBody>
      </p:sp>
      <p:pic>
        <p:nvPicPr>
          <p:cNvPr id="6" name="Picture 3" descr="C:\Users\jblanchard\Desktop\SANS\Instructor Photos\Selected Photos\Summit - HackFest\_RGP0181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04" y="1057308"/>
            <a:ext cx="21689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blanchard\Desktop\SANS\Instructor Photos\Selected Photos\Summit - HackFest\_RGP0780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85" y="1066823"/>
            <a:ext cx="2168987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blanchard\Desktop\SANS\Instructor Photos\Selected Photos\Summit - HackFest\_RGP2194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35" y="1066822"/>
            <a:ext cx="2140484" cy="14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blanchard\Desktop\SANS\Instructor Photos\Selected Photos\Summit - HackFest\_RGP2906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09" y="1066823"/>
            <a:ext cx="216868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blanchard\Desktop\SANS\Instructor Photos\Events\SANS HackFest 2015\Summit\NetWars\Web\_RGP2487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84" y="2590823"/>
            <a:ext cx="21689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blanchard\Desktop\SANS\Instructor Photos\Events\SANS HackFest 2015\Summit\NetWars\Web\_RGP2477_we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35" y="2595585"/>
            <a:ext cx="2161855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blanchard\Desktop\SANS\Instructor Photos\Events\SANS HackFest 2015\Summit\NetWars\Web\_RGP2580_we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04" y="2595585"/>
            <a:ext cx="21689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jblanchard\Desktop\SANS\SANS Pen Test\HackFest\2016\Logo\png\SANS-HackFest-LogoFiles-HBrightBG-201606294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13" y="46293"/>
            <a:ext cx="6197600" cy="9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jblanchard\Desktop\SANS\Instructor Photos\Events\SANS HackFest 2015\Summit\NetWars\Web\_RGP2577_we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03" y="4191022"/>
            <a:ext cx="21689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jblanchard\Desktop\SANS\Instructor Photos\Selected Photos\Summit - HackFest - Air &amp; Space\_RGP3990_we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34" y="4191022"/>
            <a:ext cx="21689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blanchard\Desktop\SANS\Instructor Photos\Selected Photos\Summit - HackFest - Air &amp; Space\_RGP4177_we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84" y="4191022"/>
            <a:ext cx="21689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blanchard\Desktop\SANS\Instructor Photos\Selected Photos\Summit - HackFest - Air &amp; Space\_RGP4842_we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22" y="4191023"/>
            <a:ext cx="216898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blanchard\Desktop\SANS\Instructor Photos\Events\SANS HackFest 2015\Summit\NetWars\Web\_RGP2511_we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09" y="2590823"/>
            <a:ext cx="21689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12265" y="5622496"/>
            <a:ext cx="486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/>
              </a:rPr>
              <a:t>Summit Dates</a:t>
            </a:r>
            <a:r>
              <a:rPr lang="en-US" dirty="0">
                <a:latin typeface="Gill Sans MT"/>
              </a:rPr>
              <a:t>: November 2-3, 2016</a:t>
            </a:r>
            <a:br>
              <a:rPr lang="en-US" dirty="0">
                <a:latin typeface="Gill Sans MT"/>
              </a:rPr>
            </a:br>
            <a:r>
              <a:rPr lang="en-US" b="1" dirty="0">
                <a:latin typeface="Gill Sans MT"/>
              </a:rPr>
              <a:t>Training Course Dates</a:t>
            </a:r>
            <a:r>
              <a:rPr lang="en-US" dirty="0">
                <a:latin typeface="Gill Sans MT"/>
              </a:rPr>
              <a:t>: November 4-9, 2016</a:t>
            </a:r>
          </a:p>
        </p:txBody>
      </p:sp>
    </p:spTree>
    <p:extLst>
      <p:ext uri="{BB962C8B-B14F-4D97-AF65-F5344CB8AC3E}">
        <p14:creationId xmlns:p14="http://schemas.microsoft.com/office/powerpoint/2010/main" val="3103649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75488" y="475488"/>
            <a:ext cx="11247120" cy="685800"/>
          </a:xfrm>
          <a:prstGeom prst="rect">
            <a:avLst/>
          </a:prstGeom>
          <a:solidFill>
            <a:srgbClr val="B1111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12" tIns="45706" rIns="91412" bIns="45706" numCol="1" rtlCol="0" anchor="t" anchorCtr="0" compatLnSpc="1">
            <a:prstTxWarp prst="textNoShape">
              <a:avLst/>
            </a:prstTxWarp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475488"/>
            <a:ext cx="10826496" cy="685800"/>
          </a:xfrm>
          <a:prstGeom prst="rect">
            <a:avLst/>
          </a:prstGeom>
          <a:noFill/>
        </p:spPr>
        <p:txBody>
          <a:bodyPr wrap="square" lIns="91412" tIns="63988" rIns="91412" bIns="45706" rtlCol="0" anchor="ctr" anchorCtr="0">
            <a:noAutofit/>
          </a:bodyPr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rPr>
              <a:t>RESOURCES AND CONTACT INFORMATION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40" y="1524000"/>
            <a:ext cx="5547360" cy="215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" y="3810000"/>
            <a:ext cx="5547360" cy="215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524000"/>
            <a:ext cx="5550408" cy="215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3810000"/>
            <a:ext cx="5550408" cy="215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1524000"/>
            <a:ext cx="3810000" cy="2159000"/>
          </a:xfrm>
          <a:prstGeom prst="rect">
            <a:avLst/>
          </a:prstGeom>
          <a:noFill/>
        </p:spPr>
        <p:txBody>
          <a:bodyPr wrap="square" lIns="91412" tIns="45706" rIns="91412" bIns="45706" rtlCol="0" anchor="ctr" anchorCtr="0">
            <a:no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AUTHOR CONTACT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Joshua Wright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jwright@willhackforsushi.com</a:t>
            </a:r>
            <a:endParaRPr lang="en-US" sz="1600" dirty="0">
              <a:solidFill>
                <a:srgbClr val="0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Twitter: @joswr</a:t>
            </a:r>
            <a:r>
              <a:rPr lang="en-US" dirty="0">
                <a:solidFill>
                  <a:srgbClr val="000000"/>
                </a:solidFill>
                <a:latin typeface="+mj-lt"/>
                <a:ea typeface="Gill Sans MT" charset="0"/>
                <a:cs typeface="Gill Sans MT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0208" y="1524000"/>
            <a:ext cx="3822192" cy="2159000"/>
          </a:xfrm>
          <a:prstGeom prst="rect">
            <a:avLst/>
          </a:prstGeom>
          <a:noFill/>
        </p:spPr>
        <p:txBody>
          <a:bodyPr wrap="square" lIns="91412" tIns="45706" rIns="91412" bIns="45706" rtlCol="0" anchor="ctr" anchorCtr="0">
            <a:no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SANS INSTITUTE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8120 </a:t>
            </a:r>
            <a:r>
              <a:rPr lang="en-US" sz="1600" dirty="0" err="1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Woodmont</a:t>
            </a: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 Ave., Suite 310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Bethesda, MD 20814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301.654.SANS(7267)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208" y="3810000"/>
            <a:ext cx="3822192" cy="2159000"/>
          </a:xfrm>
          <a:prstGeom prst="rect">
            <a:avLst/>
          </a:prstGeom>
          <a:noFill/>
        </p:spPr>
        <p:txBody>
          <a:bodyPr wrap="square" lIns="91412" tIns="45706" rIns="91412" bIns="45706" rtlCol="0" anchor="ctr" anchorCtr="0">
            <a:no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SANS EMAIL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GENERAL INQUIRIES</a:t>
            </a: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: info@sans.org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REGISTRATION: </a:t>
            </a: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registration@sans.org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TUITION: </a:t>
            </a: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tuition@sans.org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PRESS/PR: </a:t>
            </a:r>
            <a:r>
              <a:rPr lang="en-US" sz="1600" dirty="0" err="1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press@sans.org</a:t>
            </a:r>
            <a:endParaRPr lang="en-US" sz="1600" dirty="0">
              <a:solidFill>
                <a:srgbClr val="0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3810000"/>
            <a:ext cx="3810000" cy="2159000"/>
          </a:xfrm>
          <a:prstGeom prst="rect">
            <a:avLst/>
          </a:prstGeom>
          <a:noFill/>
        </p:spPr>
        <p:txBody>
          <a:bodyPr wrap="square" lIns="91412" tIns="45706" rIns="91412" bIns="45706" rtlCol="0" anchor="ctr" anchorCtr="0">
            <a:no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PEN TESTING RESOURCES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pen-testing.sans.org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Twitter: @</a:t>
            </a:r>
            <a:r>
              <a:rPr lang="en-US" sz="1600" dirty="0" err="1">
                <a:solidFill>
                  <a:srgbClr val="000000"/>
                </a:solidFill>
                <a:latin typeface="Gill Sans MT" charset="0"/>
                <a:ea typeface="Gill Sans MT" charset="0"/>
                <a:cs typeface="Gill Sans MT" charset="0"/>
              </a:rPr>
              <a:t>SANSPenTest</a:t>
            </a:r>
            <a:endParaRPr lang="en-US" sz="1600" dirty="0">
              <a:solidFill>
                <a:srgbClr val="0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6" y="2247900"/>
            <a:ext cx="698500" cy="71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6" y="4540250"/>
            <a:ext cx="698500" cy="69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54" y="2260600"/>
            <a:ext cx="6985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54" y="4502150"/>
            <a:ext cx="6985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10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5320" y="1504335"/>
            <a:ext cx="7998547" cy="4542504"/>
          </a:xfrm>
        </p:spPr>
        <p:txBody>
          <a:bodyPr/>
          <a:lstStyle/>
          <a:p>
            <a:r>
              <a:rPr lang="en-US" dirty="0"/>
              <a:t>Announced at WWDC 6/13/2016</a:t>
            </a:r>
          </a:p>
          <a:p>
            <a:r>
              <a:rPr lang="en-US" dirty="0"/>
              <a:t>Currently in Beta 1 cycle for developers</a:t>
            </a:r>
          </a:p>
          <a:p>
            <a:r>
              <a:rPr lang="en-US" dirty="0"/>
              <a:t>Public beta expected in July</a:t>
            </a:r>
          </a:p>
          <a:p>
            <a:r>
              <a:rPr lang="en-US" dirty="0"/>
              <a:t>Public release in Autumn 2016</a:t>
            </a:r>
          </a:p>
          <a:p>
            <a:r>
              <a:rPr lang="en-US" dirty="0"/>
              <a:t>Combination of new APIs and user interface features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Photo Jun 22, 9 52 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7" y="117846"/>
            <a:ext cx="3446490" cy="611752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83882" y="4708206"/>
            <a:ext cx="8264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/>
                <a:cs typeface="Gill Sans MT"/>
              </a:rPr>
              <a:t>"This is the biggest iOS release ever for our users"</a:t>
            </a:r>
          </a:p>
          <a:p>
            <a:pPr algn="r"/>
            <a:r>
              <a:rPr lang="en-US" sz="2000" dirty="0">
                <a:latin typeface="Gill Sans MT"/>
                <a:ea typeface="Times New Roman" charset="0"/>
                <a:cs typeface="Gill Sans MT"/>
              </a:rPr>
              <a:t>Craig </a:t>
            </a:r>
            <a:r>
              <a:rPr lang="en-US" sz="2000" dirty="0" err="1">
                <a:latin typeface="Gill Sans MT"/>
                <a:ea typeface="Times New Roman" charset="0"/>
                <a:cs typeface="Gill Sans MT"/>
              </a:rPr>
              <a:t>Federighi</a:t>
            </a:r>
            <a:r>
              <a:rPr lang="en-US" sz="2000" dirty="0">
                <a:latin typeface="Gill Sans MT"/>
                <a:ea typeface="Times New Roman" charset="0"/>
                <a:cs typeface="Gill Sans MT"/>
              </a:rPr>
              <a:t>, Apple Senior VP of Software Engineering</a:t>
            </a:r>
            <a:endParaRPr lang="en-US" sz="20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2354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Unencrypted </a:t>
            </a:r>
            <a:r>
              <a:rPr lang="en-US" dirty="0" err="1"/>
              <a:t>Kernelcache</a:t>
            </a:r>
            <a:r>
              <a:rPr lang="en-US" dirty="0"/>
              <a:t>, File System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IPSW package for 64-bit iOS 10 Beta 1 does not encrypt </a:t>
            </a:r>
            <a:r>
              <a:rPr lang="en-US" dirty="0" err="1"/>
              <a:t>Kernelcache</a:t>
            </a:r>
            <a:r>
              <a:rPr lang="en-US" dirty="0"/>
              <a:t>, file system data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Kernelcache</a:t>
            </a:r>
            <a:r>
              <a:rPr lang="en-US" dirty="0"/>
              <a:t> is the kernel and kernel extensions (</a:t>
            </a:r>
            <a:r>
              <a:rPr lang="en-US" dirty="0" err="1"/>
              <a:t>Kext</a:t>
            </a:r>
            <a:r>
              <a:rPr lang="en-US" dirty="0"/>
              <a:t>) in one file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Typically encrypted with device type-specific IV and key, required jailbreak to decrypt update files</a:t>
            </a:r>
          </a:p>
          <a:p>
            <a:pPr>
              <a:lnSpc>
                <a:spcPct val="100000"/>
              </a:lnSpc>
            </a:pPr>
            <a:r>
              <a:rPr lang="en-US" dirty="0"/>
              <a:t>Simplifies kernel data access for bug finders (a little, finding and exploiting kernel bugs is still hard)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1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Retrieve Unencrypted File System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" y="1239334"/>
            <a:ext cx="10881359" cy="5016759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wget</a:t>
            </a:r>
            <a:r>
              <a:rPr lang="en-US" sz="1600" b="1" dirty="0">
                <a:latin typeface="Courier New"/>
                <a:cs typeface="Courier New"/>
              </a:rPr>
              <a:t> -q http://</a:t>
            </a:r>
            <a:r>
              <a:rPr lang="en-US" sz="1600" b="1" dirty="0" err="1">
                <a:latin typeface="Courier New"/>
                <a:cs typeface="Courier New"/>
              </a:rPr>
              <a:t>apple.co</a:t>
            </a:r>
            <a:r>
              <a:rPr lang="en-US" sz="1600" b="1" dirty="0">
                <a:latin typeface="Courier New"/>
                <a:cs typeface="Courier New"/>
              </a:rPr>
              <a:t>/28R9rhS -O ios10beta1-iphone6s.zip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mkdir</a:t>
            </a:r>
            <a:r>
              <a:rPr lang="en-US" sz="1600" b="1" dirty="0">
                <a:latin typeface="Courier New"/>
                <a:cs typeface="Courier New"/>
              </a:rPr>
              <a:t>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unzip -q ios10beta1-iphone6s.zip -d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cd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 # </a:t>
            </a:r>
            <a:r>
              <a:rPr lang="en-US" sz="1600" dirty="0" err="1">
                <a:latin typeface="Courier New"/>
                <a:cs typeface="Courier New"/>
              </a:rPr>
              <a:t>wget</a:t>
            </a:r>
            <a:r>
              <a:rPr lang="en-US" sz="1600" dirty="0">
                <a:latin typeface="Courier New"/>
                <a:cs typeface="Courier New"/>
              </a:rPr>
              <a:t> this file for OSX systems</a:t>
            </a:r>
          </a:p>
          <a:p>
            <a:r>
              <a:rPr lang="en-US" sz="1600" dirty="0">
                <a:latin typeface="Courier New"/>
                <a:cs typeface="Courier New"/>
              </a:rPr>
              <a:t>$ 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wget</a:t>
            </a:r>
            <a:r>
              <a:rPr lang="en-US" sz="1600" b="1" dirty="0">
                <a:latin typeface="Courier New"/>
                <a:cs typeface="Courier New"/>
              </a:rPr>
              <a:t> http://</a:t>
            </a:r>
            <a:r>
              <a:rPr lang="en-US" sz="1600" b="1" dirty="0" err="1">
                <a:latin typeface="Courier New"/>
                <a:cs typeface="Courier New"/>
              </a:rPr>
              <a:t>newosxbook.com</a:t>
            </a:r>
            <a:r>
              <a:rPr lang="en-US" sz="1600" b="1" dirty="0">
                <a:latin typeface="Courier New"/>
                <a:cs typeface="Courier New"/>
              </a:rPr>
              <a:t>/files/</a:t>
            </a:r>
            <a:r>
              <a:rPr lang="en-US" sz="1600" b="1" dirty="0" err="1">
                <a:latin typeface="Courier New"/>
                <a:cs typeface="Courier New"/>
              </a:rPr>
              <a:t>OTApack.tar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 # or </a:t>
            </a:r>
            <a:r>
              <a:rPr lang="en-US" sz="1600" dirty="0" err="1">
                <a:latin typeface="Courier New"/>
                <a:cs typeface="Courier New"/>
              </a:rPr>
              <a:t>wget</a:t>
            </a:r>
            <a:r>
              <a:rPr lang="en-US" sz="1600" dirty="0">
                <a:latin typeface="Courier New"/>
                <a:cs typeface="Courier New"/>
              </a:rPr>
              <a:t> this file for Linux systems</a:t>
            </a:r>
          </a:p>
          <a:p>
            <a:r>
              <a:rPr lang="en-US" sz="1600" dirty="0">
                <a:latin typeface="Courier New"/>
                <a:cs typeface="Courier New"/>
              </a:rPr>
              <a:t>$ 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wget</a:t>
            </a:r>
            <a:r>
              <a:rPr lang="en-US" sz="1600" b="1" dirty="0">
                <a:latin typeface="Courier New"/>
                <a:cs typeface="Courier New"/>
              </a:rPr>
              <a:t> http://</a:t>
            </a:r>
            <a:r>
              <a:rPr lang="en-US" sz="1600" b="1" dirty="0" err="1">
                <a:latin typeface="Courier New"/>
                <a:cs typeface="Courier New"/>
              </a:rPr>
              <a:t>www.willhackforsushi.com</a:t>
            </a:r>
            <a:r>
              <a:rPr lang="en-US" sz="1600" b="1" dirty="0">
                <a:latin typeface="Courier New"/>
                <a:cs typeface="Courier New"/>
              </a:rPr>
              <a:t>/code/</a:t>
            </a:r>
            <a:r>
              <a:rPr lang="en-US" sz="1600" b="1" dirty="0" err="1">
                <a:latin typeface="Courier New"/>
                <a:cs typeface="Courier New"/>
              </a:rPr>
              <a:t>OTApack.tar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tar </a:t>
            </a:r>
            <a:r>
              <a:rPr lang="en-US" sz="1600" b="1" dirty="0" err="1">
                <a:latin typeface="Courier New"/>
                <a:cs typeface="Courier New"/>
              </a:rPr>
              <a:t>xf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OTApack.tar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./</a:t>
            </a:r>
            <a:r>
              <a:rPr lang="en-US" sz="1600" b="1" dirty="0" err="1">
                <a:latin typeface="Courier New"/>
                <a:cs typeface="Courier New"/>
              </a:rPr>
              <a:t>pbzx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AssetData</a:t>
            </a:r>
            <a:r>
              <a:rPr lang="en-US" sz="1600" b="1" dirty="0">
                <a:latin typeface="Courier New"/>
                <a:cs typeface="Courier New"/>
              </a:rPr>
              <a:t>/payloadv2/payload &gt;</a:t>
            </a:r>
            <a:r>
              <a:rPr lang="en-US" sz="1600" b="1" dirty="0" err="1">
                <a:latin typeface="Courier New"/>
                <a:cs typeface="Courier New"/>
              </a:rPr>
              <a:t>payload.xz</a:t>
            </a:r>
            <a:r>
              <a:rPr lang="en-US" sz="1600" b="1" dirty="0">
                <a:latin typeface="Courier New"/>
                <a:cs typeface="Courier New"/>
              </a:rPr>
              <a:t> 2&gt;/</a:t>
            </a:r>
            <a:r>
              <a:rPr lang="en-US" sz="1600" b="1" dirty="0" err="1">
                <a:latin typeface="Courier New"/>
                <a:cs typeface="Courier New"/>
              </a:rPr>
              <a:t>dev</a:t>
            </a:r>
            <a:r>
              <a:rPr lang="en-US" sz="1600" b="1" dirty="0">
                <a:latin typeface="Courier New"/>
                <a:cs typeface="Courier New"/>
              </a:rPr>
              <a:t>/null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mkdir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rootfs</a:t>
            </a:r>
            <a:r>
              <a:rPr lang="en-US" sz="1600" b="1" dirty="0">
                <a:latin typeface="Courier New"/>
                <a:cs typeface="Courier New"/>
              </a:rPr>
              <a:t> ; mv </a:t>
            </a:r>
            <a:r>
              <a:rPr lang="en-US" sz="1600" b="1" dirty="0" err="1">
                <a:latin typeface="Courier New"/>
                <a:cs typeface="Courier New"/>
              </a:rPr>
              <a:t>payload.xz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rootfs</a:t>
            </a:r>
            <a:r>
              <a:rPr lang="en-US" sz="1600" b="1" dirty="0">
                <a:latin typeface="Courier New"/>
                <a:cs typeface="Courier New"/>
              </a:rPr>
              <a:t>/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cd </a:t>
            </a:r>
            <a:r>
              <a:rPr lang="en-US" sz="1600" b="1" dirty="0" err="1">
                <a:latin typeface="Courier New"/>
                <a:cs typeface="Courier New"/>
              </a:rPr>
              <a:t>rootfs</a:t>
            </a:r>
            <a:r>
              <a:rPr lang="en-US" sz="1600" b="1" dirty="0">
                <a:latin typeface="Courier New"/>
                <a:cs typeface="Courier New"/>
              </a:rPr>
              <a:t>/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unxz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payload.xz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dirty="0">
                <a:latin typeface="Courier New"/>
                <a:cs typeface="Courier New"/>
              </a:rPr>
              <a:t># install </a:t>
            </a:r>
            <a:r>
              <a:rPr lang="en-US" sz="1600" dirty="0" err="1">
                <a:latin typeface="Courier New"/>
                <a:cs typeface="Courier New"/>
              </a:rPr>
              <a:t>unxz</a:t>
            </a:r>
            <a:r>
              <a:rPr lang="en-US" sz="1600" dirty="0">
                <a:latin typeface="Courier New"/>
                <a:cs typeface="Courier New"/>
              </a:rPr>
              <a:t> for Mac from http://macpkg.sourceforge.net/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../</a:t>
            </a:r>
            <a:r>
              <a:rPr lang="en-US" sz="1600" b="1" dirty="0" err="1">
                <a:latin typeface="Courier New"/>
                <a:cs typeface="Courier New"/>
              </a:rPr>
              <a:t>otaa</a:t>
            </a:r>
            <a:r>
              <a:rPr lang="en-US" sz="1600" b="1" dirty="0">
                <a:latin typeface="Courier New"/>
                <a:cs typeface="Courier New"/>
              </a:rPr>
              <a:t> -e '*' ./payload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ls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Applications/ System/       etc           private/      tmp</a:t>
            </a:r>
          </a:p>
          <a:p>
            <a:r>
              <a:rPr lang="en-US" sz="1600" dirty="0">
                <a:latin typeface="Courier New"/>
                <a:cs typeface="Courier New"/>
              </a:rPr>
              <a:t>Library/      bin/          payload       </a:t>
            </a:r>
            <a:r>
              <a:rPr lang="en-US" sz="1600" dirty="0" err="1">
                <a:latin typeface="Courier New"/>
                <a:cs typeface="Courier New"/>
              </a:rPr>
              <a:t>sbin</a:t>
            </a:r>
            <a:r>
              <a:rPr lang="en-US" sz="1600" dirty="0">
                <a:latin typeface="Courier New"/>
                <a:cs typeface="Courier New"/>
              </a:rPr>
              <a:t>/         usr/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ls</a:t>
            </a:r>
            <a:r>
              <a:rPr lang="en-US" sz="1600" b="1" dirty="0">
                <a:latin typeface="Courier New"/>
                <a:cs typeface="Courier New"/>
              </a:rPr>
              <a:t> Applications/</a:t>
            </a:r>
          </a:p>
          <a:p>
            <a:r>
              <a:rPr lang="en-US" sz="1600" dirty="0">
                <a:latin typeface="Courier New"/>
                <a:cs typeface="Courier New"/>
              </a:rPr>
              <a:t>#</a:t>
            </a:r>
            <a:r>
              <a:rPr lang="en-US" sz="1600" dirty="0" err="1">
                <a:latin typeface="Courier New"/>
                <a:cs typeface="Courier New"/>
              </a:rPr>
              <a:t>images.app</a:t>
            </a:r>
            <a:r>
              <a:rPr lang="en-US" sz="1600" dirty="0">
                <a:latin typeface="Courier New"/>
                <a:cs typeface="Courier New"/>
              </a:rPr>
              <a:t>/                            </a:t>
            </a:r>
            <a:r>
              <a:rPr lang="en-US" sz="1600" dirty="0" err="1">
                <a:latin typeface="Courier New"/>
                <a:cs typeface="Courier New"/>
              </a:rPr>
              <a:t>MobileSafari.app</a:t>
            </a:r>
            <a:r>
              <a:rPr lang="en-US" sz="1600" dirty="0">
                <a:latin typeface="Courier New"/>
                <a:cs typeface="Courier New"/>
              </a:rPr>
              <a:t>/</a:t>
            </a:r>
          </a:p>
          <a:p>
            <a:r>
              <a:rPr lang="en-US" sz="1600" dirty="0" err="1">
                <a:latin typeface="Courier New"/>
                <a:cs typeface="Courier New"/>
              </a:rPr>
              <a:t>AACredentialRecoveryDialog.app</a:t>
            </a:r>
            <a:r>
              <a:rPr lang="en-US" sz="1600" dirty="0">
                <a:latin typeface="Courier New"/>
                <a:cs typeface="Courier New"/>
              </a:rPr>
              <a:t>/         </a:t>
            </a:r>
            <a:r>
              <a:rPr lang="en-US" sz="1600" dirty="0" err="1">
                <a:latin typeface="Courier New"/>
                <a:cs typeface="Courier New"/>
              </a:rPr>
              <a:t>MobileSlideShow.app</a:t>
            </a:r>
            <a:r>
              <a:rPr lang="en-US" sz="1600" dirty="0">
                <a:latin typeface="Courier New"/>
                <a:cs typeface="Courier New"/>
              </a:rPr>
              <a:t>/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549130" y="1797423"/>
            <a:ext cx="3508676" cy="2092881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wrap="square"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Download this script or </a:t>
            </a: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cut-and-paste from </a:t>
            </a:r>
            <a:r>
              <a:rPr lang="en-US" altLang="en-US" sz="2000" dirty="0" err="1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gist.github.com</a:t>
            </a:r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/joswr</a:t>
            </a:r>
            <a:r>
              <a:rPr lang="en-US" altLang="en-US" sz="2000" dirty="0">
                <a:solidFill>
                  <a:schemeClr val="bg1"/>
                </a:solidFill>
                <a:latin typeface="+mn-lt"/>
                <a:ea typeface="Gill Sans MT" charset="0"/>
                <a:cs typeface="Gill Sans MT" charset="0"/>
              </a:rPr>
              <a:t>1</a:t>
            </a:r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ght</a:t>
            </a:r>
          </a:p>
          <a:p>
            <a:pPr algn="ctr"/>
            <a:endParaRPr lang="en-US" altLang="en-US" sz="2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Works on OS X and Linux</a:t>
            </a:r>
          </a:p>
        </p:txBody>
      </p:sp>
    </p:spTree>
    <p:extLst>
      <p:ext uri="{BB962C8B-B14F-4D97-AF65-F5344CB8AC3E}">
        <p14:creationId xmlns:p14="http://schemas.microsoft.com/office/powerpoint/2010/main" val="71283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Retrieve Unencrypted </a:t>
            </a:r>
            <a:r>
              <a:rPr lang="en-US" cap="all" dirty="0" err="1"/>
              <a:t>Kernelcache</a:t>
            </a:r>
            <a:endParaRPr lang="en-US" cap="all" dirty="0"/>
          </a:p>
        </p:txBody>
      </p:sp>
      <p:sp>
        <p:nvSpPr>
          <p:cNvPr id="6" name="Rectangle 5"/>
          <p:cNvSpPr/>
          <p:nvPr/>
        </p:nvSpPr>
        <p:spPr>
          <a:xfrm>
            <a:off x="655320" y="1278616"/>
            <a:ext cx="10881359" cy="3293209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$ # Skip these first three steps if you've already downloaded the zipped IPSW package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wget</a:t>
            </a:r>
            <a:r>
              <a:rPr lang="en-US" sz="1600" b="1" dirty="0">
                <a:latin typeface="Courier New"/>
                <a:cs typeface="Courier New"/>
              </a:rPr>
              <a:t> http://</a:t>
            </a:r>
            <a:r>
              <a:rPr lang="en-US" sz="1600" b="1" dirty="0" err="1">
                <a:latin typeface="Courier New"/>
                <a:cs typeface="Courier New"/>
              </a:rPr>
              <a:t>apple.co</a:t>
            </a:r>
            <a:r>
              <a:rPr lang="en-US" sz="1600" b="1" dirty="0">
                <a:latin typeface="Courier New"/>
                <a:cs typeface="Courier New"/>
              </a:rPr>
              <a:t>/28R9rhS -O ios10beta1-iphone6s.zip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mkdir</a:t>
            </a:r>
            <a:r>
              <a:rPr lang="en-US" sz="1600" b="1" dirty="0">
                <a:latin typeface="Courier New"/>
                <a:cs typeface="Courier New"/>
              </a:rPr>
              <a:t>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unzip -q ios10beta1-iphone6s.zip -d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cd ios10beta1</a:t>
            </a:r>
          </a:p>
          <a:p>
            <a:r>
              <a:rPr lang="en-US" sz="1600" dirty="0">
                <a:latin typeface="Courier New"/>
                <a:cs typeface="Courier New"/>
              </a:rPr>
              <a:t>$ </a:t>
            </a:r>
            <a:r>
              <a:rPr lang="en-US" sz="1600" b="1" dirty="0" err="1">
                <a:latin typeface="Courier New"/>
                <a:cs typeface="Courier New"/>
              </a:rPr>
              <a:t>wget</a:t>
            </a:r>
            <a:r>
              <a:rPr lang="en-US" sz="1600" b="1" dirty="0">
                <a:latin typeface="Courier New"/>
                <a:cs typeface="Courier New"/>
              </a:rPr>
              <a:t> http://nah6.com/%7Eitsme/</a:t>
            </a:r>
            <a:r>
              <a:rPr lang="en-US" sz="1600" b="1" dirty="0" err="1">
                <a:latin typeface="Courier New"/>
                <a:cs typeface="Courier New"/>
              </a:rPr>
              <a:t>cvs-xdadevtools</a:t>
            </a:r>
            <a:r>
              <a:rPr lang="en-US" sz="1600" b="1" dirty="0">
                <a:latin typeface="Courier New"/>
                <a:cs typeface="Courier New"/>
              </a:rPr>
              <a:t>/</a:t>
            </a:r>
            <a:r>
              <a:rPr lang="en-US" sz="1600" b="1" dirty="0" err="1">
                <a:latin typeface="Courier New"/>
                <a:cs typeface="Courier New"/>
              </a:rPr>
              <a:t>iphone</a:t>
            </a:r>
            <a:r>
              <a:rPr lang="en-US" sz="1600" b="1" dirty="0">
                <a:latin typeface="Courier New"/>
                <a:cs typeface="Courier New"/>
              </a:rPr>
              <a:t>/tools/</a:t>
            </a:r>
            <a:r>
              <a:rPr lang="en-US" sz="1600" b="1" dirty="0" err="1">
                <a:latin typeface="Courier New"/>
                <a:cs typeface="Courier New"/>
              </a:rPr>
              <a:t>lzssdec.cpp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g++ -o </a:t>
            </a:r>
            <a:r>
              <a:rPr lang="en-US" sz="1600" b="1" dirty="0" err="1">
                <a:latin typeface="Courier New"/>
                <a:cs typeface="Courier New"/>
              </a:rPr>
              <a:t>lzssdec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lzssdec.cpp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# 439 is offset byte count to the Mach-O 64-bit header 0xFFCFFAEDFE 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./</a:t>
            </a:r>
            <a:r>
              <a:rPr lang="en-US" sz="1600" b="1" dirty="0" err="1">
                <a:latin typeface="Courier New"/>
                <a:cs typeface="Courier New"/>
              </a:rPr>
              <a:t>lzssdec</a:t>
            </a:r>
            <a:r>
              <a:rPr lang="en-US" sz="1600" b="1" dirty="0">
                <a:latin typeface="Courier New"/>
                <a:cs typeface="Courier New"/>
              </a:rPr>
              <a:t> -o 439 &lt; </a:t>
            </a:r>
            <a:r>
              <a:rPr lang="en-US" sz="1600" b="1" dirty="0" err="1">
                <a:latin typeface="Courier New"/>
                <a:cs typeface="Courier New"/>
              </a:rPr>
              <a:t>AssetData</a:t>
            </a:r>
            <a:r>
              <a:rPr lang="en-US" sz="1600" b="1" dirty="0">
                <a:latin typeface="Courier New"/>
                <a:cs typeface="Courier New"/>
              </a:rPr>
              <a:t>/boot/kernelcache.release.n71 &gt;</a:t>
            </a:r>
            <a:r>
              <a:rPr lang="en-US" sz="1600" b="1" dirty="0" err="1">
                <a:latin typeface="Courier New"/>
                <a:cs typeface="Courier New"/>
              </a:rPr>
              <a:t>kernelcache.decrypted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xxd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kernelcache.decrypted</a:t>
            </a:r>
            <a:r>
              <a:rPr lang="en-US" sz="1600" b="1" dirty="0">
                <a:latin typeface="Courier New"/>
                <a:cs typeface="Courier New"/>
              </a:rPr>
              <a:t> | head -1</a:t>
            </a:r>
          </a:p>
          <a:p>
            <a:r>
              <a:rPr lang="en-US" sz="1600" dirty="0">
                <a:latin typeface="Courier New"/>
                <a:cs typeface="Courier New"/>
              </a:rPr>
              <a:t>0000000: </a:t>
            </a:r>
            <a:r>
              <a:rPr lang="en-US" sz="1600" dirty="0" err="1">
                <a:latin typeface="Courier New"/>
                <a:cs typeface="Courier New"/>
              </a:rPr>
              <a:t>cffa</a:t>
            </a:r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sz="1600" dirty="0" err="1">
                <a:latin typeface="Courier New"/>
                <a:cs typeface="Courier New"/>
              </a:rPr>
              <a:t>edfe</a:t>
            </a:r>
            <a:r>
              <a:rPr lang="en-US" sz="1600" dirty="0">
                <a:latin typeface="Courier New"/>
                <a:cs typeface="Courier New"/>
              </a:rPr>
              <a:t> 0c00 0001 0000 0000 0200 0000  ................</a:t>
            </a:r>
          </a:p>
          <a:p>
            <a:r>
              <a:rPr lang="en-US" sz="1600" dirty="0">
                <a:latin typeface="Courier New"/>
                <a:cs typeface="Courier New"/>
              </a:rPr>
              <a:t>$</a:t>
            </a:r>
            <a:r>
              <a:rPr lang="en-US" sz="1600" b="1" dirty="0">
                <a:latin typeface="Courier New"/>
                <a:cs typeface="Courier New"/>
              </a:rPr>
              <a:t> file </a:t>
            </a:r>
            <a:r>
              <a:rPr lang="en-US" sz="1600" b="1" dirty="0" err="1">
                <a:latin typeface="Courier New"/>
                <a:cs typeface="Courier New"/>
              </a:rPr>
              <a:t>kernelcache.decrypted</a:t>
            </a:r>
            <a:endParaRPr lang="en-US" sz="1600" b="1" dirty="0">
              <a:latin typeface="Courier New"/>
              <a:cs typeface="Courier New"/>
            </a:endParaRPr>
          </a:p>
          <a:p>
            <a:r>
              <a:rPr lang="en-US" sz="1600" dirty="0" err="1">
                <a:latin typeface="Courier New"/>
                <a:cs typeface="Courier New"/>
              </a:rPr>
              <a:t>kernelcache.decrypted</a:t>
            </a:r>
            <a:r>
              <a:rPr lang="en-US" sz="1600" dirty="0">
                <a:latin typeface="Courier New"/>
                <a:cs typeface="Courier New"/>
              </a:rPr>
              <a:t>: Mach-O 64-bit executable/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39657" y="4179748"/>
            <a:ext cx="3508676" cy="2092881"/>
          </a:xfrm>
          <a:prstGeom prst="rect">
            <a:avLst/>
          </a:prstGeom>
          <a:solidFill>
            <a:srgbClr val="B11116"/>
          </a:solidFill>
          <a:ln>
            <a:noFill/>
          </a:ln>
          <a:effectLst/>
          <a:extLst/>
        </p:spPr>
        <p:txBody>
          <a:bodyPr wrap="square" lIns="274320" tIns="274320" rIns="274320" bIns="27432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Download this script or cut-and-paste from </a:t>
            </a:r>
            <a:r>
              <a:rPr lang="en-US" altLang="en-US" sz="2000" dirty="0" err="1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gist.github.com</a:t>
            </a:r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/joswr</a:t>
            </a:r>
            <a:r>
              <a:rPr lang="en-US" altLang="en-US" sz="2000" dirty="0">
                <a:solidFill>
                  <a:schemeClr val="bg1"/>
                </a:solidFill>
                <a:latin typeface="+mn-lt"/>
                <a:ea typeface="Gill Sans MT" charset="0"/>
                <a:cs typeface="Gill Sans MT" charset="0"/>
              </a:rPr>
              <a:t>1</a:t>
            </a:r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ght</a:t>
            </a:r>
          </a:p>
          <a:p>
            <a:pPr algn="ctr"/>
            <a:endParaRPr lang="en-US" altLang="en-US" sz="2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Works on OS X and Linux</a:t>
            </a:r>
          </a:p>
        </p:txBody>
      </p:sp>
    </p:spTree>
    <p:extLst>
      <p:ext uri="{BB962C8B-B14F-4D97-AF65-F5344CB8AC3E}">
        <p14:creationId xmlns:p14="http://schemas.microsoft.com/office/powerpoint/2010/main" val="414026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22 at 10.52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43600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www.hopperapp.com</a:t>
            </a:r>
            <a:r>
              <a:rPr lang="en-US" dirty="0"/>
              <a:t>, $89 for a Personal License.</a:t>
            </a:r>
          </a:p>
        </p:txBody>
      </p:sp>
    </p:spTree>
    <p:extLst>
      <p:ext uri="{BB962C8B-B14F-4D97-AF65-F5344CB8AC3E}">
        <p14:creationId xmlns:p14="http://schemas.microsoft.com/office/powerpoint/2010/main" val="271402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22 at 1.32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/>
          <a:stretch/>
        </p:blipFill>
        <p:spPr>
          <a:xfrm>
            <a:off x="0" y="0"/>
            <a:ext cx="12192000" cy="59272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43600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www.hex-rays.com</a:t>
            </a:r>
            <a:r>
              <a:rPr lang="en-US" dirty="0"/>
              <a:t>/products/</a:t>
            </a:r>
            <a:r>
              <a:rPr lang="en-US" dirty="0" err="1"/>
              <a:t>ida</a:t>
            </a:r>
            <a:r>
              <a:rPr lang="en-US" dirty="0"/>
              <a:t>, $1129 for a Personal License (it does a lot more than Hopper)</a:t>
            </a:r>
          </a:p>
        </p:txBody>
      </p:sp>
    </p:spTree>
    <p:extLst>
      <p:ext uri="{BB962C8B-B14F-4D97-AF65-F5344CB8AC3E}">
        <p14:creationId xmlns:p14="http://schemas.microsoft.com/office/powerpoint/2010/main" val="307495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6-23 at 6.25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5"/>
            <a:ext cx="12192000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290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BDCE8736-7128-F547-B11E-B4F9435B61AC}"/>
    </a:ext>
  </a:extLst>
</a:theme>
</file>

<file path=ppt/theme/theme2.xml><?xml version="1.0" encoding="utf-8"?>
<a:theme xmlns:a="http://schemas.openxmlformats.org/drawingml/2006/main" name="Basic Layou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s_master-slides_sans-blue_simplified_p1" id="{3DD29A76-C55E-464E-8822-2E4E973AFA7C}" vid="{2A238399-2CCD-054A-BB5C-6E712DDAAD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sans_master-slides_sans-blue_simplified_p1</Template>
  <TotalTime>5204</TotalTime>
  <Words>1962</Words>
  <Application>Microsoft Office PowerPoint</Application>
  <PresentationFormat>Widescreen</PresentationFormat>
  <Paragraphs>281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Courier New</vt:lpstr>
      <vt:lpstr>Georgia</vt:lpstr>
      <vt:lpstr>Gill Sans MT</vt:lpstr>
      <vt:lpstr>Impact</vt:lpstr>
      <vt:lpstr>Times New Roman</vt:lpstr>
      <vt:lpstr>Title Page</vt:lpstr>
      <vt:lpstr>Basic Layout Pages</vt:lpstr>
      <vt:lpstr>PowerPoint Presentation</vt:lpstr>
      <vt:lpstr>Introduction</vt:lpstr>
      <vt:lpstr>iOS 10</vt:lpstr>
      <vt:lpstr>Unencrypted Kernelcache, File System Data</vt:lpstr>
      <vt:lpstr>Retrieve Unencrypted File System Data</vt:lpstr>
      <vt:lpstr>Retrieve Unencrypted Kernelcache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Unencrypted Kernel Notes</vt:lpstr>
      <vt:lpstr>App Transport Security (ATS) Enforcement</vt:lpstr>
      <vt:lpstr>Top 20 Free iOS Apps (6/23/2016)</vt:lpstr>
      <vt:lpstr>Top 20 Free iOS Apps Using HTTP (6/23/2016)</vt:lpstr>
      <vt:lpstr>App Transport Security Considerations</vt:lpstr>
      <vt:lpstr>Other Networking Changes</vt:lpstr>
      <vt:lpstr>Extending Apps with SiriKit</vt:lpstr>
      <vt:lpstr>iMessage Apps</vt:lpstr>
      <vt:lpstr>Statistical Data Anonymization Fail</vt:lpstr>
      <vt:lpstr>Differential Privacy</vt:lpstr>
      <vt:lpstr>PowerPoint Presentation</vt:lpstr>
      <vt:lpstr>Uhh, Yay? Who Am I Protecting My Data From?</vt:lpstr>
      <vt:lpstr>Other Security-related Items of Note</vt:lpstr>
      <vt:lpstr>Missing from iOS 10 Announcement</vt:lpstr>
      <vt:lpstr>Conclusion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SECXXX</dc:title>
  <dc:creator>kmarshall</dc:creator>
  <cp:lastModifiedBy>Joshua Wright</cp:lastModifiedBy>
  <cp:revision>216</cp:revision>
  <dcterms:created xsi:type="dcterms:W3CDTF">2016-01-26T21:05:27Z</dcterms:created>
  <dcterms:modified xsi:type="dcterms:W3CDTF">2016-06-30T14:58:52Z</dcterms:modified>
</cp:coreProperties>
</file>