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7" r:id="rId1"/>
  </p:sldMasterIdLst>
  <p:notesMasterIdLst>
    <p:notesMasterId r:id="rId61"/>
  </p:notesMasterIdLst>
  <p:sldIdLst>
    <p:sldId id="256" r:id="rId2"/>
    <p:sldId id="257" r:id="rId3"/>
    <p:sldId id="316" r:id="rId4"/>
    <p:sldId id="258" r:id="rId5"/>
    <p:sldId id="259" r:id="rId6"/>
    <p:sldId id="314" r:id="rId7"/>
    <p:sldId id="260" r:id="rId8"/>
    <p:sldId id="261"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315" r:id="rId25"/>
    <p:sldId id="279" r:id="rId26"/>
    <p:sldId id="281" r:id="rId27"/>
    <p:sldId id="280" r:id="rId28"/>
    <p:sldId id="312" r:id="rId29"/>
    <p:sldId id="282" r:id="rId30"/>
    <p:sldId id="283" r:id="rId31"/>
    <p:sldId id="286" r:id="rId32"/>
    <p:sldId id="288" r:id="rId33"/>
    <p:sldId id="285" r:id="rId34"/>
    <p:sldId id="284" r:id="rId35"/>
    <p:sldId id="287" r:id="rId36"/>
    <p:sldId id="289" r:id="rId37"/>
    <p:sldId id="293" r:id="rId38"/>
    <p:sldId id="318" r:id="rId39"/>
    <p:sldId id="294" r:id="rId40"/>
    <p:sldId id="295" r:id="rId41"/>
    <p:sldId id="313" r:id="rId42"/>
    <p:sldId id="317" r:id="rId43"/>
    <p:sldId id="296" r:id="rId44"/>
    <p:sldId id="297" r:id="rId45"/>
    <p:sldId id="290" r:id="rId46"/>
    <p:sldId id="291" r:id="rId47"/>
    <p:sldId id="292" r:id="rId48"/>
    <p:sldId id="298" r:id="rId49"/>
    <p:sldId id="300" r:id="rId50"/>
    <p:sldId id="303" r:id="rId51"/>
    <p:sldId id="301" r:id="rId52"/>
    <p:sldId id="302" r:id="rId53"/>
    <p:sldId id="299" r:id="rId54"/>
    <p:sldId id="304" r:id="rId55"/>
    <p:sldId id="306" r:id="rId56"/>
    <p:sldId id="307" r:id="rId57"/>
    <p:sldId id="305" r:id="rId58"/>
    <p:sldId id="309" r:id="rId59"/>
    <p:sldId id="310" r:id="rId60"/>
  </p:sldIdLst>
  <p:sldSz cx="9144000" cy="5143500" type="screen16x9"/>
  <p:notesSz cx="6858000" cy="9144000"/>
  <p:defaultTextStyle>
    <a:lvl1pPr algn="ctr" defTabSz="219066">
      <a:defRPr sz="1900">
        <a:solidFill>
          <a:srgbClr val="535353"/>
        </a:solidFill>
        <a:latin typeface="+mn-lt"/>
        <a:ea typeface="+mn-ea"/>
        <a:cs typeface="+mn-cs"/>
        <a:sym typeface="Gill Sans Light"/>
      </a:defRPr>
    </a:lvl1pPr>
    <a:lvl2pPr indent="85721" algn="ctr" defTabSz="219066">
      <a:defRPr sz="1900">
        <a:solidFill>
          <a:srgbClr val="535353"/>
        </a:solidFill>
        <a:latin typeface="+mn-lt"/>
        <a:ea typeface="+mn-ea"/>
        <a:cs typeface="+mn-cs"/>
        <a:sym typeface="Gill Sans Light"/>
      </a:defRPr>
    </a:lvl2pPr>
    <a:lvl3pPr indent="171443" algn="ctr" defTabSz="219066">
      <a:defRPr sz="1900">
        <a:solidFill>
          <a:srgbClr val="535353"/>
        </a:solidFill>
        <a:latin typeface="+mn-lt"/>
        <a:ea typeface="+mn-ea"/>
        <a:cs typeface="+mn-cs"/>
        <a:sym typeface="Gill Sans Light"/>
      </a:defRPr>
    </a:lvl3pPr>
    <a:lvl4pPr indent="257164" algn="ctr" defTabSz="219066">
      <a:defRPr sz="1900">
        <a:solidFill>
          <a:srgbClr val="535353"/>
        </a:solidFill>
        <a:latin typeface="+mn-lt"/>
        <a:ea typeface="+mn-ea"/>
        <a:cs typeface="+mn-cs"/>
        <a:sym typeface="Gill Sans Light"/>
      </a:defRPr>
    </a:lvl4pPr>
    <a:lvl5pPr indent="342885" algn="ctr" defTabSz="219066">
      <a:defRPr sz="1900">
        <a:solidFill>
          <a:srgbClr val="535353"/>
        </a:solidFill>
        <a:latin typeface="+mn-lt"/>
        <a:ea typeface="+mn-ea"/>
        <a:cs typeface="+mn-cs"/>
        <a:sym typeface="Gill Sans Light"/>
      </a:defRPr>
    </a:lvl5pPr>
    <a:lvl6pPr indent="428607" algn="ctr" defTabSz="219066">
      <a:defRPr sz="1900">
        <a:solidFill>
          <a:srgbClr val="535353"/>
        </a:solidFill>
        <a:latin typeface="+mn-lt"/>
        <a:ea typeface="+mn-ea"/>
        <a:cs typeface="+mn-cs"/>
        <a:sym typeface="Gill Sans Light"/>
      </a:defRPr>
    </a:lvl6pPr>
    <a:lvl7pPr indent="514327" algn="ctr" defTabSz="219066">
      <a:defRPr sz="1900">
        <a:solidFill>
          <a:srgbClr val="535353"/>
        </a:solidFill>
        <a:latin typeface="+mn-lt"/>
        <a:ea typeface="+mn-ea"/>
        <a:cs typeface="+mn-cs"/>
        <a:sym typeface="Gill Sans Light"/>
      </a:defRPr>
    </a:lvl7pPr>
    <a:lvl8pPr indent="600048" algn="ctr" defTabSz="219066">
      <a:defRPr sz="1900">
        <a:solidFill>
          <a:srgbClr val="535353"/>
        </a:solidFill>
        <a:latin typeface="+mn-lt"/>
        <a:ea typeface="+mn-ea"/>
        <a:cs typeface="+mn-cs"/>
        <a:sym typeface="Gill Sans Light"/>
      </a:defRPr>
    </a:lvl8pPr>
    <a:lvl9pPr indent="685770" algn="ctr" defTabSz="219066">
      <a:defRPr sz="1900">
        <a:solidFill>
          <a:srgbClr val="535353"/>
        </a:solidFill>
        <a:latin typeface="+mn-lt"/>
        <a:ea typeface="+mn-ea"/>
        <a:cs typeface="+mn-cs"/>
        <a:sym typeface="Gill Sans Light"/>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D4553"/>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rgbClr val="3D4553"/>
              </a:solidFill>
              <a:prstDash val="solid"/>
              <a:miter lim="400000"/>
            </a:ln>
          </a:insideH>
          <a:insideV>
            <a:ln w="12700" cap="flat">
              <a:noFill/>
              <a:miter lim="400000"/>
            </a:ln>
          </a:insideV>
        </a:tcBdr>
        <a:fill>
          <a:solidFill>
            <a:srgbClr val="606B7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rgbClr val="3D4553"/>
              </a:solidFill>
              <a:prstDash val="solid"/>
              <a:miter lim="400000"/>
            </a:ln>
          </a:insideH>
          <a:insideV>
            <a:ln w="12700" cap="flat">
              <a:noFill/>
              <a:miter lim="400000"/>
            </a:ln>
          </a:insideV>
        </a:tcBdr>
        <a:fill>
          <a:solidFill>
            <a:srgbClr val="606B7E"/>
          </a:solidFill>
        </a:fill>
      </a:tcStyle>
    </a:firstRow>
  </a:tblStyle>
  <a:tblStyle styleId="{CF821DB8-F4EB-4A41-A1BA-3FCAFE7338EE}" styleName="">
    <a:tblBg/>
    <a:wholeTbl>
      <a:tcTxStyle b="off" i="off">
        <a:fontRef idx="minor">
          <a:srgbClr val="5A5F5E"/>
        </a:fontRef>
        <a:srgbClr val="5A5F5E"/>
      </a:tcTxStyle>
      <a:tcStyle>
        <a:tcBdr>
          <a:left>
            <a:ln w="50800" cap="flat">
              <a:noFill/>
              <a:miter lim="400000"/>
            </a:ln>
          </a:left>
          <a:right>
            <a:ln w="50800" cap="flat">
              <a:noFill/>
              <a:miter lim="400000"/>
            </a:ln>
          </a:right>
          <a:top>
            <a:ln w="50800" cap="flat">
              <a:noFill/>
              <a:miter lim="400000"/>
            </a:ln>
          </a:top>
          <a:bottom>
            <a:ln w="50800" cap="flat">
              <a:noFill/>
              <a:miter lim="400000"/>
            </a:ln>
          </a:bottom>
          <a:insideH>
            <a:ln w="50800" cap="flat">
              <a:noFill/>
              <a:miter lim="400000"/>
            </a:ln>
          </a:insideH>
          <a:insideV>
            <a:ln w="50800" cap="flat">
              <a:noFill/>
              <a:miter lim="400000"/>
            </a:ln>
          </a:insideV>
        </a:tcBdr>
        <a:fill>
          <a:noFill/>
        </a:fill>
      </a:tcStyle>
    </a:wholeTbl>
    <a:band2H>
      <a:tcTxStyle/>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930" autoAdjust="0"/>
    <p:restoredTop sz="79375" autoAdjust="0"/>
  </p:normalViewPr>
  <p:slideViewPr>
    <p:cSldViewPr snapToGrid="0">
      <p:cViewPr varScale="1">
        <p:scale>
          <a:sx n="119" d="100"/>
          <a:sy n="119" d="100"/>
        </p:scale>
        <p:origin x="-576" y="-104"/>
      </p:cViewPr>
      <p:guideLst>
        <p:guide orient="horz" pos="1620"/>
        <p:guide pos="2880"/>
      </p:guideLst>
    </p:cSldViewPr>
  </p:slideViewPr>
  <p:notesTextViewPr>
    <p:cViewPr>
      <p:scale>
        <a:sx n="100" d="100"/>
        <a:sy n="100" d="100"/>
      </p:scale>
      <p:origin x="0" y="0"/>
    </p:cViewPr>
  </p:notesTextViewPr>
  <p:notesViewPr>
    <p:cSldViewPr snapToGrid="0" snapToObjects="1">
      <p:cViewPr varScale="1">
        <p:scale>
          <a:sx n="99" d="100"/>
          <a:sy n="99" d="100"/>
        </p:scale>
        <p:origin x="-356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8" name="Shape 58"/>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59" name="Shape 59"/>
          <p:cNvSpPr>
            <a:spLocks noGrp="1"/>
          </p:cNvSpPr>
          <p:nvPr>
            <p:ph type="body" sz="quarter" idx="1"/>
          </p:nvPr>
        </p:nvSpPr>
        <p:spPr>
          <a:xfrm>
            <a:off x="381000" y="4343400"/>
            <a:ext cx="6096000" cy="4114800"/>
          </a:xfrm>
          <a:prstGeom prst="rect">
            <a:avLst/>
          </a:prstGeom>
        </p:spPr>
        <p:txBody>
          <a:bodyPr/>
          <a:lstStyle/>
          <a:p>
            <a:pPr lvl="0"/>
            <a:endParaRPr dirty="0"/>
          </a:p>
        </p:txBody>
      </p:sp>
    </p:spTree>
    <p:extLst>
      <p:ext uri="{BB962C8B-B14F-4D97-AF65-F5344CB8AC3E}">
        <p14:creationId xmlns:p14="http://schemas.microsoft.com/office/powerpoint/2010/main" val="3019253229"/>
      </p:ext>
    </p:extLst>
  </p:cSld>
  <p:clrMap bg1="lt1" tx1="dk1" bg2="lt2" tx2="dk2" accent1="accent1" accent2="accent2" accent3="accent3" accent4="accent4" accent5="accent5" accent6="accent6" hlink="hlink" folHlink="folHlink"/>
  <p:notesStyle>
    <a:lvl1pPr defTabSz="171443">
      <a:lnSpc>
        <a:spcPct val="125000"/>
      </a:lnSpc>
      <a:defRPr sz="1200">
        <a:latin typeface="Times New Roman"/>
        <a:ea typeface="Avenir Roman"/>
        <a:cs typeface="Times New Roman"/>
        <a:sym typeface="Avenir Roman"/>
      </a:defRPr>
    </a:lvl1pPr>
    <a:lvl2pPr indent="85721" defTabSz="171443">
      <a:lnSpc>
        <a:spcPct val="125000"/>
      </a:lnSpc>
      <a:defRPr sz="1200">
        <a:latin typeface="Avenir Roman"/>
        <a:ea typeface="Avenir Roman"/>
        <a:cs typeface="Avenir Roman"/>
        <a:sym typeface="Avenir Roman"/>
      </a:defRPr>
    </a:lvl2pPr>
    <a:lvl3pPr indent="171443" defTabSz="171443">
      <a:lnSpc>
        <a:spcPct val="125000"/>
      </a:lnSpc>
      <a:defRPr sz="1200">
        <a:latin typeface="Avenir Roman"/>
        <a:ea typeface="Avenir Roman"/>
        <a:cs typeface="Avenir Roman"/>
        <a:sym typeface="Avenir Roman"/>
      </a:defRPr>
    </a:lvl3pPr>
    <a:lvl4pPr indent="257164" defTabSz="171443">
      <a:lnSpc>
        <a:spcPct val="125000"/>
      </a:lnSpc>
      <a:defRPr sz="1200">
        <a:latin typeface="Avenir Roman"/>
        <a:ea typeface="Avenir Roman"/>
        <a:cs typeface="Avenir Roman"/>
        <a:sym typeface="Avenir Roman"/>
      </a:defRPr>
    </a:lvl4pPr>
    <a:lvl5pPr indent="342885" defTabSz="171443">
      <a:lnSpc>
        <a:spcPct val="125000"/>
      </a:lnSpc>
      <a:defRPr sz="1200">
        <a:latin typeface="Avenir Roman"/>
        <a:ea typeface="Avenir Roman"/>
        <a:cs typeface="Avenir Roman"/>
        <a:sym typeface="Avenir Roman"/>
      </a:defRPr>
    </a:lvl5pPr>
    <a:lvl6pPr indent="428607" defTabSz="171443">
      <a:lnSpc>
        <a:spcPct val="125000"/>
      </a:lnSpc>
      <a:defRPr sz="1200">
        <a:latin typeface="Avenir Roman"/>
        <a:ea typeface="Avenir Roman"/>
        <a:cs typeface="Avenir Roman"/>
        <a:sym typeface="Avenir Roman"/>
      </a:defRPr>
    </a:lvl6pPr>
    <a:lvl7pPr indent="514327" defTabSz="171443">
      <a:lnSpc>
        <a:spcPct val="125000"/>
      </a:lnSpc>
      <a:defRPr sz="1200">
        <a:latin typeface="Avenir Roman"/>
        <a:ea typeface="Avenir Roman"/>
        <a:cs typeface="Avenir Roman"/>
        <a:sym typeface="Avenir Roman"/>
      </a:defRPr>
    </a:lvl7pPr>
    <a:lvl8pPr indent="600048" defTabSz="171443">
      <a:lnSpc>
        <a:spcPct val="125000"/>
      </a:lnSpc>
      <a:defRPr sz="1200">
        <a:latin typeface="Avenir Roman"/>
        <a:ea typeface="Avenir Roman"/>
        <a:cs typeface="Avenir Roman"/>
        <a:sym typeface="Avenir Roman"/>
      </a:defRPr>
    </a:lvl8pPr>
    <a:lvl9pPr indent="685770" defTabSz="171443">
      <a:lnSpc>
        <a:spcPct val="125000"/>
      </a:lnSpc>
      <a:defRPr sz="1200">
        <a:latin typeface="Avenir Roman"/>
        <a:ea typeface="Avenir Roman"/>
        <a:cs typeface="Avenir Roman"/>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Writing Tech: Stories from the Field</a:t>
            </a:r>
          </a:p>
          <a:p>
            <a:endParaRPr lang="en-US" dirty="0" smtClean="0"/>
          </a:p>
          <a:p>
            <a:r>
              <a:rPr lang="en-US" dirty="0" smtClean="0"/>
              <a:t>This</a:t>
            </a:r>
            <a:r>
              <a:rPr lang="en-US" baseline="0" dirty="0" smtClean="0"/>
              <a:t> presentation is available at http://</a:t>
            </a:r>
            <a:r>
              <a:rPr lang="en-US" baseline="0" dirty="0" err="1" smtClean="0"/>
              <a:t>www.willhackforsushi.com</a:t>
            </a:r>
            <a:r>
              <a:rPr lang="en-US" baseline="0" dirty="0" smtClean="0"/>
              <a:t>/presentations/</a:t>
            </a:r>
            <a:r>
              <a:rPr lang="en-US" baseline="0" dirty="0" err="1" smtClean="0"/>
              <a:t>WritingTech.pptx</a:t>
            </a:r>
            <a:r>
              <a:rPr lang="en-US" baseline="0" dirty="0" smtClean="0"/>
              <a:t>. Please contact me with any questions. Thanks!</a:t>
            </a:r>
            <a:endParaRPr lang="en-US" dirty="0"/>
          </a:p>
        </p:txBody>
      </p:sp>
    </p:spTree>
    <p:extLst>
      <p:ext uri="{BB962C8B-B14F-4D97-AF65-F5344CB8AC3E}">
        <p14:creationId xmlns:p14="http://schemas.microsoft.com/office/powerpoint/2010/main" val="25335930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I was working on Hacking Exposed Wireless 3</a:t>
            </a:r>
            <a:r>
              <a:rPr lang="en-US" baseline="30000" dirty="0" smtClean="0"/>
              <a:t>rd</a:t>
            </a:r>
            <a:r>
              <a:rPr lang="en-US" dirty="0" smtClean="0"/>
              <a:t> Edition, I</a:t>
            </a:r>
            <a:r>
              <a:rPr lang="en-US" baseline="0" dirty="0" smtClean="0"/>
              <a:t> had a great idea: I'll write about hacking the Z-Wave wireless protocol used in smart home systems.  I didn't see any other books covering that topic, so I thought it would be a great way to differentiate the book from others and help promote it after publication.  So, I put together an outline which my editor loved, including a chapter on hacking Z-Wave, something that has never been covered before.</a:t>
            </a:r>
          </a:p>
          <a:p>
            <a:r>
              <a:rPr lang="en-US" baseline="0" dirty="0" smtClean="0"/>
              <a:t>When it came time to write that chapter, I started researching the attacks and security analysis of Z-Wave, only to make an unsettling discovery: there were no tools to analyze Z-Wave.  Also,  Z-Wave is a big black box that no one has analyzed or spoken about publicly (with one exception) due to the requirement of signing an NDA to get access to the Z-Wave specification.</a:t>
            </a:r>
          </a:p>
          <a:p>
            <a:r>
              <a:rPr lang="en-US" baseline="0" dirty="0" smtClean="0"/>
              <a:t>So I emailed my editor and asked for an extension on that chapter deadline.  Three months (and two deadline extensions) later I turned in my chapter, complete with documentation for the new </a:t>
            </a:r>
            <a:r>
              <a:rPr lang="en-US" baseline="0" dirty="0" err="1" smtClean="0"/>
              <a:t>KillerZee</a:t>
            </a:r>
            <a:r>
              <a:rPr lang="en-US" baseline="0" dirty="0" smtClean="0"/>
              <a:t> attack platform I developed</a:t>
            </a:r>
            <a:r>
              <a:rPr lang="en-US" dirty="0" smtClean="0"/>
              <a:t> while researching material for the chapter</a:t>
            </a:r>
            <a:r>
              <a:rPr lang="en-US" baseline="0" dirty="0" smtClean="0"/>
              <a:t>. During my analysis, I reverse-engineered Z-Wave devices, developed custom software and firmware to produce a wireless sniffer and packet injection device, and successfully exploited Z-Wave thermostats, door locks, and smart light bulbs.</a:t>
            </a:r>
          </a:p>
          <a:p>
            <a:r>
              <a:rPr lang="en-US" baseline="0" dirty="0" smtClean="0"/>
              <a:t>Had it not been for the writing assignment and deadline, I probably would not have completed the research needed to really understand the operation of Z-Wave devices.</a:t>
            </a:r>
            <a:endParaRPr lang="en-US" dirty="0"/>
          </a:p>
        </p:txBody>
      </p:sp>
    </p:spTree>
    <p:extLst>
      <p:ext uri="{BB962C8B-B14F-4D97-AF65-F5344CB8AC3E}">
        <p14:creationId xmlns:p14="http://schemas.microsoft.com/office/powerpoint/2010/main" val="6296678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171443" eaLnBrk="1" fontAlgn="auto" latinLnBrk="0" hangingPunct="1">
              <a:lnSpc>
                <a:spcPct val="125000"/>
              </a:lnSpc>
              <a:spcBef>
                <a:spcPts val="0"/>
              </a:spcBef>
              <a:spcAft>
                <a:spcPts val="0"/>
              </a:spcAft>
              <a:buClrTx/>
              <a:buSzTx/>
              <a:buFontTx/>
              <a:buNone/>
              <a:tabLst/>
              <a:defRPr/>
            </a:pPr>
            <a:r>
              <a:rPr lang="en-US" dirty="0" smtClean="0"/>
              <a:t>Shortly thereafter, I saw a press release from the Z-Wave Alliance.  While they never acknowledged the vulnerabilities I discovered</a:t>
            </a:r>
            <a:r>
              <a:rPr lang="en-US" baseline="0" dirty="0" smtClean="0"/>
              <a:t> in the platform, they did hire a Himalayan mountain climber to summit Cho </a:t>
            </a:r>
            <a:r>
              <a:rPr lang="en-US" baseline="0" dirty="0" err="1" smtClean="0"/>
              <a:t>Oyu</a:t>
            </a:r>
            <a:r>
              <a:rPr lang="en-US" baseline="0" dirty="0" smtClean="0"/>
              <a:t>, then promptly pull out his Z-Wave control panel and remotely lock and unlock doors, change the temperature of a location with a Z-Wave thermostat, and turn Z-Wave lights on and off.</a:t>
            </a:r>
          </a:p>
          <a:p>
            <a:pPr marL="0" marR="0" indent="0" defTabSz="171443" eaLnBrk="1" fontAlgn="auto" latinLnBrk="0" hangingPunct="1">
              <a:lnSpc>
                <a:spcPct val="125000"/>
              </a:lnSpc>
              <a:spcBef>
                <a:spcPts val="0"/>
              </a:spcBef>
              <a:spcAft>
                <a:spcPts val="0"/>
              </a:spcAft>
              <a:buClrTx/>
              <a:buSzTx/>
              <a:buFontTx/>
              <a:buNone/>
              <a:tabLst/>
              <a:defRPr/>
            </a:pPr>
            <a:r>
              <a:rPr lang="en-US" baseline="0" dirty="0" smtClean="0"/>
              <a:t>I thought, "Wow, </a:t>
            </a:r>
            <a:r>
              <a:rPr lang="en-US" baseline="0" dirty="0" err="1" smtClean="0"/>
              <a:t>Malkowski</a:t>
            </a:r>
            <a:r>
              <a:rPr lang="en-US" baseline="0" dirty="0" smtClean="0"/>
              <a:t> climbed almost 27,000 feet and was able to control a Z-Wave smart home from the sixth highest mountain in the world."</a:t>
            </a:r>
            <a:endParaRPr lang="en-US" dirty="0"/>
          </a:p>
        </p:txBody>
      </p:sp>
    </p:spTree>
    <p:extLst>
      <p:ext uri="{BB962C8B-B14F-4D97-AF65-F5344CB8AC3E}">
        <p14:creationId xmlns:p14="http://schemas.microsoft.com/office/powerpoint/2010/main" val="2520648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just hack </a:t>
            </a:r>
            <a:r>
              <a:rPr lang="en-US" dirty="0" smtClean="0"/>
              <a:t>it from </a:t>
            </a:r>
            <a:r>
              <a:rPr lang="en-US" dirty="0"/>
              <a:t>Chipotle.</a:t>
            </a:r>
          </a:p>
        </p:txBody>
      </p:sp>
    </p:spTree>
    <p:extLst>
      <p:ext uri="{BB962C8B-B14F-4D97-AF65-F5344CB8AC3E}">
        <p14:creationId xmlns:p14="http://schemas.microsoft.com/office/powerpoint/2010/main" val="91956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171443" eaLnBrk="1" fontAlgn="auto" latinLnBrk="0" hangingPunct="1">
              <a:lnSpc>
                <a:spcPct val="125000"/>
              </a:lnSpc>
              <a:spcBef>
                <a:spcPts val="0"/>
              </a:spcBef>
              <a:spcAft>
                <a:spcPts val="0"/>
              </a:spcAft>
              <a:buClrTx/>
              <a:buSzTx/>
              <a:buFontTx/>
              <a:buNone/>
              <a:tabLst/>
              <a:defRPr/>
            </a:pPr>
            <a:r>
              <a:rPr lang="en-US" sz="1200" dirty="0">
                <a:sym typeface="Avenir Roman"/>
              </a:rPr>
              <a:t>Few things can open up doors to access resources than "I'm writing a book." (OK, money is pretty good, but being a writer isn't a bad 2nd).</a:t>
            </a:r>
          </a:p>
          <a:p>
            <a:r>
              <a:rPr lang="en-US" dirty="0"/>
              <a:t>When you say "I'm writing a book", people will assign you credibility, and vendors want to be part of what you're doing. Warranted or not, book</a:t>
            </a:r>
            <a:r>
              <a:rPr lang="en-US" baseline="0" dirty="0"/>
              <a:t> authors hold a position of respect and trust, which vendors can't buy.</a:t>
            </a:r>
            <a:endParaRPr lang="en-US" dirty="0"/>
          </a:p>
        </p:txBody>
      </p:sp>
    </p:spTree>
    <p:extLst>
      <p:ext uri="{BB962C8B-B14F-4D97-AF65-F5344CB8AC3E}">
        <p14:creationId xmlns:p14="http://schemas.microsoft.com/office/powerpoint/2010/main" val="3155145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are a Bluetooth hacker, there is no better tool you can buy than the </a:t>
            </a:r>
            <a:r>
              <a:rPr lang="en-US" dirty="0" err="1" smtClean="0"/>
              <a:t>Ellisys</a:t>
            </a:r>
            <a:r>
              <a:rPr lang="en-US" baseline="0" dirty="0" smtClean="0"/>
              <a:t> Bluetooth Explorer 400 (BEX400) product.  Since Bluetooth uses Frequency Hopping Spread Spectrum across an 80 MHz channel, it is notoriously difficult to get a reliable packet capture.  Unlike many Bluetooth sniffer products that try to channel hop along with a transmitter, the BEX400 uses several wideband radios to capture the entire channel spectrum simultaneously, process the captured data, and deliver Bluetooth packets to a PC application for easy analysis.</a:t>
            </a:r>
          </a:p>
          <a:p>
            <a:r>
              <a:rPr lang="en-US" baseline="0" dirty="0" smtClean="0"/>
              <a:t>The BEX400 is an amazing tool.  There's just one problem.  It's $150,000 (MSRP).  It's a little out of my budget for weekend-spending-money.</a:t>
            </a:r>
          </a:p>
          <a:p>
            <a:r>
              <a:rPr lang="en-US" baseline="0" dirty="0" smtClean="0"/>
              <a:t>Regardless, I wanted to use it.  I had analysis I wanted to complete and I needed a reliable packet capture source.  Inexpensive tools such as the Ubertooth of the Texas Instruments Bluetooth Low Energy sniffer just couldn't do what I needed.  So I called up </a:t>
            </a:r>
            <a:r>
              <a:rPr lang="en-US" baseline="0" dirty="0" err="1" smtClean="0"/>
              <a:t>Ellisys</a:t>
            </a:r>
            <a:r>
              <a:rPr lang="en-US" baseline="0" dirty="0" smtClean="0"/>
              <a:t>. I told them I was writing a book, and wanted to spend some time on their product.  They sent me a demo unit, and let me keep it for 6 months.</a:t>
            </a:r>
          </a:p>
          <a:p>
            <a:endParaRPr lang="en-US" baseline="0" dirty="0" smtClean="0"/>
          </a:p>
          <a:p>
            <a:r>
              <a:rPr lang="en-US" baseline="0" dirty="0" smtClean="0"/>
              <a:t>Those 6 months were a lot of fun.</a:t>
            </a:r>
            <a:endParaRPr lang="en-US" dirty="0"/>
          </a:p>
        </p:txBody>
      </p:sp>
    </p:spTree>
    <p:extLst>
      <p:ext uri="{BB962C8B-B14F-4D97-AF65-F5344CB8AC3E}">
        <p14:creationId xmlns:p14="http://schemas.microsoft.com/office/powerpoint/2010/main" val="42785751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Differentiating yourself from your peers is a touchy subject, yet a necessary</a:t>
            </a:r>
            <a:r>
              <a:rPr lang="en-US" baseline="0" dirty="0"/>
              <a:t> one. We don't like to talk about differentiating the individual because we're taught to work together, and that the collective power of the team is greater than the sum of its parts. While true, we should also be motivated to promote ourselves as individuals. Selfishly, promoting yourself will help you earn promotions, more pay, and more exciting, engaging work. Self-promotion isn't just selfish though. By promoting yourself and getting recognized as a leader, or as someone demonstrating truly exceptional skill, dedication, and aptitude, you can earn a better spot on the a team that improves the overall team success as well.</a:t>
            </a:r>
          </a:p>
          <a:p>
            <a:r>
              <a:rPr lang="en-US" baseline="0" dirty="0"/>
              <a:t>There are some powerful motivators for why you should write.  To be fair though, there are powerful motivators on why you should not write too.</a:t>
            </a:r>
            <a:endParaRPr lang="en-US" dirty="0"/>
          </a:p>
        </p:txBody>
      </p:sp>
    </p:spTree>
    <p:extLst>
      <p:ext uri="{BB962C8B-B14F-4D97-AF65-F5344CB8AC3E}">
        <p14:creationId xmlns:p14="http://schemas.microsoft.com/office/powerpoint/2010/main" val="86973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want to do something really altruistic and you have</a:t>
            </a:r>
            <a:r>
              <a:rPr lang="en-US" baseline="0" dirty="0" smtClean="0"/>
              <a:t> a lot of time on your hands, volunteer at a food bank, or work with another charity that you find meaningful. Working on a book is a great project, but it's not a replacement for altruistic volunteering.</a:t>
            </a:r>
            <a:endParaRPr lang="en-US" dirty="0"/>
          </a:p>
        </p:txBody>
      </p:sp>
    </p:spTree>
    <p:extLst>
      <p:ext uri="{BB962C8B-B14F-4D97-AF65-F5344CB8AC3E}">
        <p14:creationId xmlns:p14="http://schemas.microsoft.com/office/powerpoint/2010/main" val="3960838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 a lot of strong opinions about how everyone else is wrong (except</a:t>
            </a:r>
            <a:r>
              <a:rPr lang="en-US" baseline="0" dirty="0" smtClean="0"/>
              <a:t> for you, naturally) and you want to share it with a wide audience, you should start a blog. You can even get an Amazon affiliate code and make money through purchases made on </a:t>
            </a:r>
            <a:r>
              <a:rPr lang="en-US" baseline="0" dirty="0" err="1" smtClean="0"/>
              <a:t>Amazon.com</a:t>
            </a:r>
            <a:r>
              <a:rPr lang="en-US" baseline="0" dirty="0" smtClean="0"/>
              <a:t> (https://affiliate-</a:t>
            </a:r>
            <a:r>
              <a:rPr lang="en-US" baseline="0" dirty="0" err="1" smtClean="0"/>
              <a:t>program.amazon.com</a:t>
            </a:r>
            <a:r>
              <a:rPr lang="en-US" baseline="0" dirty="0" smtClean="0"/>
              <a:t>/).</a:t>
            </a:r>
          </a:p>
          <a:p>
            <a:r>
              <a:rPr lang="en-US" baseline="0" dirty="0" smtClean="0"/>
              <a:t>If you are writing a book, you will undoubtedly share your opinion, but you should also try to be impartial on controversial issues, presenting both sides of an issue where it is valuable to the reader.</a:t>
            </a:r>
            <a:endParaRPr lang="en-US" dirty="0"/>
          </a:p>
        </p:txBody>
      </p:sp>
    </p:spTree>
    <p:extLst>
      <p:ext uri="{BB962C8B-B14F-4D97-AF65-F5344CB8AC3E}">
        <p14:creationId xmlns:p14="http://schemas.microsoft.com/office/powerpoint/2010/main" val="3788447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a:t>
            </a:r>
            <a:r>
              <a:rPr lang="en-US" baseline="0" dirty="0" smtClean="0"/>
              <a:t> want to make your fortune writing technical books, I hope you are prepared to write a lot. A LOT.</a:t>
            </a:r>
          </a:p>
          <a:p>
            <a:r>
              <a:rPr lang="en-US" baseline="0" dirty="0" smtClean="0"/>
              <a:t>The truth is that technical book authors don't make a lot of money. A few authors do, but they write books for a very generalized audience that will be attractive to a large number of people (think, "Windows 10 for Dummies"), and even then they probably write several books a year.</a:t>
            </a:r>
          </a:p>
          <a:p>
            <a:r>
              <a:rPr lang="en-US" baseline="0" dirty="0" smtClean="0"/>
              <a:t>If you're like me, you'll probably make more money working at a fast food restaurant than you will writing technical books.</a:t>
            </a:r>
            <a:endParaRPr lang="en-US" dirty="0"/>
          </a:p>
        </p:txBody>
      </p:sp>
    </p:spTree>
    <p:extLst>
      <p:ext uri="{BB962C8B-B14F-4D97-AF65-F5344CB8AC3E}">
        <p14:creationId xmlns:p14="http://schemas.microsoft.com/office/powerpoint/2010/main" val="3186153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spent approximately 900 hours working on Hacking Exposed Wireless 3</a:t>
            </a:r>
            <a:r>
              <a:rPr lang="en-US" baseline="30000" dirty="0" smtClean="0"/>
              <a:t>rd</a:t>
            </a:r>
            <a:r>
              <a:rPr lang="en-US" dirty="0" smtClean="0"/>
              <a:t> Edition. The book came out to about</a:t>
            </a:r>
            <a:r>
              <a:rPr lang="en-US" baseline="0" dirty="0" smtClean="0"/>
              <a:t> 500 pages, which means I spent 1.8 hours/page on average.</a:t>
            </a:r>
          </a:p>
          <a:p>
            <a:r>
              <a:rPr lang="en-US" baseline="0" dirty="0" smtClean="0"/>
              <a:t>When I signed the contract with McGraw-Hill, I received a forward, payable in three parts: 33% at the start of the project, 33% at the halfway completion point, and 34% when the final manuscript was turned in.  I was working with co-authors, some of whom dropped out of the project, so the numbers were recalculated at the end of the project as follows:</a:t>
            </a:r>
          </a:p>
          <a:p>
            <a:pPr marL="454025" lvl="4" indent="-227013">
              <a:buFont typeface="+mj-lt"/>
              <a:buAutoNum type="arabicPeriod"/>
            </a:pPr>
            <a:r>
              <a:rPr lang="en-US" dirty="0" smtClean="0">
                <a:latin typeface="Times New Roman"/>
                <a:cs typeface="Times New Roman"/>
              </a:rPr>
              <a:t>$990 at project start</a:t>
            </a:r>
          </a:p>
          <a:p>
            <a:pPr marL="454025" lvl="4" indent="-227013">
              <a:buFont typeface="+mj-lt"/>
              <a:buAutoNum type="arabicPeriod"/>
            </a:pPr>
            <a:r>
              <a:rPr lang="en-US" dirty="0" smtClean="0">
                <a:latin typeface="Times New Roman"/>
                <a:cs typeface="Times New Roman"/>
              </a:rPr>
              <a:t>$990 at 50% completed manuscript</a:t>
            </a:r>
          </a:p>
          <a:p>
            <a:pPr marL="454025" lvl="4" indent="-227013">
              <a:buFont typeface="+mj-lt"/>
              <a:buAutoNum type="arabicPeriod"/>
            </a:pPr>
            <a:r>
              <a:rPr lang="en-US" dirty="0" smtClean="0">
                <a:latin typeface="Times New Roman"/>
                <a:cs typeface="Times New Roman"/>
              </a:rPr>
              <a:t>$1500 at 100% completed manuscript</a:t>
            </a:r>
          </a:p>
          <a:p>
            <a:pPr marL="454025" lvl="4" indent="-227013"/>
            <a:endParaRPr lang="en-US" dirty="0" smtClean="0">
              <a:latin typeface="Times New Roman"/>
              <a:cs typeface="Times New Roman"/>
            </a:endParaRPr>
          </a:p>
          <a:p>
            <a:pPr lvl="3" indent="0"/>
            <a:r>
              <a:rPr lang="en-US" dirty="0" smtClean="0">
                <a:latin typeface="Times New Roman"/>
                <a:cs typeface="Times New Roman"/>
              </a:rPr>
              <a:t>That comes out to $3.87/hour. It's far less than minimum wage in the state of Rhode Island. Perhaps you are a faster writer than me, maybe even twice as fast. In that case, you would make approximately $7.75/hour.</a:t>
            </a:r>
            <a:endParaRPr lang="en-US" dirty="0">
              <a:latin typeface="Times New Roman"/>
              <a:cs typeface="Times New Roman"/>
            </a:endParaRPr>
          </a:p>
        </p:txBody>
      </p:sp>
    </p:spTree>
    <p:extLst>
      <p:ext uri="{BB962C8B-B14F-4D97-AF65-F5344CB8AC3E}">
        <p14:creationId xmlns:p14="http://schemas.microsoft.com/office/powerpoint/2010/main" val="3654632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name is Joshua Wright. I am a hacker,</a:t>
            </a:r>
            <a:r>
              <a:rPr lang="en-US" baseline="0" dirty="0" smtClean="0"/>
              <a:t> and </a:t>
            </a:r>
            <a:r>
              <a:rPr lang="en-US" dirty="0" smtClean="0"/>
              <a:t>I am a writer.</a:t>
            </a:r>
          </a:p>
          <a:p>
            <a:r>
              <a:rPr lang="en-US" dirty="0" smtClean="0"/>
              <a:t>I've been writing professionally since 2003 when Network World starting paying me for contributing a regular column.  Since then I've written</a:t>
            </a:r>
            <a:r>
              <a:rPr lang="en-US" baseline="0" dirty="0" smtClean="0"/>
              <a:t> a handful of books (independently or with co-authors) and I've worked with several different publishers.  I do most of my writing for the SANS Institute, where I have worked on several courses and taught those courses to thousands of students.</a:t>
            </a:r>
          </a:p>
          <a:p>
            <a:r>
              <a:rPr lang="en-US" baseline="0" dirty="0" smtClean="0"/>
              <a:t>I know a thing or two about writing.  I put together this presentation to persuade you to do something. I'll get to that in just a minute.</a:t>
            </a:r>
            <a:endParaRPr lang="en-US" dirty="0"/>
          </a:p>
        </p:txBody>
      </p:sp>
    </p:spTree>
    <p:extLst>
      <p:ext uri="{BB962C8B-B14F-4D97-AF65-F5344CB8AC3E}">
        <p14:creationId xmlns:p14="http://schemas.microsoft.com/office/powerpoint/2010/main" val="3284436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I'm not calculating into these numbers are post-publication royalties. Authors do make royalties as well, and for my case with McGraw-Hill, I made 2.5% - 11% of net sales (after McGraw-Hill subtracts their costs for printing, distribution, and other overhead). Some publishers offer much higher royalties (with Pragmatic Bookshelf offering 50% royalties to the author, claiming that 74% of their authors make </a:t>
            </a:r>
            <a:r>
              <a:rPr lang="en-US" dirty="0"/>
              <a:t>more than $25,000, see https://write-with-</a:t>
            </a:r>
            <a:r>
              <a:rPr lang="en-US" dirty="0" err="1"/>
              <a:t>us.pragprog.com</a:t>
            </a:r>
            <a:r>
              <a:rPr lang="en-US" dirty="0"/>
              <a:t>/#</a:t>
            </a:r>
            <a:r>
              <a:rPr lang="en-US" dirty="0" err="1" smtClean="0"/>
              <a:t>HowMuchDoIMake</a:t>
            </a:r>
            <a:r>
              <a:rPr lang="en-US" dirty="0" smtClean="0"/>
              <a:t>), and Amazon self-publishing allows authors to set their own price and make 75% royalties on sales.</a:t>
            </a:r>
          </a:p>
          <a:p>
            <a:r>
              <a:rPr lang="en-US" dirty="0" smtClean="0"/>
              <a:t>It is nice to have checks from your publisher show up quarterly and relatively unexpectedly. However, the money I've received from these checks is not enough to retire on.</a:t>
            </a:r>
            <a:endParaRPr lang="en-US" dirty="0"/>
          </a:p>
        </p:txBody>
      </p:sp>
    </p:spTree>
    <p:extLst>
      <p:ext uri="{BB962C8B-B14F-4D97-AF65-F5344CB8AC3E}">
        <p14:creationId xmlns:p14="http://schemas.microsoft.com/office/powerpoint/2010/main" val="127036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publisher will only start paying you royalties after the advance has been paid off, so immediately after your book goes to print you won't see royalty checks until your percentage of net profits exceeds the advance. It's not uncommon to see checks arrive quarterly like this one: $12.85, which arrived in a FedEx package that cost $21.40 to mail to me.</a:t>
            </a:r>
          </a:p>
          <a:p>
            <a:endParaRPr lang="en-US" dirty="0"/>
          </a:p>
          <a:p>
            <a:r>
              <a:rPr lang="en-US" dirty="0" smtClean="0"/>
              <a:t>If you're still with me at this point, I'm glad.  You won't get rich writing technical books (at least, not in royalties or an advance from the publisher), but there are a lot of career benefits, personal growth benefits, and industry-wide benefits</a:t>
            </a:r>
            <a:r>
              <a:rPr lang="en-US" baseline="0" dirty="0" smtClean="0"/>
              <a:t> to sharing what we know.</a:t>
            </a:r>
          </a:p>
          <a:p>
            <a:endParaRPr lang="en-US" baseline="0" dirty="0" smtClean="0"/>
          </a:p>
          <a:p>
            <a:r>
              <a:rPr lang="en-US" dirty="0" smtClean="0"/>
              <a:t>Next we'll look at the process of writing.  Hopefully you'll stick around.</a:t>
            </a:r>
            <a:endParaRPr lang="en-US" dirty="0"/>
          </a:p>
        </p:txBody>
      </p:sp>
    </p:spTree>
    <p:extLst>
      <p:ext uri="{BB962C8B-B14F-4D97-AF65-F5344CB8AC3E}">
        <p14:creationId xmlns:p14="http://schemas.microsoft.com/office/powerpoint/2010/main" val="2278161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talk to people, they often think that writing a book is a straightforward process.  You sit down with an idea and Microsoft</a:t>
            </a:r>
            <a:r>
              <a:rPr lang="en-US" baseline="0" dirty="0"/>
              <a:t> Word, a pot of coffee at your beck and call, and just start tapping out the words.  Sure, it takes time to convert those thoughts and ideas into keystrokes, but it's just like you're talking to someone, except you're writing it down.  How hard can it be?</a:t>
            </a:r>
            <a:endParaRPr lang="en-US" dirty="0"/>
          </a:p>
        </p:txBody>
      </p:sp>
    </p:spTree>
    <p:extLst>
      <p:ext uri="{BB962C8B-B14F-4D97-AF65-F5344CB8AC3E}">
        <p14:creationId xmlns:p14="http://schemas.microsoft.com/office/powerpoint/2010/main" val="1421277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reality is a little different.  Writing can be hard.  Writing is not the same as speaking to someone, and there is always more to consider when writing than speaking. How will you make the subject approachable? How will you hold the reader's attention throughout the book? What do you do when you are writing about a topic and you discover that all the tools available totally suck?</a:t>
            </a:r>
          </a:p>
          <a:p>
            <a:endParaRPr lang="en-US" baseline="0" dirty="0"/>
          </a:p>
          <a:p>
            <a:r>
              <a:rPr lang="en-US" baseline="0" dirty="0"/>
              <a:t>Maybe the biggest problem in writing is this: what do you do when the words don't come out? It happens to all of us.  Well, almost.</a:t>
            </a:r>
            <a:endParaRPr lang="en-US" dirty="0"/>
          </a:p>
        </p:txBody>
      </p:sp>
    </p:spTree>
    <p:extLst>
      <p:ext uri="{BB962C8B-B14F-4D97-AF65-F5344CB8AC3E}">
        <p14:creationId xmlns:p14="http://schemas.microsoft.com/office/powerpoint/2010/main" val="3148973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171443" eaLnBrk="1" fontAlgn="auto" latinLnBrk="0" hangingPunct="1">
              <a:lnSpc>
                <a:spcPct val="125000"/>
              </a:lnSpc>
              <a:spcBef>
                <a:spcPts val="0"/>
              </a:spcBef>
              <a:spcAft>
                <a:spcPts val="0"/>
              </a:spcAft>
              <a:buClrTx/>
              <a:buSzTx/>
              <a:buFontTx/>
              <a:buNone/>
              <a:tabLst/>
              <a:defRPr/>
            </a:pPr>
            <a:r>
              <a:rPr lang="en-US" dirty="0" smtClean="0"/>
              <a:t>David Pogue is a prolific technical writer.  His</a:t>
            </a:r>
            <a:r>
              <a:rPr lang="en-US" baseline="0" dirty="0" smtClean="0"/>
              <a:t> website at </a:t>
            </a:r>
            <a:r>
              <a:rPr lang="en-US" baseline="0" dirty="0" err="1" smtClean="0"/>
              <a:t>davidpogue.com</a:t>
            </a:r>
            <a:r>
              <a:rPr lang="en-US" baseline="0" dirty="0" smtClean="0"/>
              <a:t> lists his many writing accomplishments, including the many book publications, but also his career as a writer at the New York Times, and later at Yahoo! Tech.</a:t>
            </a:r>
            <a:endParaRPr lang="en-US" dirty="0" smtClean="0"/>
          </a:p>
        </p:txBody>
      </p:sp>
    </p:spTree>
    <p:extLst>
      <p:ext uri="{BB962C8B-B14F-4D97-AF65-F5344CB8AC3E}">
        <p14:creationId xmlns:p14="http://schemas.microsoft.com/office/powerpoint/2010/main" val="6462885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Eons</a:t>
            </a:r>
            <a:r>
              <a:rPr lang="en-US" baseline="0" dirty="0" smtClean="0"/>
              <a:t> ago, I read an interview with Mr. Pogue, where the reporter asked him about his secrets to writing. I recall the quote as indicating that he had the rare ability to just sit down and write, and how the words were always there to put down.</a:t>
            </a:r>
          </a:p>
          <a:p>
            <a:r>
              <a:rPr lang="en-US" baseline="0" dirty="0" smtClean="0"/>
              <a:t>Unfortunately, I couldn't find that original interview. I emailed Mr. Pogue and asked him if he could confirm. He responded by saying "I </a:t>
            </a:r>
            <a:r>
              <a:rPr lang="en-US" sz="1200" dirty="0" smtClean="0">
                <a:latin typeface="Times New Roman"/>
                <a:ea typeface="Avenir Roman"/>
                <a:cs typeface="Times New Roman"/>
                <a:sym typeface="Avenir Roman"/>
              </a:rPr>
              <a:t>think what I remember saying is that I never actually learned to write! I just write like I talk (most people say that once they meet me)!"</a:t>
            </a:r>
          </a:p>
          <a:p>
            <a:endParaRPr lang="en-US" sz="1200" dirty="0" smtClean="0">
              <a:latin typeface="Times New Roman"/>
              <a:ea typeface="Avenir Roman"/>
              <a:cs typeface="Times New Roman"/>
              <a:sym typeface="Avenir Roman"/>
            </a:endParaRPr>
          </a:p>
          <a:p>
            <a:r>
              <a:rPr lang="en-US" sz="1200" dirty="0" smtClean="0">
                <a:latin typeface="Times New Roman"/>
                <a:ea typeface="Avenir Roman"/>
                <a:cs typeface="Times New Roman"/>
                <a:sym typeface="Avenir Roman"/>
              </a:rPr>
              <a:t>We don't like him very much.</a:t>
            </a:r>
          </a:p>
          <a:p>
            <a:endParaRPr lang="en-US" sz="1200" dirty="0" smtClean="0">
              <a:latin typeface="Times New Roman"/>
              <a:ea typeface="Avenir Roman"/>
              <a:cs typeface="Times New Roman"/>
              <a:sym typeface="Avenir Roman"/>
            </a:endParaRPr>
          </a:p>
          <a:p>
            <a:r>
              <a:rPr lang="en-US" sz="1200" dirty="0" smtClean="0">
                <a:latin typeface="Times New Roman"/>
                <a:ea typeface="Avenir Roman"/>
                <a:cs typeface="Times New Roman"/>
                <a:sym typeface="Avenir Roman"/>
              </a:rPr>
              <a:t>Mr.</a:t>
            </a:r>
            <a:r>
              <a:rPr lang="en-US" sz="1200" baseline="0" dirty="0" smtClean="0">
                <a:latin typeface="Times New Roman"/>
                <a:ea typeface="Avenir Roman"/>
                <a:cs typeface="Times New Roman"/>
                <a:sym typeface="Avenir Roman"/>
              </a:rPr>
              <a:t> Pogue is probably an awesome person, but he is a rare exception to the reality of writers: sometimes it is hard to get the right words out.  It is rare indeed for a writer to sit down at the keyboard and pound out the words day after day without struggle. You won't be the first to experience this, and you won't be the last either. </a:t>
            </a:r>
            <a:endParaRPr lang="en-US" dirty="0"/>
          </a:p>
        </p:txBody>
      </p:sp>
    </p:spTree>
    <p:extLst>
      <p:ext uri="{BB962C8B-B14F-4D97-AF65-F5344CB8AC3E}">
        <p14:creationId xmlns:p14="http://schemas.microsoft.com/office/powerpoint/2010/main" val="2214453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venir Roman"/>
                <a:ea typeface="Avenir Roman"/>
                <a:cs typeface="Avenir Roman"/>
                <a:sym typeface="Avenir Roman"/>
              </a:rPr>
              <a:t>Writing can be an experience in bi-polar emotional disorder. There is the fantasy that your book will be published and received with such acclaim that strangers will marvel at your passing, tightly clutching the first edition of your "Python for Ultrix Sys Admins" masterpiece to their chests.  But there is also the hypochondria known only to writers that you clearly have a brain tumor preventing you from finding the word you seek from the tip of your tongue to the page in front of you (NB: the word is "extraneous</a:t>
            </a:r>
            <a:r>
              <a:rPr lang="en-US" sz="1200" b="1" dirty="0">
                <a:latin typeface="Avenir Roman"/>
                <a:ea typeface="Avenir Roman"/>
                <a:cs typeface="Avenir Roman"/>
                <a:sym typeface="Avenir Roman"/>
              </a:rPr>
              <a:t>").</a:t>
            </a:r>
          </a:p>
          <a:p>
            <a:r>
              <a:rPr lang="en-US" b="0" dirty="0"/>
              <a:t>These episodes of hypochondria happen to me when I am overwhelmed by the amount of work I need to do. My solution for this is to</a:t>
            </a:r>
            <a:r>
              <a:rPr lang="en-US" b="0" baseline="0" dirty="0"/>
              <a:t> plan big, but think small.</a:t>
            </a:r>
            <a:endParaRPr lang="en-US" b="0" dirty="0"/>
          </a:p>
        </p:txBody>
      </p:sp>
    </p:spTree>
    <p:extLst>
      <p:ext uri="{BB962C8B-B14F-4D97-AF65-F5344CB8AC3E}">
        <p14:creationId xmlns:p14="http://schemas.microsoft.com/office/powerpoint/2010/main" val="443474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be hard getting the words</a:t>
            </a:r>
            <a:r>
              <a:rPr lang="en-US" baseline="0" dirty="0"/>
              <a:t> out on the page, especially if you are overwhelmed with the amount of writing that needs to be done. Some days you'll be HOT, and you'll pound out 20 pages, 30 pages, 40 pages in one sitting, and it will be masterful. </a:t>
            </a:r>
            <a:r>
              <a:rPr lang="en-US" sz="1200" dirty="0">
                <a:latin typeface="Avenir Roman"/>
                <a:ea typeface="Avenir Roman"/>
                <a:cs typeface="Avenir Roman"/>
                <a:sym typeface="Avenir Roman"/>
              </a:rPr>
              <a:t>The words will flow off the page as if by an empathetic link between you and the keyboard. Concepts will be clear, examples will be insightful, content will be a delight to read that holds the wandering attention of even the most attention deficit afflicted.</a:t>
            </a:r>
          </a:p>
          <a:p>
            <a:endParaRPr lang="en-US" sz="1200" dirty="0">
              <a:latin typeface="Avenir Roman"/>
              <a:ea typeface="Avenir Roman"/>
              <a:cs typeface="Avenir Roman"/>
              <a:sym typeface="Avenir Roman"/>
            </a:endParaRPr>
          </a:p>
          <a:p>
            <a:r>
              <a:rPr lang="en-US" sz="1200" dirty="0">
                <a:latin typeface="Avenir Roman"/>
                <a:ea typeface="Avenir Roman"/>
                <a:cs typeface="Avenir Roman"/>
                <a:sym typeface="Avenir Roman"/>
              </a:rPr>
              <a:t>But these events don't happen often, and you should not shoot for them</a:t>
            </a:r>
            <a:r>
              <a:rPr lang="en-US" sz="1200" dirty="0" smtClean="0">
                <a:latin typeface="Avenir Roman"/>
                <a:ea typeface="Avenir Roman"/>
                <a:cs typeface="Avenir Roman"/>
                <a:sym typeface="Avenir Roman"/>
              </a:rPr>
              <a:t>. Anne </a:t>
            </a:r>
            <a:r>
              <a:rPr lang="en-US" sz="1200" dirty="0" err="1" smtClean="0">
                <a:latin typeface="Avenir Roman"/>
                <a:ea typeface="Avenir Roman"/>
                <a:cs typeface="Avenir Roman"/>
                <a:sym typeface="Avenir Roman"/>
              </a:rPr>
              <a:t>Lamott</a:t>
            </a:r>
            <a:r>
              <a:rPr lang="en-US" sz="1200" dirty="0" smtClean="0">
                <a:latin typeface="Avenir Roman"/>
                <a:ea typeface="Avenir Roman"/>
                <a:cs typeface="Avenir Roman"/>
                <a:sym typeface="Avenir Roman"/>
              </a:rPr>
              <a:t>, the author of "Bird by Bird" offers a piece of advice that I continue</a:t>
            </a:r>
            <a:r>
              <a:rPr lang="en-US" sz="1200" baseline="0" dirty="0" smtClean="0">
                <a:latin typeface="Avenir Roman"/>
                <a:ea typeface="Avenir Roman"/>
                <a:cs typeface="Avenir Roman"/>
                <a:sym typeface="Avenir Roman"/>
              </a:rPr>
              <a:t> to use today. Instead of sitting down intending to write 20 pages,</a:t>
            </a:r>
            <a:r>
              <a:rPr lang="en-US" sz="1200" dirty="0" smtClean="0">
                <a:latin typeface="Avenir Roman"/>
                <a:ea typeface="Avenir Roman"/>
                <a:cs typeface="Avenir Roman"/>
                <a:sym typeface="Avenir Roman"/>
              </a:rPr>
              <a:t> shoot </a:t>
            </a:r>
            <a:r>
              <a:rPr lang="en-US" sz="1200" dirty="0">
                <a:latin typeface="Avenir Roman"/>
                <a:ea typeface="Avenir Roman"/>
                <a:cs typeface="Avenir Roman"/>
                <a:sym typeface="Avenir Roman"/>
              </a:rPr>
              <a:t>for writing down the number of words that fit in a 1" picture frame.  It's a small task, and easily accomplished.  Focus on getting that task done, the reasonably</a:t>
            </a:r>
            <a:r>
              <a:rPr lang="en-US" sz="1200" baseline="0" dirty="0">
                <a:latin typeface="Avenir Roman"/>
                <a:ea typeface="Avenir Roman"/>
                <a:cs typeface="Avenir Roman"/>
                <a:sym typeface="Avenir Roman"/>
              </a:rPr>
              <a:t> sized, within-your-grasp writing task.  Let the 20 page groove happen naturally</a:t>
            </a:r>
            <a:r>
              <a:rPr lang="en-US" sz="1200" baseline="0" dirty="0" smtClean="0">
                <a:latin typeface="Avenir Roman"/>
                <a:ea typeface="Avenir Roman"/>
                <a:cs typeface="Avenir Roman"/>
                <a:sym typeface="Avenir Roman"/>
              </a:rPr>
              <a:t>.</a:t>
            </a:r>
            <a:endParaRPr lang="en-US" sz="1200" dirty="0">
              <a:latin typeface="Avenir Roman"/>
              <a:ea typeface="Avenir Roman"/>
              <a:cs typeface="Avenir Roman"/>
              <a:sym typeface="Avenir Roman"/>
            </a:endParaRPr>
          </a:p>
          <a:p>
            <a:endParaRPr lang="en-US" sz="1200" dirty="0">
              <a:latin typeface="Avenir Roman"/>
              <a:ea typeface="Avenir Roman"/>
              <a:cs typeface="Avenir Roman"/>
              <a:sym typeface="Avenir Roman"/>
            </a:endParaRPr>
          </a:p>
          <a:p>
            <a:endParaRPr lang="en-US" dirty="0"/>
          </a:p>
        </p:txBody>
      </p:sp>
    </p:spTree>
    <p:extLst>
      <p:ext uri="{BB962C8B-B14F-4D97-AF65-F5344CB8AC3E}">
        <p14:creationId xmlns:p14="http://schemas.microsoft.com/office/powerpoint/2010/main" val="7015245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can't stress this enough.</a:t>
            </a:r>
            <a:r>
              <a:rPr lang="en-US" baseline="0" dirty="0" smtClean="0"/>
              <a:t>  At the beginning of your project, before you start one work of content, develop a detailed outline. The outline doesn't have to be static, and it can (and should) change as your book progresses, but if gives you the reference point for your work, so you know what needs to be done, and how much you've completed so far.</a:t>
            </a:r>
          </a:p>
          <a:p>
            <a:r>
              <a:rPr lang="en-US" baseline="0" dirty="0" smtClean="0"/>
              <a:t>Stephen Northcutt, an widely respected innovator in the information security field, and my first boss and mentor in the information security industry, tells me that an outline should have at least five levels of depth. It might look something like this (taken from Stephen and Judy Novak's seminal</a:t>
            </a:r>
            <a:r>
              <a:rPr lang="en-US" dirty="0" smtClean="0"/>
              <a:t> work, Network Intrusion Detection, 3</a:t>
            </a:r>
            <a:r>
              <a:rPr lang="en-US" baseline="30000" dirty="0" smtClean="0"/>
              <a:t>rd</a:t>
            </a:r>
            <a:r>
              <a:rPr lang="en-US" dirty="0" smtClean="0"/>
              <a:t> Edition</a:t>
            </a:r>
            <a:r>
              <a:rPr lang="en-US" baseline="0" dirty="0" smtClean="0"/>
              <a:t>:</a:t>
            </a:r>
          </a:p>
          <a:p>
            <a:endParaRPr lang="en-US" sz="500" baseline="0" dirty="0" smtClean="0"/>
          </a:p>
          <a:p>
            <a:r>
              <a:rPr lang="en-US" sz="1100" dirty="0" smtClean="0"/>
              <a:t>Chapter 5: Stimulus and Response</a:t>
            </a:r>
          </a:p>
          <a:p>
            <a:pPr indent="227013"/>
            <a:r>
              <a:rPr lang="en-US" sz="1050" dirty="0" smtClean="0"/>
              <a:t>1. Introduction</a:t>
            </a:r>
          </a:p>
          <a:p>
            <a:pPr marL="454025"/>
            <a:r>
              <a:rPr lang="en-US" sz="1050" dirty="0" smtClean="0"/>
              <a:t>A. Transition from Stimulus to Response</a:t>
            </a:r>
          </a:p>
          <a:p>
            <a:pPr marL="454025" lvl="1" indent="0"/>
            <a:r>
              <a:rPr lang="en-US" sz="1050" dirty="0" smtClean="0">
                <a:latin typeface="Times New Roman"/>
                <a:cs typeface="Times New Roman"/>
              </a:rPr>
              <a:t>B. Ready to diversify exposure</a:t>
            </a:r>
          </a:p>
          <a:p>
            <a:pPr marL="344488" indent="-117475">
              <a:tabLst>
                <a:tab pos="454025" algn="l"/>
              </a:tabLst>
            </a:pPr>
            <a:r>
              <a:rPr lang="en-US" sz="1050" dirty="0" smtClean="0"/>
              <a:t>2.	Prevalence to Alert on FP than Miss FN</a:t>
            </a:r>
          </a:p>
          <a:p>
            <a:pPr marL="688975" lvl="1" indent="-234950">
              <a:buAutoNum type="alphaUcPeriod"/>
            </a:pPr>
            <a:r>
              <a:rPr lang="en-US" sz="1050" dirty="0" smtClean="0">
                <a:latin typeface="Times New Roman"/>
                <a:cs typeface="Times New Roman"/>
              </a:rPr>
              <a:t>Suspicious rules are often generic</a:t>
            </a:r>
          </a:p>
          <a:p>
            <a:pPr marL="915988" lvl="3" indent="-227013"/>
            <a:r>
              <a:rPr lang="en-US" sz="1050" dirty="0" err="1" smtClean="0">
                <a:latin typeface="Times New Roman"/>
                <a:cs typeface="Times New Roman"/>
              </a:rPr>
              <a:t>i</a:t>
            </a:r>
            <a:r>
              <a:rPr lang="en-US" sz="1050" dirty="0" smtClean="0">
                <a:latin typeface="Times New Roman"/>
                <a:cs typeface="Times New Roman"/>
              </a:rPr>
              <a:t>. Precision customization required to avoid FP</a:t>
            </a:r>
          </a:p>
          <a:p>
            <a:pPr marL="915988" lvl="3" indent="-227013"/>
            <a:r>
              <a:rPr lang="en-US" sz="1050" dirty="0" smtClean="0">
                <a:latin typeface="Times New Roman"/>
                <a:cs typeface="Times New Roman"/>
              </a:rPr>
              <a:t>ii. Analyst Must Differentiate</a:t>
            </a:r>
          </a:p>
          <a:p>
            <a:endParaRPr lang="en-US" sz="500" dirty="0" smtClean="0"/>
          </a:p>
          <a:p>
            <a:r>
              <a:rPr lang="en-US" dirty="0" smtClean="0"/>
              <a:t>Develop a detailed outline. It is worth the time investment, and will help your sanity as you continue the writing process .</a:t>
            </a:r>
            <a:endParaRPr lang="en-US" dirty="0"/>
          </a:p>
        </p:txBody>
      </p:sp>
    </p:spTree>
    <p:extLst>
      <p:ext uri="{BB962C8B-B14F-4D97-AF65-F5344CB8AC3E}">
        <p14:creationId xmlns:p14="http://schemas.microsoft.com/office/powerpoint/2010/main" val="11206569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surefire way to be a productive writer is to commit to a regular time to write.  There is no "right" time, but you should commit to a regular time and meet that commitment as reliable as you are able.</a:t>
            </a:r>
          </a:p>
          <a:p>
            <a:r>
              <a:rPr lang="en-US" baseline="0" dirty="0"/>
              <a:t>For me, all of my writing projects happened while I was working full-time, teaching, traveling, and being a full-time dad and husband.  Evenings usually don't work well for me, and while I could occasionally get a few afternoon or late morning hours to work on a writing project, I couldn't free up that time consistently.</a:t>
            </a:r>
          </a:p>
          <a:p>
            <a:r>
              <a:rPr lang="en-US" baseline="0" dirty="0"/>
              <a:t>So, I committed to a daily writing schedule for my more aggressive project scheduled, waking up at 4:30am, and writing for 2-3 hours. Every. Single. Day. It was amazing.</a:t>
            </a:r>
          </a:p>
          <a:p>
            <a:r>
              <a:rPr lang="en-US" baseline="0" dirty="0"/>
              <a:t>The downsides to waking up at 4:30 are plain, but the benefits are outstanding. With such an early hour, I eliminate most of the distractions of the day. I was working at my most rested point, and I was often able to draw upon my </a:t>
            </a:r>
            <a:r>
              <a:rPr lang="en-US" baseline="0" dirty="0" smtClean="0"/>
              <a:t>subconscious to </a:t>
            </a:r>
            <a:r>
              <a:rPr lang="en-US" baseline="0" dirty="0"/>
              <a:t>solve problems or come up with ideas that would make my writing better.</a:t>
            </a:r>
            <a:endParaRPr lang="en-US" dirty="0"/>
          </a:p>
        </p:txBody>
      </p:sp>
    </p:spTree>
    <p:extLst>
      <p:ext uri="{BB962C8B-B14F-4D97-AF65-F5344CB8AC3E}">
        <p14:creationId xmlns:p14="http://schemas.microsoft.com/office/powerpoint/2010/main" val="1377911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Mark </a:t>
            </a:r>
            <a:r>
              <a:rPr lang="en-US" dirty="0" err="1" smtClean="0"/>
              <a:t>Zuckerberg</a:t>
            </a:r>
            <a:r>
              <a:rPr lang="en-US" dirty="0" smtClean="0"/>
              <a:t>, Bill Gates, </a:t>
            </a:r>
            <a:r>
              <a:rPr lang="en-US" dirty="0" err="1" smtClean="0"/>
              <a:t>Elon</a:t>
            </a:r>
            <a:r>
              <a:rPr lang="en-US" dirty="0" smtClean="0"/>
              <a:t> Musk,</a:t>
            </a:r>
            <a:r>
              <a:rPr lang="en-US" baseline="0" dirty="0" smtClean="0"/>
              <a:t> and Warren Buffet have in common? They are all billionaires. And, they all read, a lot, and have confessed that reading and the pursuit of knowledge is a large part of what makes them successful.</a:t>
            </a:r>
          </a:p>
          <a:p>
            <a:r>
              <a:rPr lang="en-US" baseline="0" dirty="0" smtClean="0"/>
              <a:t>In fact, Warren Buffet has said that he spends 80% of his days reading (http://</a:t>
            </a:r>
            <a:r>
              <a:rPr lang="en-US" baseline="0" dirty="0" err="1" smtClean="0"/>
              <a:t>theweek.com</a:t>
            </a:r>
            <a:r>
              <a:rPr lang="en-US" baseline="0" dirty="0" smtClean="0"/>
              <a:t>/articles/460783/warren-</a:t>
            </a:r>
            <a:r>
              <a:rPr lang="en-US" baseline="0" dirty="0" err="1" smtClean="0"/>
              <a:t>buffett</a:t>
            </a:r>
            <a:r>
              <a:rPr lang="en-US" baseline="0" dirty="0" smtClean="0"/>
              <a:t>-formula-how-smarter). This article from The Week indicates that, </a:t>
            </a:r>
            <a:r>
              <a:rPr lang="en-US" dirty="0" smtClean="0"/>
              <a:t>when asked how to get smarter, Buffett once held up stacks of paper and said "read 500 pages like this every day."</a:t>
            </a:r>
          </a:p>
          <a:p>
            <a:r>
              <a:rPr lang="en-US" dirty="0" smtClean="0"/>
              <a:t>I believe</a:t>
            </a:r>
            <a:r>
              <a:rPr lang="en-US" baseline="0" dirty="0" smtClean="0"/>
              <a:t> completely in the power of reading.  I want my kids to be life-long learners, and lead by example by reading every day.</a:t>
            </a:r>
          </a:p>
          <a:p>
            <a:r>
              <a:rPr lang="en-US" baseline="0" dirty="0" smtClean="0"/>
              <a:t>But, I think there is something even more powerful than reading.  It's so powerful, that it can be used to influence all of the powerful people shown on this very page.</a:t>
            </a:r>
            <a:endParaRPr lang="en-US" dirty="0"/>
          </a:p>
        </p:txBody>
      </p:sp>
    </p:spTree>
    <p:extLst>
      <p:ext uri="{BB962C8B-B14F-4D97-AF65-F5344CB8AC3E}">
        <p14:creationId xmlns:p14="http://schemas.microsoft.com/office/powerpoint/2010/main" val="2777092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still</a:t>
            </a:r>
            <a:r>
              <a:rPr lang="en-US" baseline="0" dirty="0"/>
              <a:t> struggle with this one.  When you are writing, and you're stuck on something, your mind will easily latch on to any distraction that brings your attention away from the hard task and gives you any satisfaction for completing a task, even </a:t>
            </a:r>
            <a:r>
              <a:rPr lang="en-US" baseline="0" dirty="0" smtClean="0"/>
              <a:t>of the </a:t>
            </a:r>
            <a:r>
              <a:rPr lang="en-US" baseline="0" dirty="0"/>
              <a:t>most menial </a:t>
            </a:r>
            <a:r>
              <a:rPr lang="en-US" dirty="0" smtClean="0"/>
              <a:t>variety</a:t>
            </a:r>
            <a:r>
              <a:rPr lang="en-US" baseline="0" dirty="0" smtClean="0"/>
              <a:t>.</a:t>
            </a:r>
          </a:p>
          <a:p>
            <a:r>
              <a:rPr lang="en-US" dirty="0" smtClean="0"/>
              <a:t>Nothing is more distracting to me than the Growl messages from my Mac. In the upper right corner of my monitor there is a periodic animation that grabs my attention.  If I'm stuck staring at the blinking cursor, trying to figure out what it is I'm trying to say and a new email comes in, I'm hooked.</a:t>
            </a:r>
          </a:p>
          <a:p>
            <a:endParaRPr lang="en-US" dirty="0" smtClean="0"/>
          </a:p>
          <a:p>
            <a:r>
              <a:rPr lang="en-US" baseline="0" dirty="0" smtClean="0"/>
              <a:t>"OMG</a:t>
            </a:r>
            <a:r>
              <a:rPr lang="en-US" dirty="0" smtClean="0"/>
              <a:t> I absolutely must unsubscribe from the barrage of </a:t>
            </a:r>
            <a:r>
              <a:rPr lang="en-US" dirty="0" err="1" smtClean="0"/>
              <a:t>Groupon</a:t>
            </a:r>
            <a:r>
              <a:rPr lang="en-US" dirty="0" smtClean="0"/>
              <a:t> spam RIGHT NOW."</a:t>
            </a:r>
            <a:endParaRPr lang="en-US" baseline="0" dirty="0" smtClean="0"/>
          </a:p>
          <a:p>
            <a:endParaRPr lang="en-US" baseline="0" dirty="0"/>
          </a:p>
        </p:txBody>
      </p:sp>
    </p:spTree>
    <p:extLst>
      <p:ext uri="{BB962C8B-B14F-4D97-AF65-F5344CB8AC3E}">
        <p14:creationId xmlns:p14="http://schemas.microsoft.com/office/powerpoint/2010/main" val="4266735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I'm opening that </a:t>
            </a:r>
            <a:r>
              <a:rPr lang="en-US" dirty="0" err="1" smtClean="0"/>
              <a:t>Groupon</a:t>
            </a:r>
            <a:r>
              <a:rPr lang="en-US" dirty="0" smtClean="0"/>
              <a:t> message, searching for the unsubscribe link and my writing commitment is temporarily forgotten.  Suddenly I find myself reading the eye-catching email, and wondering about </a:t>
            </a:r>
            <a:r>
              <a:rPr lang="en-US" dirty="0" err="1" smtClean="0"/>
              <a:t>mani-pedis</a:t>
            </a:r>
            <a:r>
              <a:rPr lang="en-US" dirty="0" smtClean="0"/>
              <a:t>.</a:t>
            </a:r>
          </a:p>
          <a:p>
            <a:endParaRPr lang="en-US" dirty="0" smtClean="0"/>
          </a:p>
          <a:p>
            <a:r>
              <a:rPr lang="en-US" dirty="0" smtClean="0"/>
              <a:t>Is this something that is appropriate for a gift for my wife?</a:t>
            </a:r>
          </a:p>
          <a:p>
            <a:r>
              <a:rPr lang="en-US" dirty="0" smtClean="0"/>
              <a:t>Is it too cheesy to give my wife a </a:t>
            </a:r>
            <a:r>
              <a:rPr lang="en-US" dirty="0" err="1" smtClean="0"/>
              <a:t>Groupon</a:t>
            </a:r>
            <a:r>
              <a:rPr lang="en-US" dirty="0" smtClean="0"/>
              <a:t> coupon for a </a:t>
            </a:r>
            <a:r>
              <a:rPr lang="en-US" dirty="0" err="1" smtClean="0"/>
              <a:t>mani-pedi</a:t>
            </a:r>
            <a:r>
              <a:rPr lang="en-US" dirty="0" smtClean="0"/>
              <a:t>?</a:t>
            </a:r>
          </a:p>
          <a:p>
            <a:r>
              <a:rPr lang="en-US" dirty="0" smtClean="0"/>
              <a:t>Why is it called </a:t>
            </a:r>
            <a:r>
              <a:rPr lang="en-US" dirty="0" err="1" smtClean="0"/>
              <a:t>mani-pedi</a:t>
            </a:r>
            <a:r>
              <a:rPr lang="en-US" dirty="0" smtClean="0"/>
              <a:t>? </a:t>
            </a:r>
          </a:p>
          <a:p>
            <a:r>
              <a:rPr lang="en-US" dirty="0" smtClean="0"/>
              <a:t>Do men get </a:t>
            </a:r>
            <a:r>
              <a:rPr lang="en-US" dirty="0" err="1" smtClean="0"/>
              <a:t>mani-pedis</a:t>
            </a:r>
            <a:r>
              <a:rPr lang="en-US" dirty="0" smtClean="0"/>
              <a:t>? </a:t>
            </a:r>
          </a:p>
          <a:p>
            <a:r>
              <a:rPr lang="en-US" dirty="0" smtClean="0"/>
              <a:t>If a man gets a </a:t>
            </a:r>
            <a:r>
              <a:rPr lang="en-US" dirty="0" err="1" smtClean="0"/>
              <a:t>mani-pedi</a:t>
            </a:r>
            <a:r>
              <a:rPr lang="en-US" dirty="0" smtClean="0"/>
              <a:t> is it called a man-</a:t>
            </a:r>
            <a:r>
              <a:rPr lang="en-US" dirty="0" err="1" smtClean="0"/>
              <a:t>pedi</a:t>
            </a:r>
            <a:r>
              <a:rPr lang="en-US" dirty="0" smtClean="0"/>
              <a:t>?</a:t>
            </a:r>
          </a:p>
          <a:p>
            <a:endParaRPr lang="en-US" dirty="0"/>
          </a:p>
          <a:p>
            <a:r>
              <a:rPr lang="en-US" dirty="0" smtClean="0"/>
              <a:t>Next, having forgotten the imperative need to unsubscribe from the </a:t>
            </a:r>
            <a:r>
              <a:rPr lang="en-US" dirty="0" err="1" smtClean="0"/>
              <a:t>Groupon</a:t>
            </a:r>
            <a:r>
              <a:rPr lang="en-US" dirty="0" smtClean="0"/>
              <a:t> spam, I open a new tab and start </a:t>
            </a:r>
            <a:r>
              <a:rPr lang="en-US" dirty="0" err="1" smtClean="0"/>
              <a:t>Googling</a:t>
            </a:r>
            <a:r>
              <a:rPr lang="en-US" dirty="0" smtClean="0"/>
              <a:t> </a:t>
            </a:r>
            <a:r>
              <a:rPr lang="en-US" dirty="0" err="1" smtClean="0"/>
              <a:t>mani-pedi</a:t>
            </a:r>
            <a:r>
              <a:rPr lang="en-US" dirty="0" smtClean="0"/>
              <a:t> facts.</a:t>
            </a:r>
            <a:endParaRPr lang="en-US" dirty="0"/>
          </a:p>
        </p:txBody>
      </p:sp>
    </p:spTree>
    <p:extLst>
      <p:ext uri="{BB962C8B-B14F-4D97-AF65-F5344CB8AC3E}">
        <p14:creationId xmlns:p14="http://schemas.microsoft.com/office/powerpoint/2010/main" val="1955543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Apparently men get </a:t>
            </a:r>
            <a:r>
              <a:rPr lang="en-US" dirty="0" err="1" smtClean="0"/>
              <a:t>mani-pedis</a:t>
            </a:r>
            <a:r>
              <a:rPr lang="en-US" dirty="0" smtClean="0"/>
              <a:t>. It's still called a </a:t>
            </a:r>
            <a:r>
              <a:rPr lang="en-US" dirty="0" err="1" smtClean="0"/>
              <a:t>mani-pedi</a:t>
            </a:r>
            <a:r>
              <a:rPr lang="en-US" dirty="0" smtClean="0"/>
              <a:t>, but you can get little spiders painted on your big toe.</a:t>
            </a:r>
          </a:p>
          <a:p>
            <a:r>
              <a:rPr lang="en-US" dirty="0" smtClean="0"/>
              <a:t>I decide against it personally, but at this point I've lost my concentration, and I'm sufficiently derailed that it's unlikely today will be a productive day.</a:t>
            </a:r>
            <a:endParaRPr lang="en-US" dirty="0"/>
          </a:p>
        </p:txBody>
      </p:sp>
    </p:spTree>
    <p:extLst>
      <p:ext uri="{BB962C8B-B14F-4D97-AF65-F5344CB8AC3E}">
        <p14:creationId xmlns:p14="http://schemas.microsoft.com/office/powerpoint/2010/main" val="5647911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advice to you when writing is this: use a different computer.  One that has Microsoft Office or whatever tool you're using for writing, but is free of the millions of typical distractions we are bombarded with on a regular basis.  When it's time to write, you're not checking email, or catching up on Slack. You're focusing on writing.</a:t>
            </a:r>
          </a:p>
          <a:p>
            <a:r>
              <a:rPr lang="en-US" dirty="0" smtClean="0"/>
              <a:t>I have a little MacBook Air that I use just for writing. It's small enough that I travel with it and my standard MacBook Pro without too much difficulty,</a:t>
            </a:r>
            <a:r>
              <a:rPr lang="en-US" dirty="0"/>
              <a:t> </a:t>
            </a:r>
            <a:r>
              <a:rPr lang="en-US" dirty="0" smtClean="0"/>
              <a:t>and it allows me to focus </a:t>
            </a:r>
            <a:r>
              <a:rPr lang="en-US" smtClean="0"/>
              <a:t>on writing.</a:t>
            </a:r>
            <a:endParaRPr lang="en-US" dirty="0"/>
          </a:p>
        </p:txBody>
      </p:sp>
    </p:spTree>
    <p:extLst>
      <p:ext uri="{BB962C8B-B14F-4D97-AF65-F5344CB8AC3E}">
        <p14:creationId xmlns:p14="http://schemas.microsoft.com/office/powerpoint/2010/main" val="5189308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if you are working on a system without the interruption of email and other messaging tools, just your editor itself can be a cacophony of visual distraction. In this Microsoft Word document, there are hundreds of clickable items, dozens of icons, and inline content distractions from notes to links to highlighted sections.</a:t>
            </a:r>
          </a:p>
          <a:p>
            <a:r>
              <a:rPr lang="en-US" dirty="0" smtClean="0"/>
              <a:t>When writing, you should focus on writing. The rest of the editing, formatting, style, and other features of your editor just get in the way.  Removing those distractions allows you to focus on the writing part; formatting and the like happen afterward. </a:t>
            </a:r>
            <a:endParaRPr lang="en-US" dirty="0"/>
          </a:p>
        </p:txBody>
      </p:sp>
    </p:spTree>
    <p:extLst>
      <p:ext uri="{BB962C8B-B14F-4D97-AF65-F5344CB8AC3E}">
        <p14:creationId xmlns:p14="http://schemas.microsoft.com/office/powerpoint/2010/main" val="8397740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WriteSpace</a:t>
            </a:r>
            <a:r>
              <a:rPr lang="en-US" dirty="0" smtClean="0"/>
              <a:t> by Jonah Danforth available at </a:t>
            </a:r>
            <a:r>
              <a:rPr lang="en-US" dirty="0" err="1" smtClean="0"/>
              <a:t>writespace.codeplex.com</a:t>
            </a:r>
            <a:r>
              <a:rPr lang="en-US" dirty="0" smtClean="0"/>
              <a:t> is a plugin for Microsoft Word to remove all the distraction of the interface and allow you to focus simply on writing. You're still working in Microsoft Word, and have access to spell check and other integrated features, but you eliminate the cluttered interface components, allowing you to focus on the important task at hand.</a:t>
            </a:r>
          </a:p>
          <a:p>
            <a:r>
              <a:rPr lang="en-US" dirty="0" smtClean="0"/>
              <a:t>Other tools with comparable features, not dependent upon Microsoft Word, include </a:t>
            </a:r>
            <a:r>
              <a:rPr lang="en-US" dirty="0" err="1" smtClean="0"/>
              <a:t>WriteRoom</a:t>
            </a:r>
            <a:r>
              <a:rPr lang="en-US" dirty="0" smtClean="0"/>
              <a:t> (OS X, $10, available in the Mac App Store) and Dark Room (Windows</a:t>
            </a:r>
            <a:r>
              <a:rPr lang="en-US" dirty="0"/>
              <a:t>, </a:t>
            </a:r>
            <a:r>
              <a:rPr lang="en-US" dirty="0" smtClean="0"/>
              <a:t>free, </a:t>
            </a:r>
            <a:r>
              <a:rPr lang="en-US" dirty="0"/>
              <a:t>http://</a:t>
            </a:r>
            <a:r>
              <a:rPr lang="en-US" dirty="0" err="1"/>
              <a:t>jjafuller.com</a:t>
            </a:r>
            <a:r>
              <a:rPr lang="en-US" dirty="0"/>
              <a:t>/dark-</a:t>
            </a:r>
            <a:r>
              <a:rPr lang="en-US" dirty="0" smtClean="0"/>
              <a:t>room). Multiple other options exist </a:t>
            </a:r>
            <a:r>
              <a:rPr lang="en-US" dirty="0"/>
              <a:t>as well, see http://</a:t>
            </a:r>
            <a:r>
              <a:rPr lang="en-US" dirty="0" err="1"/>
              <a:t>lifehacker.com</a:t>
            </a:r>
            <a:r>
              <a:rPr lang="en-US" dirty="0"/>
              <a:t>/5689579/five-best-distraction-free-writing-</a:t>
            </a:r>
            <a:r>
              <a:rPr lang="en-US" dirty="0" smtClean="0"/>
              <a:t>tools.</a:t>
            </a:r>
            <a:endParaRPr lang="en-US" dirty="0"/>
          </a:p>
        </p:txBody>
      </p:sp>
    </p:spTree>
    <p:extLst>
      <p:ext uri="{BB962C8B-B14F-4D97-AF65-F5344CB8AC3E}">
        <p14:creationId xmlns:p14="http://schemas.microsoft.com/office/powerpoint/2010/main" val="26189419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important issue that I want to point out is that you should probably not write on your employer's time. Many employer contracts will take ownership in any work created using assets owned by the employer, or work created during the employer's work time.  This can lead to an employer having the right to garner ownership of your writing product.</a:t>
            </a:r>
          </a:p>
          <a:p>
            <a:r>
              <a:rPr lang="en-US" dirty="0" smtClean="0"/>
              <a:t>Unless you have an explicit agreement in writing with your employer, avoid writing on your employer's time, and avoid writing using equipment supplied by your employer. </a:t>
            </a:r>
            <a:endParaRPr lang="en-US" dirty="0"/>
          </a:p>
        </p:txBody>
      </p:sp>
    </p:spTree>
    <p:extLst>
      <p:ext uri="{BB962C8B-B14F-4D97-AF65-F5344CB8AC3E}">
        <p14:creationId xmlns:p14="http://schemas.microsoft.com/office/powerpoint/2010/main" val="39285136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Avenir Roman"/>
                <a:sym typeface="Avenir Roman"/>
              </a:rPr>
              <a:t>Traditional publishers know the book market.  Unlike conventional fiction</a:t>
            </a:r>
            <a:r>
              <a:rPr lang="en-US" sz="1200" baseline="0" dirty="0">
                <a:ea typeface="Avenir Roman"/>
                <a:sym typeface="Avenir Roman"/>
              </a:rPr>
              <a:t> work, publishers are hungry for technical writers that can work independently to produce a manuscript for a hot topic that is going to engage readers.  You'll get some up-front money (enough to buy that laptop you'll devote just to writing!), and you'll have an editor that emails or calls you periodically. Once you turn in your last chapter, you'll start fielding edits from your copy editor, and later from the artwork team that turns your illustrations into professional artwork.  You'll have to review and approve a cover design (of which you'll have one choice, and you'll like it since it's too late and costly to put together something else), then you'll do final draft reviews in the print layout form.  A few months later, a heavy box will show up with a dozen copies of your amazing accomplishment.</a:t>
            </a:r>
          </a:p>
          <a:p>
            <a:r>
              <a:rPr lang="en-US" sz="1200" baseline="0" dirty="0">
                <a:ea typeface="Avenir Roman"/>
                <a:sym typeface="Avenir Roman"/>
              </a:rPr>
              <a:t>A lot of people work with a traditional publisher for the name brand recognition.  When I told my kids' karate instructor I was working on a book, he asked me who the publisher was. I told him "McGraw-Hill", and his eyebrows made an upward motion as if he were impressed.  Impressed by what, I'm not sure, but impressed.  Publishers live by their brand, almost as much as Apple.</a:t>
            </a:r>
          </a:p>
          <a:p>
            <a:r>
              <a:rPr lang="en-US" sz="1200" baseline="0" dirty="0">
                <a:ea typeface="Avenir Roman"/>
                <a:sym typeface="Avenir Roman"/>
              </a:rPr>
              <a:t>People also think the publisher is there to publicize your book, to make it sell successfully.  After all, you're both in the market for the book to succeed right? </a:t>
            </a:r>
            <a:r>
              <a:rPr lang="en-US" sz="1200" dirty="0">
                <a:ea typeface="Avenir Roman"/>
                <a:sym typeface="Avenir Roman"/>
              </a:rPr>
              <a:t>Sadly, I've learned otherwise.  </a:t>
            </a:r>
            <a:endParaRPr lang="en-US" sz="1200" baseline="0" dirty="0">
              <a:ea typeface="Avenir Roman"/>
              <a:sym typeface="Avenir Roman"/>
            </a:endParaRPr>
          </a:p>
        </p:txBody>
      </p:sp>
    </p:spTree>
    <p:extLst>
      <p:ext uri="{BB962C8B-B14F-4D97-AF65-F5344CB8AC3E}">
        <p14:creationId xmlns:p14="http://schemas.microsoft.com/office/powerpoint/2010/main" val="17594128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81000" y="685800"/>
            <a:ext cx="6096000" cy="7772400"/>
          </a:xfrm>
          <a:solidFill>
            <a:schemeClr val="bg1"/>
          </a:solidFill>
        </p:spPr>
        <p:txBody>
          <a:bodyPr/>
          <a:lstStyle/>
          <a:p>
            <a:r>
              <a:rPr lang="en-US" dirty="0"/>
              <a:t>First, you’re the primary person responsible for the marketing of your book. Second, publishers don’t use marketing to </a:t>
            </a:r>
            <a:r>
              <a:rPr lang="en-US" i="1" dirty="0"/>
              <a:t>cause</a:t>
            </a:r>
            <a:r>
              <a:rPr lang="en-US" dirty="0"/>
              <a:t> books to sell well—they help books that are </a:t>
            </a:r>
            <a:r>
              <a:rPr lang="en-US" i="1" dirty="0"/>
              <a:t>already</a:t>
            </a:r>
            <a:r>
              <a:rPr lang="en-US" dirty="0"/>
              <a:t> selling well to sell even better. You're on the hook to get that initial spark to get your book visible, then the publisher jumps in (taking all the credit, naturally) to help from there.</a:t>
            </a:r>
          </a:p>
          <a:p>
            <a:r>
              <a:rPr lang="en-US" dirty="0"/>
              <a:t>Another option is to self-publish.  Author and entrepreneur Guy Kawasaki has published a great book on self-publishing called APE: Author, Publisher, Entrepreneur (http://</a:t>
            </a:r>
            <a:r>
              <a:rPr lang="en-US" dirty="0" err="1"/>
              <a:t>apethebook.com</a:t>
            </a:r>
            <a:r>
              <a:rPr lang="en-US" dirty="0"/>
              <a:t>/). Kawasaki has written an excellent how-to on self-publishing an artisanal product, one where you are the sole party responsible for the amazing product you are creating.  The APE book is both motivational and tactical, with great advice including navigating through the Amazon self-publishing platform (Kawasaki's recommended self-publishing platform), developing your work in MS Word, building your audience through social media audience while you are writing, sharing with your audience for feedback throughout the writing process, hiring a copy editor and designer, and more.  I cannot recommend this book enough for anyone interested in self-publishing.</a:t>
            </a:r>
          </a:p>
          <a:p>
            <a:endParaRPr lang="en-US" b="1" dirty="0"/>
          </a:p>
        </p:txBody>
      </p:sp>
      <p:sp>
        <p:nvSpPr>
          <p:cNvPr id="4" name="TextBox 3"/>
          <p:cNvSpPr txBox="1"/>
          <p:nvPr/>
        </p:nvSpPr>
        <p:spPr>
          <a:xfrm>
            <a:off x="-2155051" y="3194467"/>
            <a:ext cx="144269" cy="91371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en-US" sz="5000" b="0" i="0" u="none" strike="noStrike" cap="none" spc="0" normalizeH="0" baseline="0" dirty="0">
              <a:ln>
                <a:noFill/>
              </a:ln>
              <a:solidFill>
                <a:srgbClr val="535353"/>
              </a:solidFill>
              <a:effectLst/>
              <a:uFillTx/>
              <a:latin typeface="+mn-lt"/>
              <a:ea typeface="+mn-ea"/>
              <a:cs typeface="+mn-cs"/>
              <a:sym typeface="Gill Sans Light"/>
            </a:endParaRPr>
          </a:p>
        </p:txBody>
      </p:sp>
    </p:spTree>
    <p:extLst>
      <p:ext uri="{BB962C8B-B14F-4D97-AF65-F5344CB8AC3E}">
        <p14:creationId xmlns:p14="http://schemas.microsoft.com/office/powerpoint/2010/main" val="38939397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of your hearing this presentation or reading these</a:t>
            </a:r>
            <a:r>
              <a:rPr lang="en-US" baseline="0" dirty="0" smtClean="0"/>
              <a:t> notes might be formulating excuses in your mind.  Excuses that allow you to justify that this whole "writing" thing isn't for you.  Excuses like, "I'm not technical enough."</a:t>
            </a:r>
          </a:p>
          <a:p>
            <a:endParaRPr lang="en-US" baseline="0" dirty="0" smtClean="0"/>
          </a:p>
          <a:p>
            <a:r>
              <a:rPr lang="en-US" baseline="0" dirty="0" smtClean="0"/>
              <a:t>I listed this excuse first because it's the one I hear all the time.  People think they they aren't technical enough to write a book on a technology.  What they don't realize is that they are more well-suited to writing about a technology than their most technologically advanced peers. Why? Because you can relate better to your audience.</a:t>
            </a:r>
          </a:p>
          <a:p>
            <a:r>
              <a:rPr lang="en-US" baseline="0" dirty="0" smtClean="0"/>
              <a:t>If you are writing about a technology topic, chances are you won't be writing for the most advanced readers that represent 0.1% of your audience.  You don't really want to write to that audience anyway, because that audience is notoriously hard to please.  Instead, you want to write to the 99.9% of the audience, those who know a little to a lot, but need it explained in a way that is approachable and accessible.</a:t>
            </a:r>
          </a:p>
          <a:p>
            <a:r>
              <a:rPr lang="en-US" baseline="0" dirty="0" smtClean="0"/>
              <a:t>The 0.1% can't speak to your audience the way you can.  You, with your real-life struggle and experiences will present the topic in a way that is much more valuable to a greater number of people. Readers know it too, and will prefer your writing over the egg-head who thinks they have to write down to their audience.</a:t>
            </a:r>
            <a:endParaRPr lang="en-US" dirty="0"/>
          </a:p>
        </p:txBody>
      </p:sp>
    </p:spTree>
    <p:extLst>
      <p:ext uri="{BB962C8B-B14F-4D97-AF65-F5344CB8AC3E}">
        <p14:creationId xmlns:p14="http://schemas.microsoft.com/office/powerpoint/2010/main" val="191517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I want you to write. Writing</a:t>
            </a:r>
            <a:r>
              <a:rPr lang="en-US" baseline="0" dirty="0" smtClean="0"/>
              <a:t> can happen for magazines, trade journals, academic papers, or books (in this presentation, I'll focus mostly on writing books).</a:t>
            </a:r>
            <a:endParaRPr lang="en-US" dirty="0" smtClean="0"/>
          </a:p>
          <a:p>
            <a:r>
              <a:rPr lang="en-US" dirty="0" smtClean="0"/>
              <a:t>Why </a:t>
            </a:r>
            <a:r>
              <a:rPr lang="en-US" dirty="0"/>
              <a:t>you ask</a:t>
            </a:r>
            <a:r>
              <a:rPr lang="en-US" dirty="0" smtClean="0"/>
              <a:t>?</a:t>
            </a:r>
            <a:r>
              <a:rPr lang="en-US" baseline="0" dirty="0" smtClean="0"/>
              <a:t> </a:t>
            </a:r>
            <a:r>
              <a:rPr lang="en-US" dirty="0" smtClean="0"/>
              <a:t>Because</a:t>
            </a:r>
            <a:r>
              <a:rPr lang="en-US" baseline="0" dirty="0" smtClean="0"/>
              <a:t> </a:t>
            </a:r>
            <a:r>
              <a:rPr lang="en-US" baseline="0" dirty="0"/>
              <a:t>you are amazing. Really. Just by showing up to this talk </a:t>
            </a:r>
            <a:r>
              <a:rPr lang="en-US" baseline="0" dirty="0" smtClean="0"/>
              <a:t>(or reading as far as page 4 of this presentation) you've </a:t>
            </a:r>
            <a:r>
              <a:rPr lang="en-US" baseline="0" dirty="0"/>
              <a:t>demonstrated more initiative than your colleagues.</a:t>
            </a:r>
          </a:p>
          <a:p>
            <a:r>
              <a:rPr lang="en-US" baseline="0" dirty="0"/>
              <a:t>Because we need more people who are not only smart about </a:t>
            </a:r>
            <a:r>
              <a:rPr lang="en-US" baseline="0" dirty="0" smtClean="0"/>
              <a:t>information security, </a:t>
            </a:r>
            <a:r>
              <a:rPr lang="en-US" baseline="0" dirty="0"/>
              <a:t>but can also COMMUNICATE with other people.</a:t>
            </a:r>
          </a:p>
          <a:p>
            <a:r>
              <a:rPr lang="en-US" baseline="0" dirty="0" smtClean="0"/>
              <a:t>And we </a:t>
            </a:r>
            <a:r>
              <a:rPr lang="en-US" baseline="0" dirty="0"/>
              <a:t>desperately need great communication in our field.</a:t>
            </a:r>
            <a:endParaRPr lang="en-US" dirty="0"/>
          </a:p>
        </p:txBody>
      </p:sp>
    </p:spTree>
    <p:extLst>
      <p:ext uri="{BB962C8B-B14F-4D97-AF65-F5344CB8AC3E}">
        <p14:creationId xmlns:p14="http://schemas.microsoft.com/office/powerpoint/2010/main" val="33892337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the peer review of this presentation, I was told that a student in the</a:t>
            </a:r>
            <a:r>
              <a:rPr lang="en-US" baseline="0" dirty="0" smtClean="0"/>
              <a:t> SANS Technology Institute had just delivered this excuse to their advisor, moments before seeing the excuse here.  People frequently feel that they don't have unique insight, but it is never true.  We are all made up of our own experiences, and your experiences are very different than my own.  The trick in writing is to share those experiences in such a way that it is useful for the reader.</a:t>
            </a:r>
          </a:p>
          <a:p>
            <a:r>
              <a:rPr lang="en-US" baseline="0" dirty="0" smtClean="0"/>
              <a:t>What was the last system compromise you worked on? What did you learn from that? What tips have you picked up managing Windows or Linux systems? Is there a boring task that you've made less boring through automation? How did you successfully persuade your employer to pay for something to solve a problem on your behalf? What are the regular things you do every day to improve your ability to execute and deliver on projects?</a:t>
            </a:r>
          </a:p>
          <a:p>
            <a:r>
              <a:rPr lang="en-US" baseline="0" dirty="0" smtClean="0"/>
              <a:t>As an exercise, write down 4 things you do each day for an entire week. Pick a few of those items that have some relationship, and put together an outline on how you could share those things in a way that would be valuable for others.</a:t>
            </a:r>
          </a:p>
        </p:txBody>
      </p:sp>
    </p:spTree>
    <p:extLst>
      <p:ext uri="{BB962C8B-B14F-4D97-AF65-F5344CB8AC3E}">
        <p14:creationId xmlns:p14="http://schemas.microsoft.com/office/powerpoint/2010/main" val="354011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171443" eaLnBrk="1" fontAlgn="auto" latinLnBrk="0" hangingPunct="1">
              <a:lnSpc>
                <a:spcPct val="125000"/>
              </a:lnSpc>
              <a:spcBef>
                <a:spcPts val="0"/>
              </a:spcBef>
              <a:spcAft>
                <a:spcPts val="0"/>
              </a:spcAft>
              <a:buClrTx/>
              <a:buSzTx/>
              <a:buFontTx/>
              <a:buNone/>
              <a:tabLst/>
              <a:defRPr/>
            </a:pPr>
            <a:r>
              <a:rPr lang="en-US" sz="1200" b="0" dirty="0" smtClean="0">
                <a:sym typeface="Avenir Roman"/>
              </a:rPr>
              <a:t>Special</a:t>
            </a:r>
            <a:r>
              <a:rPr lang="en-US" sz="1200" b="0" baseline="0" dirty="0" smtClean="0">
                <a:sym typeface="Avenir Roman"/>
              </a:rPr>
              <a:t> thanks to Ed </a:t>
            </a:r>
            <a:r>
              <a:rPr lang="en-US" sz="1200" b="0" baseline="0" dirty="0" err="1" smtClean="0">
                <a:sym typeface="Avenir Roman"/>
              </a:rPr>
              <a:t>Skoudis</a:t>
            </a:r>
            <a:r>
              <a:rPr lang="en-US" sz="1200" b="0" baseline="0" dirty="0" smtClean="0">
                <a:sym typeface="Avenir Roman"/>
              </a:rPr>
              <a:t> for this tip, and the catch use of "goodly" in a sentence.  Some people think they can't write because they struggle with writing.  The problem is that if you can't write effectively, then you are constrained in your ability to communicate and demonstrate that you are a valuable, capable analyst that deserves a promotion/raise/vacation/etc. If you struggle with writing, then you need to improve if you want to succeed.</a:t>
            </a:r>
          </a:p>
          <a:p>
            <a:pPr marL="0" marR="0" indent="0" defTabSz="171443" eaLnBrk="1" fontAlgn="auto" latinLnBrk="0" hangingPunct="1">
              <a:lnSpc>
                <a:spcPct val="125000"/>
              </a:lnSpc>
              <a:spcBef>
                <a:spcPts val="0"/>
              </a:spcBef>
              <a:spcAft>
                <a:spcPts val="0"/>
              </a:spcAft>
              <a:buClrTx/>
              <a:buSzTx/>
              <a:buFontTx/>
              <a:buNone/>
              <a:tabLst/>
              <a:defRPr/>
            </a:pPr>
            <a:endParaRPr lang="en-US" sz="1200" b="0" dirty="0" smtClean="0">
              <a:sym typeface="Avenir Roman"/>
            </a:endParaRPr>
          </a:p>
          <a:p>
            <a:pPr marL="0" marR="0" indent="0" defTabSz="171443" eaLnBrk="1" fontAlgn="auto" latinLnBrk="0" hangingPunct="1">
              <a:lnSpc>
                <a:spcPct val="125000"/>
              </a:lnSpc>
              <a:spcBef>
                <a:spcPts val="0"/>
              </a:spcBef>
              <a:spcAft>
                <a:spcPts val="0"/>
              </a:spcAft>
              <a:buClrTx/>
              <a:buSzTx/>
              <a:buFontTx/>
              <a:buNone/>
              <a:tabLst/>
              <a:defRPr/>
            </a:pPr>
            <a:r>
              <a:rPr lang="en-US" sz="1200" b="0" dirty="0" smtClean="0">
                <a:sym typeface="Avenir Roman"/>
              </a:rPr>
              <a:t>Fortunately, the act of writing is the very</a:t>
            </a:r>
            <a:r>
              <a:rPr lang="en-US" sz="1200" b="0" baseline="0" dirty="0" smtClean="0">
                <a:sym typeface="Avenir Roman"/>
              </a:rPr>
              <a:t> thing that makes you a better writer. To accelerate that process, you need to write, a lot, and you need feedback on your writing to show you where you can improve.</a:t>
            </a:r>
          </a:p>
          <a:p>
            <a:pPr marL="0" marR="0" indent="0" defTabSz="171443" eaLnBrk="1" fontAlgn="auto" latinLnBrk="0" hangingPunct="1">
              <a:lnSpc>
                <a:spcPct val="125000"/>
              </a:lnSpc>
              <a:spcBef>
                <a:spcPts val="0"/>
              </a:spcBef>
              <a:spcAft>
                <a:spcPts val="0"/>
              </a:spcAft>
              <a:buClrTx/>
              <a:buSzTx/>
              <a:buFontTx/>
              <a:buNone/>
              <a:tabLst/>
              <a:defRPr/>
            </a:pPr>
            <a:r>
              <a:rPr lang="en-US" sz="1200" b="0" baseline="0" dirty="0" smtClean="0">
                <a:sym typeface="Avenir Roman"/>
              </a:rPr>
              <a:t>If you have maintained an excellent relationship with your high school English teacher, then use him as a resource to continue reviewing your writing and learning from his feedback.  If you are like the rest of us, that might not be an option for you.  Fortunately, we have </a:t>
            </a:r>
            <a:r>
              <a:rPr lang="en-US" sz="1200" b="0" baseline="0" dirty="0" err="1" smtClean="0">
                <a:sym typeface="Avenir Roman"/>
              </a:rPr>
              <a:t>Grammarly</a:t>
            </a:r>
            <a:r>
              <a:rPr lang="en-US" sz="1200" b="0" baseline="0" dirty="0" smtClean="0">
                <a:sym typeface="Avenir Roman"/>
              </a:rPr>
              <a:t>.</a:t>
            </a:r>
          </a:p>
          <a:p>
            <a:pPr marL="0" marR="0" indent="0" defTabSz="171443" eaLnBrk="1" fontAlgn="auto" latinLnBrk="0" hangingPunct="1">
              <a:lnSpc>
                <a:spcPct val="125000"/>
              </a:lnSpc>
              <a:spcBef>
                <a:spcPts val="0"/>
              </a:spcBef>
              <a:spcAft>
                <a:spcPts val="0"/>
              </a:spcAft>
              <a:buClrTx/>
              <a:buSzTx/>
              <a:buFontTx/>
              <a:buNone/>
              <a:tabLst/>
              <a:defRPr/>
            </a:pPr>
            <a:endParaRPr lang="en-US" sz="1200" b="0" dirty="0" smtClean="0">
              <a:sym typeface="Avenir Roman"/>
            </a:endParaRPr>
          </a:p>
          <a:p>
            <a:endParaRPr lang="en-US" dirty="0"/>
          </a:p>
        </p:txBody>
      </p:sp>
    </p:spTree>
    <p:extLst>
      <p:ext uri="{BB962C8B-B14F-4D97-AF65-F5344CB8AC3E}">
        <p14:creationId xmlns:p14="http://schemas.microsoft.com/office/powerpoint/2010/main" val="38314645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171443" eaLnBrk="1" fontAlgn="auto" latinLnBrk="0" hangingPunct="1">
              <a:lnSpc>
                <a:spcPct val="125000"/>
              </a:lnSpc>
              <a:spcBef>
                <a:spcPts val="0"/>
              </a:spcBef>
              <a:spcAft>
                <a:spcPts val="0"/>
              </a:spcAft>
              <a:buClrTx/>
              <a:buSzTx/>
              <a:buFontTx/>
              <a:buNone/>
              <a:tabLst/>
              <a:defRPr/>
            </a:pPr>
            <a:r>
              <a:rPr lang="en-US" dirty="0" err="1" smtClean="0"/>
              <a:t>Grammarly</a:t>
            </a:r>
            <a:r>
              <a:rPr lang="en-US" dirty="0" smtClean="0"/>
              <a:t> is an</a:t>
            </a:r>
            <a:r>
              <a:rPr lang="en-US" baseline="0" dirty="0" smtClean="0"/>
              <a:t> online writing enhancement service (that's what Wikipedia says – I saw it's a teaching tool to make better writers) at </a:t>
            </a:r>
            <a:r>
              <a:rPr lang="en-US" baseline="0" dirty="0" err="1" smtClean="0"/>
              <a:t>www.grammarly.com</a:t>
            </a:r>
            <a:r>
              <a:rPr lang="en-US" baseline="0" dirty="0" smtClean="0"/>
              <a:t>.  </a:t>
            </a:r>
            <a:r>
              <a:rPr lang="en-US" baseline="0" dirty="0" err="1" smtClean="0"/>
              <a:t>Grammarly</a:t>
            </a:r>
            <a:r>
              <a:rPr lang="en-US" baseline="0" dirty="0" smtClean="0"/>
              <a:t> will analyze an uploaded document or pasted content for issues, providing suggestions on how to improve your writing.  With a free version, and a more complex paid version, </a:t>
            </a:r>
            <a:r>
              <a:rPr lang="en-US" baseline="0" dirty="0" err="1" smtClean="0"/>
              <a:t>Grammarly</a:t>
            </a:r>
            <a:r>
              <a:rPr lang="en-US" baseline="0" dirty="0" smtClean="0"/>
              <a:t> is an excellent tool to improve your writing (exceeding the capabilities of Microsoft Word's grammar checking).  The feedback you get from the tool helps you correct the content you submit for review, but continued use will also help you to improve as a writer, helping you to learn from your mistakes.</a:t>
            </a:r>
          </a:p>
          <a:p>
            <a:pPr marL="0" marR="0" indent="0" defTabSz="171443" eaLnBrk="1" fontAlgn="auto" latinLnBrk="0" hangingPunct="1">
              <a:lnSpc>
                <a:spcPct val="125000"/>
              </a:lnSpc>
              <a:spcBef>
                <a:spcPts val="0"/>
              </a:spcBef>
              <a:spcAft>
                <a:spcPts val="0"/>
              </a:spcAft>
              <a:buClrTx/>
              <a:buSzTx/>
              <a:buFontTx/>
              <a:buNone/>
              <a:tabLst/>
              <a:defRPr/>
            </a:pPr>
            <a:r>
              <a:rPr lang="en-US" baseline="0" dirty="0" smtClean="0"/>
              <a:t>I was introduced to </a:t>
            </a:r>
            <a:r>
              <a:rPr lang="en-US" baseline="0" dirty="0" err="1" smtClean="0"/>
              <a:t>Grammarly</a:t>
            </a:r>
            <a:r>
              <a:rPr lang="en-US" baseline="0" dirty="0" smtClean="0"/>
              <a:t> by Stephen Northcutt, who leverages this tool for assistance in evaluating GIAC Gold papers.  To test out the service, I used a document supplied by Guy Kawasaki, the </a:t>
            </a:r>
            <a:r>
              <a:rPr lang="en-US" sz="1200" dirty="0" err="1" smtClean="0">
                <a:latin typeface="Times New Roman"/>
                <a:ea typeface="Avenir Roman"/>
                <a:cs typeface="Times New Roman"/>
                <a:sym typeface="Avenir Roman"/>
              </a:rPr>
              <a:t>Mandik</a:t>
            </a:r>
            <a:r>
              <a:rPr lang="en-US" sz="1200" dirty="0" smtClean="0">
                <a:latin typeface="Times New Roman"/>
                <a:ea typeface="Avenir Roman"/>
                <a:cs typeface="Times New Roman"/>
                <a:sym typeface="Avenir Roman"/>
              </a:rPr>
              <a:t> Copyediting Aptitude Test (MCAT).  It is a poorly written draft of a chapter (4 pages) designed by Kawasaki's copyeditor Rachelle </a:t>
            </a:r>
            <a:r>
              <a:rPr lang="en-US" sz="1200" dirty="0" err="1" smtClean="0">
                <a:latin typeface="Times New Roman"/>
                <a:ea typeface="Avenir Roman"/>
                <a:cs typeface="Times New Roman"/>
                <a:sym typeface="Avenir Roman"/>
              </a:rPr>
              <a:t>Mandik</a:t>
            </a:r>
            <a:r>
              <a:rPr lang="en-US" sz="1200" dirty="0" smtClean="0">
                <a:latin typeface="Times New Roman"/>
                <a:ea typeface="Avenir Roman"/>
                <a:cs typeface="Times New Roman"/>
                <a:sym typeface="Avenir Roman"/>
              </a:rPr>
              <a:t>. By supplying the original</a:t>
            </a:r>
            <a:r>
              <a:rPr lang="en-US" sz="1200" baseline="0" dirty="0" smtClean="0">
                <a:latin typeface="Times New Roman"/>
                <a:ea typeface="Avenir Roman"/>
                <a:cs typeface="Times New Roman"/>
                <a:sym typeface="Avenir Roman"/>
              </a:rPr>
              <a:t> poorly-composed copy </a:t>
            </a:r>
            <a:r>
              <a:rPr lang="en-US" sz="1200" dirty="0" smtClean="0">
                <a:latin typeface="Times New Roman"/>
                <a:ea typeface="Avenir Roman"/>
                <a:cs typeface="Times New Roman"/>
                <a:sym typeface="Avenir Roman"/>
              </a:rPr>
              <a:t>and her track-changes copyedited</a:t>
            </a:r>
            <a:r>
              <a:rPr lang="en-US" sz="1200" baseline="0" dirty="0" smtClean="0">
                <a:latin typeface="Times New Roman"/>
                <a:ea typeface="Avenir Roman"/>
                <a:cs typeface="Times New Roman"/>
                <a:sym typeface="Avenir Roman"/>
              </a:rPr>
              <a:t> </a:t>
            </a:r>
            <a:r>
              <a:rPr lang="en-US" sz="1200" dirty="0" smtClean="0">
                <a:latin typeface="Times New Roman"/>
                <a:ea typeface="Avenir Roman"/>
                <a:cs typeface="Times New Roman"/>
                <a:sym typeface="Avenir Roman"/>
              </a:rPr>
              <a:t>revision, Kawasaki</a:t>
            </a:r>
            <a:r>
              <a:rPr lang="en-US" sz="1200" baseline="0" dirty="0" smtClean="0">
                <a:latin typeface="Times New Roman"/>
                <a:ea typeface="Avenir Roman"/>
                <a:cs typeface="Times New Roman"/>
                <a:sym typeface="Avenir Roman"/>
              </a:rPr>
              <a:t> provides us with a valuable tool to evaluate the skills of a copyeditor.</a:t>
            </a:r>
          </a:p>
          <a:p>
            <a:pPr marL="0" marR="0" indent="0" defTabSz="171443" eaLnBrk="1" fontAlgn="auto" latinLnBrk="0" hangingPunct="1">
              <a:lnSpc>
                <a:spcPct val="125000"/>
              </a:lnSpc>
              <a:spcBef>
                <a:spcPts val="0"/>
              </a:spcBef>
              <a:spcAft>
                <a:spcPts val="0"/>
              </a:spcAft>
              <a:buClrTx/>
              <a:buSzTx/>
              <a:buFontTx/>
              <a:buNone/>
              <a:tabLst/>
              <a:defRPr/>
            </a:pPr>
            <a:r>
              <a:rPr lang="en-US" sz="1200" baseline="0" dirty="0" smtClean="0">
                <a:latin typeface="Times New Roman"/>
                <a:ea typeface="Avenir Roman"/>
                <a:cs typeface="Times New Roman"/>
                <a:sym typeface="Avenir Roman"/>
              </a:rPr>
              <a:t>While </a:t>
            </a:r>
            <a:r>
              <a:rPr lang="en-US" sz="1200" baseline="0" dirty="0" err="1" smtClean="0">
                <a:latin typeface="Times New Roman"/>
                <a:ea typeface="Avenir Roman"/>
                <a:cs typeface="Times New Roman"/>
                <a:sym typeface="Avenir Roman"/>
              </a:rPr>
              <a:t>Grammarly</a:t>
            </a:r>
            <a:r>
              <a:rPr lang="en-US" sz="1200" baseline="0" dirty="0" smtClean="0">
                <a:latin typeface="Times New Roman"/>
                <a:ea typeface="Avenir Roman"/>
                <a:cs typeface="Times New Roman"/>
                <a:sym typeface="Avenir Roman"/>
              </a:rPr>
              <a:t> does well in evaluating the MCAT document, it does not </a:t>
            </a:r>
            <a:r>
              <a:rPr lang="en-US" sz="1200" dirty="0" smtClean="0">
                <a:latin typeface="Times New Roman"/>
                <a:ea typeface="Avenir Roman"/>
                <a:cs typeface="Times New Roman"/>
                <a:sym typeface="Avenir Roman"/>
              </a:rPr>
              <a:t>replace a copyeditor. No matter ho</a:t>
            </a:r>
            <a:r>
              <a:rPr lang="en-US" sz="1200" baseline="0" dirty="0" smtClean="0">
                <a:latin typeface="Times New Roman"/>
                <a:ea typeface="Avenir Roman"/>
                <a:cs typeface="Times New Roman"/>
                <a:sym typeface="Avenir Roman"/>
              </a:rPr>
              <a:t>w wonderful of a writer you are, you will always benefit from the skill of a copyeditor.</a:t>
            </a:r>
            <a:endParaRPr lang="en-US" dirty="0" smtClean="0"/>
          </a:p>
        </p:txBody>
      </p:sp>
    </p:spTree>
    <p:extLst>
      <p:ext uri="{BB962C8B-B14F-4D97-AF65-F5344CB8AC3E}">
        <p14:creationId xmlns:p14="http://schemas.microsoft.com/office/powerpoint/2010/main" val="30391095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excuse that I often use. Time is a precious resource, so you have to decide: if my time investment worth it for me?</a:t>
            </a:r>
          </a:p>
          <a:p>
            <a:r>
              <a:rPr lang="en-US" baseline="0" dirty="0" smtClean="0"/>
              <a:t>Remember that y</a:t>
            </a:r>
            <a:r>
              <a:rPr lang="en-US" dirty="0" smtClean="0"/>
              <a:t>our </a:t>
            </a:r>
            <a:r>
              <a:rPr lang="en-US" dirty="0"/>
              <a:t>book doesn't have to be a tome, or a canonical history</a:t>
            </a:r>
            <a:r>
              <a:rPr lang="en-US" baseline="0" dirty="0"/>
              <a:t> of all things.  You can start small. Start with a short paper, maybe coupled with a GIAC Gold certification (two wins – you publish and you differentiate yourself as GIAC Gold certified)</a:t>
            </a:r>
            <a:r>
              <a:rPr lang="en-US" baseline="0" dirty="0" smtClean="0"/>
              <a:t>.  Or, be creative about how you deliver your writing with a publisher that suits your availability for writing.</a:t>
            </a:r>
            <a:endParaRPr lang="en-US" dirty="0"/>
          </a:p>
        </p:txBody>
      </p:sp>
    </p:spTree>
    <p:extLst>
      <p:ext uri="{BB962C8B-B14F-4D97-AF65-F5344CB8AC3E}">
        <p14:creationId xmlns:p14="http://schemas.microsoft.com/office/powerpoint/2010/main" val="32569162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few years ago I pre-ordered</a:t>
            </a:r>
            <a:r>
              <a:rPr lang="en-US" baseline="0" dirty="0" smtClean="0"/>
              <a:t> Mazes for Programmers, and I had a blast reading and practicing with the examples for each chapter.  </a:t>
            </a:r>
            <a:r>
              <a:rPr lang="en-US" dirty="0" smtClean="0"/>
              <a:t>The</a:t>
            </a:r>
            <a:r>
              <a:rPr lang="en-US" baseline="0" dirty="0" smtClean="0"/>
              <a:t> author </a:t>
            </a:r>
            <a:r>
              <a:rPr lang="en-US" baseline="0" dirty="0" err="1" smtClean="0"/>
              <a:t>Jamis</a:t>
            </a:r>
            <a:r>
              <a:rPr lang="en-US" baseline="0" dirty="0" smtClean="0"/>
              <a:t> Buck </a:t>
            </a:r>
            <a:r>
              <a:rPr lang="en-US" baseline="0" dirty="0"/>
              <a:t>published 1 chapter at a time, each about 20-40 pages.  </a:t>
            </a:r>
            <a:r>
              <a:rPr lang="en-US" baseline="0" dirty="0" smtClean="0"/>
              <a:t>The publisher, The Pragmatic Programmers, distributed electronic copies of each chapter as they became available, on approximately a bi-monthly basis.  The </a:t>
            </a:r>
            <a:r>
              <a:rPr lang="en-US" baseline="0" dirty="0"/>
              <a:t>book is 275 pages, but it took </a:t>
            </a:r>
            <a:r>
              <a:rPr lang="en-US" baseline="0" dirty="0" smtClean="0"/>
              <a:t>Buck </a:t>
            </a:r>
            <a:r>
              <a:rPr lang="en-US" baseline="0" dirty="0"/>
              <a:t>a few years </a:t>
            </a:r>
            <a:r>
              <a:rPr lang="en-US" baseline="0" dirty="0" smtClean="0"/>
              <a:t>to finish the book.</a:t>
            </a:r>
            <a:endParaRPr lang="en-US" baseline="0" dirty="0"/>
          </a:p>
          <a:p>
            <a:r>
              <a:rPr lang="en-US" baseline="0" dirty="0" smtClean="0"/>
              <a:t>Mazes for Programmers </a:t>
            </a:r>
            <a:r>
              <a:rPr lang="en-US" baseline="0" dirty="0"/>
              <a:t>is narrowly focused, and you might think it has a very small audience, but it is SO MUCH FUN.  I couldn't wait for the next chapter to come out each time, and I enjoyed each part.  I contributed my feedback when I found errors in new chapters, and learned a lot about Ruby, algorithms, and having fun creating mazes.</a:t>
            </a:r>
          </a:p>
          <a:p>
            <a:r>
              <a:rPr lang="en-US" baseline="0" dirty="0"/>
              <a:t>The point is that you have options.  You still need to set a regular schedule and commit to writing, but you can make that schedule whatever you need it to be.</a:t>
            </a:r>
          </a:p>
          <a:p>
            <a:r>
              <a:rPr lang="en-US" baseline="0" dirty="0"/>
              <a:t>If you get this book, check out chapter 14 and creating mazes on a Mobius strip. It blew my mind.</a:t>
            </a:r>
            <a:endParaRPr lang="en-US" dirty="0"/>
          </a:p>
        </p:txBody>
      </p:sp>
    </p:spTree>
    <p:extLst>
      <p:ext uri="{BB962C8B-B14F-4D97-AF65-F5344CB8AC3E}">
        <p14:creationId xmlns:p14="http://schemas.microsoft.com/office/powerpoint/2010/main" val="2361258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171443" eaLnBrk="1" fontAlgn="auto" latinLnBrk="0" hangingPunct="1">
              <a:lnSpc>
                <a:spcPct val="125000"/>
              </a:lnSpc>
              <a:spcBef>
                <a:spcPts val="0"/>
              </a:spcBef>
              <a:spcAft>
                <a:spcPts val="0"/>
              </a:spcAft>
              <a:buClrTx/>
              <a:buSzTx/>
              <a:buFontTx/>
              <a:buNone/>
              <a:tabLst/>
              <a:defRPr/>
            </a:pPr>
            <a:r>
              <a:rPr lang="en-US" sz="1200" dirty="0">
                <a:latin typeface="Avenir Roman"/>
                <a:ea typeface="Avenir Roman"/>
                <a:cs typeface="Avenir Roman"/>
                <a:sym typeface="Avenir Roman"/>
              </a:rPr>
              <a:t>Natalie Goldberg, who wrote "</a:t>
            </a:r>
            <a:r>
              <a:rPr lang="en-US" sz="1200" b="0" dirty="0">
                <a:latin typeface="Avenir Roman"/>
                <a:ea typeface="Avenir Roman"/>
                <a:cs typeface="Avenir Roman"/>
                <a:sym typeface="Avenir Roman"/>
              </a:rPr>
              <a:t>Writing Down The Bones", likens writing to Zen practice.</a:t>
            </a:r>
            <a:r>
              <a:rPr lang="en-US" sz="1200" b="0" baseline="0" dirty="0">
                <a:latin typeface="Avenir Roman"/>
                <a:ea typeface="Avenir Roman"/>
                <a:cs typeface="Avenir Roman"/>
                <a:sym typeface="Avenir Roman"/>
              </a:rPr>
              <a:t> When</a:t>
            </a:r>
            <a:r>
              <a:rPr lang="en-US" sz="1200" b="0" dirty="0">
                <a:latin typeface="Avenir Roman"/>
                <a:ea typeface="Avenir Roman"/>
                <a:cs typeface="Avenir Roman"/>
                <a:sym typeface="Avenir Roman"/>
              </a:rPr>
              <a:t> asked for the best possible writing advice she had to offer, she held up a yellow legal pad and pantomimed writing.</a:t>
            </a:r>
          </a:p>
          <a:p>
            <a:endParaRPr lang="en-US" dirty="0"/>
          </a:p>
        </p:txBody>
      </p:sp>
    </p:spTree>
    <p:extLst>
      <p:ext uri="{BB962C8B-B14F-4D97-AF65-F5344CB8AC3E}">
        <p14:creationId xmlns:p14="http://schemas.microsoft.com/office/powerpoint/2010/main" val="24656121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technical writers, I liken</a:t>
            </a:r>
            <a:r>
              <a:rPr lang="en-US" dirty="0" smtClean="0"/>
              <a:t> Goldberg's advice 2 modern tools.  First, open a </a:t>
            </a:r>
            <a:r>
              <a:rPr lang="en-US" baseline="0" dirty="0" smtClean="0"/>
              <a:t>in Microsoft Word. Next, start writing.</a:t>
            </a:r>
            <a:endParaRPr lang="en-US" dirty="0"/>
          </a:p>
        </p:txBody>
      </p:sp>
    </p:spTree>
    <p:extLst>
      <p:ext uri="{BB962C8B-B14F-4D97-AF65-F5344CB8AC3E}">
        <p14:creationId xmlns:p14="http://schemas.microsoft.com/office/powerpoint/2010/main" val="13955173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open your calendar, and</a:t>
            </a:r>
            <a:r>
              <a:rPr lang="en-US" baseline="0" dirty="0" smtClean="0"/>
              <a:t> book a regular time to write.  Commit it to that time.  Write without self-criticism. Just get the words out, read them, then improve on them.</a:t>
            </a:r>
            <a:endParaRPr lang="en-US" dirty="0"/>
          </a:p>
        </p:txBody>
      </p:sp>
    </p:spTree>
    <p:extLst>
      <p:ext uri="{BB962C8B-B14F-4D97-AF65-F5344CB8AC3E}">
        <p14:creationId xmlns:p14="http://schemas.microsoft.com/office/powerpoint/2010/main" val="35027776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Writing</a:t>
            </a:r>
            <a:r>
              <a:rPr lang="en-US" baseline="0" dirty="0" smtClean="0"/>
              <a:t> isn't easy.  It will be hard work, it will be disheartening, and sometimes disappointing. It's fair to ask: is it worth it?</a:t>
            </a:r>
          </a:p>
          <a:p>
            <a:r>
              <a:rPr lang="en-US" baseline="0" dirty="0" smtClean="0"/>
              <a:t>You can examine the quantifiable benefits of writing, or the hope-filled opportunities for promotion that can come with establishing yourself as a writer and authority on a given topic. These things are easy to point to as benefits of writing.  But there are also more elusive benefits.</a:t>
            </a:r>
            <a:endParaRPr lang="en-US" dirty="0"/>
          </a:p>
        </p:txBody>
      </p:sp>
    </p:spTree>
    <p:extLst>
      <p:ext uri="{BB962C8B-B14F-4D97-AF65-F5344CB8AC3E}">
        <p14:creationId xmlns:p14="http://schemas.microsoft.com/office/powerpoint/2010/main" val="2424881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Seeing your book on a shelf is an amazing experience. Alongside "Open Wounds", "Love Maybe?" and "Try Not to Breathe". Wait, what?</a:t>
            </a:r>
            <a:endParaRPr lang="en-US" dirty="0"/>
          </a:p>
        </p:txBody>
      </p:sp>
    </p:spTree>
    <p:extLst>
      <p:ext uri="{BB962C8B-B14F-4D97-AF65-F5344CB8AC3E}">
        <p14:creationId xmlns:p14="http://schemas.microsoft.com/office/powerpoint/2010/main" val="4218068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171443" eaLnBrk="1" fontAlgn="auto" latinLnBrk="0" hangingPunct="1">
              <a:lnSpc>
                <a:spcPct val="125000"/>
              </a:lnSpc>
              <a:spcBef>
                <a:spcPts val="0"/>
              </a:spcBef>
              <a:spcAft>
                <a:spcPts val="0"/>
              </a:spcAft>
              <a:buClrTx/>
              <a:buSzTx/>
              <a:buFontTx/>
              <a:buNone/>
              <a:tabLst/>
              <a:defRPr/>
            </a:pPr>
            <a:r>
              <a:rPr lang="en-US" dirty="0" smtClean="0"/>
              <a:t>If you've been keeping up</a:t>
            </a:r>
            <a:r>
              <a:rPr lang="en-US" baseline="0" dirty="0" smtClean="0"/>
              <a:t> with the </a:t>
            </a:r>
            <a:r>
              <a:rPr lang="en-US" b="0" baseline="0" dirty="0" smtClean="0"/>
              <a:t>SANS Newsbites newsletter (https://</a:t>
            </a:r>
            <a:r>
              <a:rPr lang="en-US" b="0" baseline="0" dirty="0" err="1" smtClean="0"/>
              <a:t>www.sans.org</a:t>
            </a:r>
            <a:r>
              <a:rPr lang="en-US" b="0" baseline="0" dirty="0" smtClean="0"/>
              <a:t>/newsletters/</a:t>
            </a:r>
            <a:r>
              <a:rPr lang="en-US" b="0" baseline="0" dirty="0" err="1" smtClean="0"/>
              <a:t>newsbites</a:t>
            </a:r>
            <a:r>
              <a:rPr lang="en-US" b="0" baseline="0" dirty="0" smtClean="0"/>
              <a:t>/) or popular media you've certainly heard about the FBI vs. Apple Corporation legal drama. Essentially, the US Department of Justice sought an injunction against Apple to unlock an iPhone 5c belonging to Syed </a:t>
            </a:r>
            <a:r>
              <a:rPr lang="en-US" b="0" baseline="0" dirty="0" err="1" smtClean="0"/>
              <a:t>Farook</a:t>
            </a:r>
            <a:r>
              <a:rPr lang="en-US" b="0" baseline="0" dirty="0" smtClean="0"/>
              <a:t> who was killed in a shootout with police after he</a:t>
            </a:r>
            <a:r>
              <a:rPr lang="en-US" b="0" dirty="0" smtClean="0"/>
              <a:t> launched an attack that killed 14 people in San Bernardino, CA. The publicity surrounding this case prompted legislators Richard Burr and Dianne Feinstein to draft the Feinstein-Burr Senate Encryption Bill</a:t>
            </a:r>
            <a:r>
              <a:rPr lang="en-US" b="0" baseline="0" dirty="0" smtClean="0"/>
              <a:t> (named "</a:t>
            </a:r>
            <a:r>
              <a:rPr lang="en-US" dirty="0" smtClean="0"/>
              <a:t>Compliance with Court Orders Act of 2016",</a:t>
            </a:r>
            <a:r>
              <a:rPr lang="en-US" baseline="0" dirty="0" smtClean="0"/>
              <a:t> available at </a:t>
            </a:r>
            <a:r>
              <a:rPr lang="en-US" b="0" baseline="0" dirty="0" smtClean="0"/>
              <a:t>http://</a:t>
            </a:r>
            <a:r>
              <a:rPr lang="en-US" b="0" baseline="0" dirty="0" err="1" smtClean="0"/>
              <a:t>www.feinstein.senate.gov</a:t>
            </a:r>
            <a:r>
              <a:rPr lang="en-US" b="0" baseline="0" dirty="0" smtClean="0"/>
              <a:t>/public/</a:t>
            </a:r>
            <a:r>
              <a:rPr lang="en-US" b="0" baseline="0" dirty="0" err="1" smtClean="0"/>
              <a:t>index.cfm?a</a:t>
            </a:r>
            <a:r>
              <a:rPr lang="en-US" b="0" baseline="0" dirty="0" smtClean="0"/>
              <a:t>=</a:t>
            </a:r>
            <a:r>
              <a:rPr lang="en-US" b="0" baseline="0" dirty="0" err="1" smtClean="0"/>
              <a:t>files.serve&amp;File_id</a:t>
            </a:r>
            <a:r>
              <a:rPr lang="en-US" b="0" baseline="0" dirty="0" smtClean="0"/>
              <a:t>=5B990532-CC7F-427F-9942-559E73EB8BFB or </a:t>
            </a:r>
            <a:r>
              <a:rPr lang="en-US" b="0" dirty="0" smtClean="0"/>
              <a:t>http://</a:t>
            </a:r>
            <a:r>
              <a:rPr lang="en-US" b="0" dirty="0" err="1" smtClean="0"/>
              <a:t>tinyurl.com</a:t>
            </a:r>
            <a:r>
              <a:rPr lang="en-US" b="0" dirty="0" smtClean="0"/>
              <a:t>/j4f7r7e),</a:t>
            </a:r>
            <a:r>
              <a:rPr lang="en-US" b="0" baseline="0" dirty="0" smtClean="0"/>
              <a:t> requiring that "companies engineer vulnerabilities into their products" (http://</a:t>
            </a:r>
            <a:r>
              <a:rPr lang="en-US" b="0" baseline="0" dirty="0" err="1" smtClean="0"/>
              <a:t>www.recode.net</a:t>
            </a:r>
            <a:r>
              <a:rPr lang="en-US" b="0" baseline="0" dirty="0" smtClean="0"/>
              <a:t>/2016/4/13/11586108/</a:t>
            </a:r>
            <a:r>
              <a:rPr lang="en-US" b="0" baseline="0" dirty="0" err="1" smtClean="0"/>
              <a:t>feinstein</a:t>
            </a:r>
            <a:r>
              <a:rPr lang="en-US" b="0" baseline="0" dirty="0" smtClean="0"/>
              <a:t>-burr-senate-encryption-bill).</a:t>
            </a:r>
            <a:endParaRPr lang="en-US" b="0" dirty="0" smtClean="0"/>
          </a:p>
          <a:p>
            <a:endParaRPr lang="en-US" dirty="0"/>
          </a:p>
        </p:txBody>
      </p:sp>
    </p:spTree>
    <p:extLst>
      <p:ext uri="{BB962C8B-B14F-4D97-AF65-F5344CB8AC3E}">
        <p14:creationId xmlns:p14="http://schemas.microsoft.com/office/powerpoint/2010/main" val="35264563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Maybe your book won't make it to the New Teen Fiction</a:t>
            </a:r>
            <a:r>
              <a:rPr lang="en-US" baseline="0" dirty="0" smtClean="0"/>
              <a:t> section, but if you work with a traditional publisher you'll likely see it on the shelves alongside technology books.  You'll get an ISBN number.  You'll get to write an Acknowledgements page. These are powerful events that are hard to valuate.</a:t>
            </a:r>
            <a:endParaRPr lang="en-US" dirty="0"/>
          </a:p>
        </p:txBody>
      </p:sp>
    </p:spTree>
    <p:extLst>
      <p:ext uri="{BB962C8B-B14F-4D97-AF65-F5344CB8AC3E}">
        <p14:creationId xmlns:p14="http://schemas.microsoft.com/office/powerpoint/2010/main" val="7808349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a:t>
            </a:r>
            <a:r>
              <a:rPr lang="en-US" dirty="0" err="1" smtClean="0"/>
              <a:t>Amazon.com</a:t>
            </a:r>
            <a:r>
              <a:rPr lang="en-US" baseline="0" dirty="0" smtClean="0"/>
              <a:t> page for Hacking Exposed Wireless, 3</a:t>
            </a:r>
            <a:r>
              <a:rPr lang="en-US" baseline="30000" dirty="0" smtClean="0"/>
              <a:t>rd</a:t>
            </a:r>
            <a:r>
              <a:rPr lang="en-US" baseline="0" dirty="0" smtClean="0"/>
              <a:t> edition. There aren't a lot of reviews posted, but the majority of them are 5-star.</a:t>
            </a:r>
          </a:p>
          <a:p>
            <a:r>
              <a:rPr lang="en-US" baseline="0" dirty="0" smtClean="0"/>
              <a:t>It's special.  It gives you a sense of pride. You know that you have accomplished something that many talk about, but few accomplish.</a:t>
            </a:r>
            <a:endParaRPr lang="en-US" dirty="0"/>
          </a:p>
        </p:txBody>
      </p:sp>
    </p:spTree>
    <p:extLst>
      <p:ext uri="{BB962C8B-B14F-4D97-AF65-F5344CB8AC3E}">
        <p14:creationId xmlns:p14="http://schemas.microsoft.com/office/powerpoint/2010/main" val="37683415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seems a little cheesy to adapt</a:t>
            </a:r>
            <a:r>
              <a:rPr lang="en-US" baseline="0" dirty="0" smtClean="0"/>
              <a:t> </a:t>
            </a:r>
            <a:r>
              <a:rPr lang="en-US" dirty="0" smtClean="0"/>
              <a:t>Descartes this way, but it is the best way I can describe the emotion</a:t>
            </a:r>
            <a:r>
              <a:rPr lang="en-US" baseline="0" dirty="0" smtClean="0"/>
              <a:t> you get from publishing.  The record of having written will exist for far into the future. You can make that happen.</a:t>
            </a:r>
            <a:endParaRPr lang="en-US" dirty="0"/>
          </a:p>
        </p:txBody>
      </p:sp>
    </p:spTree>
    <p:extLst>
      <p:ext uri="{BB962C8B-B14F-4D97-AF65-F5344CB8AC3E}">
        <p14:creationId xmlns:p14="http://schemas.microsoft.com/office/powerpoint/2010/main" val="22059515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My good friend Ed </a:t>
            </a:r>
            <a:r>
              <a:rPr lang="en-US" dirty="0" err="1" smtClean="0"/>
              <a:t>Skoudis</a:t>
            </a:r>
            <a:r>
              <a:rPr lang="en-US" dirty="0" smtClean="0"/>
              <a:t> told me once, "I</a:t>
            </a:r>
            <a:r>
              <a:rPr lang="en-US" baseline="0" dirty="0" smtClean="0"/>
              <a:t> don't like writing. I like having written." Later he told me that he wasn't the first to say these words, it was Dorothy Parker, but I still like to give Ed credit.</a:t>
            </a:r>
          </a:p>
          <a:p>
            <a:r>
              <a:rPr lang="en-US" baseline="0" dirty="0" smtClean="0"/>
              <a:t>This statement reflects the incredible result of producing a written work.  It says that, yes, writing is hard work, but the result is worth it. It tells me that the work I put into writing was worth it, both in terms of tangible benefits, and vague, indescribable emotional benefits.</a:t>
            </a:r>
            <a:endParaRPr lang="en-US" dirty="0"/>
          </a:p>
        </p:txBody>
      </p:sp>
    </p:spTree>
    <p:extLst>
      <p:ext uri="{BB962C8B-B14F-4D97-AF65-F5344CB8AC3E}">
        <p14:creationId xmlns:p14="http://schemas.microsoft.com/office/powerpoint/2010/main" val="34782502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glad you've stuck</a:t>
            </a:r>
            <a:r>
              <a:rPr lang="en-US" baseline="0" dirty="0" smtClean="0"/>
              <a:t> with me so far, because now we get down to the real question: how do you get started?</a:t>
            </a:r>
          </a:p>
          <a:p>
            <a:r>
              <a:rPr lang="en-US" baseline="0" dirty="0" smtClean="0"/>
              <a:t>Come up with an idea for a writing project. Shop it around to friends and colleagues whose input your value. Would they want to read about what you want to write about?</a:t>
            </a:r>
            <a:endParaRPr lang="en-US" dirty="0"/>
          </a:p>
        </p:txBody>
      </p:sp>
    </p:spTree>
    <p:extLst>
      <p:ext uri="{BB962C8B-B14F-4D97-AF65-F5344CB8AC3E}">
        <p14:creationId xmlns:p14="http://schemas.microsoft.com/office/powerpoint/2010/main" val="20137315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importantly, ask yourself what you are passionate</a:t>
            </a:r>
            <a:r>
              <a:rPr lang="en-US" baseline="0" dirty="0" smtClean="0"/>
              <a:t> about? I'm passionate about wireless security, and hacking.  I'm passionate about mobile app security. I want to read about those topics, I want to talk about those topics, and I want to share those topics with others.  You should ask yourself this question as well.</a:t>
            </a:r>
          </a:p>
        </p:txBody>
      </p:sp>
    </p:spTree>
    <p:extLst>
      <p:ext uri="{BB962C8B-B14F-4D97-AF65-F5344CB8AC3E}">
        <p14:creationId xmlns:p14="http://schemas.microsoft.com/office/powerpoint/2010/main" val="17774441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busy slide has some ideas for topics. I don't even know what </a:t>
            </a:r>
            <a:r>
              <a:rPr lang="en-US" baseline="0" dirty="0" err="1" smtClean="0"/>
              <a:t>NuGet</a:t>
            </a:r>
            <a:r>
              <a:rPr lang="en-US" baseline="0" dirty="0" smtClean="0"/>
              <a:t> is, but apparently it's a hot IT technology.</a:t>
            </a:r>
          </a:p>
          <a:p>
            <a:r>
              <a:rPr lang="en-US" baseline="0" dirty="0" smtClean="0"/>
              <a:t>Notice how many of these ideas help the reader solve a problem. Making their jobs easier, or automating the boring stuff is important – you're creating a reason for the reader to buy your book.</a:t>
            </a:r>
          </a:p>
          <a:p>
            <a:r>
              <a:rPr lang="en-US" baseline="0" dirty="0" smtClean="0"/>
              <a:t>Focusing on job responsibilities is also a great way to make your book more appealing to an audience.  Crossover in system administration is common, but admins on both sides of the Windows or Linux platform commonly despise the other. Writing a book that builds on what someone knows, and helps them grow into a new subject matter is a great way to appeal to their desire to improve their skills while building on the skills they already know.</a:t>
            </a:r>
          </a:p>
          <a:p>
            <a:r>
              <a:rPr lang="en-US" baseline="0" dirty="0" smtClean="0"/>
              <a:t>If you aren't technical, there is still a lot of valuable information you can share. Think of the last time you had a meeting with an executive and you got something you wanted.  What did you do to get that? What case studies can you present to reinforce your message? If someone writes a book on getting what you need from CTO conversations, please let me know and I'll buy 2 copies.</a:t>
            </a:r>
          </a:p>
          <a:p>
            <a:r>
              <a:rPr lang="en-US" baseline="0" dirty="0" smtClean="0"/>
              <a:t>While the majority of this presentation is about writing books, don't forgot writing for presentation, or magazine articles, or white papers for the SANS Reading Room.  It's a smaller commitment, less pressure, and still a valuable way to differentiate your skills from those of your co-workers.</a:t>
            </a:r>
            <a:endParaRPr lang="en-US" dirty="0"/>
          </a:p>
        </p:txBody>
      </p:sp>
    </p:spTree>
    <p:extLst>
      <p:ext uri="{BB962C8B-B14F-4D97-AF65-F5344CB8AC3E}">
        <p14:creationId xmlns:p14="http://schemas.microsoft.com/office/powerpoint/2010/main" val="32860102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contacted</a:t>
            </a:r>
            <a:r>
              <a:rPr lang="en-US" baseline="0" dirty="0" smtClean="0"/>
              <a:t> a bunch of publishers and asked them to share contact information for authors who want to get into writing technical books.  In no particular order, I've listed several who agreed to field ideas on technical books from people who attend this presentation (or at least read this particular slide).</a:t>
            </a:r>
          </a:p>
          <a:p>
            <a:r>
              <a:rPr lang="en-US" baseline="0" dirty="0" smtClean="0"/>
              <a:t>Each of these publishers offers a resource on the web for people to think about putting together a proposal. They offer sage advice on why you should want to write, and the format they want your proposal in to best review it effectively (which you want, too).  I recommend you spend some time researching your publisher before you submit a proposal. Use the format they ask for in your proposal, and look into the kinds of books they publish to see if your idea is a fit.</a:t>
            </a:r>
            <a:endParaRPr lang="en-US" dirty="0"/>
          </a:p>
        </p:txBody>
      </p:sp>
    </p:spTree>
    <p:extLst>
      <p:ext uri="{BB962C8B-B14F-4D97-AF65-F5344CB8AC3E}">
        <p14:creationId xmlns:p14="http://schemas.microsoft.com/office/powerpoint/2010/main" val="21286455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my motivational pitch to you.</a:t>
            </a:r>
          </a:p>
          <a:p>
            <a:r>
              <a:rPr lang="en-US" dirty="0" smtClean="0"/>
              <a:t>First, you're amazing.  I don't know you, but I'm sure of it. You read all the way to page 58. You're dedicated,</a:t>
            </a:r>
            <a:r>
              <a:rPr lang="en-US" baseline="0" dirty="0" smtClean="0"/>
              <a:t> and you care about this subject.</a:t>
            </a:r>
          </a:p>
          <a:p>
            <a:r>
              <a:rPr lang="en-US" baseline="0" dirty="0" smtClean="0"/>
              <a:t>By writing, you can differentiate yourself. You can demonstrate your capabilities. You can show people that you really are amazing.</a:t>
            </a:r>
          </a:p>
          <a:p>
            <a:r>
              <a:rPr lang="en-US" baseline="0" dirty="0" smtClean="0"/>
              <a:t>When you publish, you get to take pride in your hard work, seeing and holding the thing you created. It's an amazing feeling.</a:t>
            </a:r>
          </a:p>
          <a:p>
            <a:r>
              <a:rPr lang="en-US" baseline="0" dirty="0" smtClean="0"/>
              <a:t>You </a:t>
            </a:r>
            <a:r>
              <a:rPr lang="en-US" baseline="0" dirty="0" smtClean="0"/>
              <a:t>can </a:t>
            </a:r>
            <a:r>
              <a:rPr lang="en-US" baseline="0" dirty="0" smtClean="0"/>
              <a:t>write. You </a:t>
            </a:r>
            <a:r>
              <a:rPr lang="en-US" baseline="0" dirty="0" smtClean="0"/>
              <a:t>can </a:t>
            </a:r>
            <a:r>
              <a:rPr lang="en-US" baseline="0" dirty="0" smtClean="0"/>
              <a:t>publish. You </a:t>
            </a:r>
            <a:r>
              <a:rPr lang="en-US" baseline="0" dirty="0" smtClean="0"/>
              <a:t>can differentiate yourself, when you </a:t>
            </a:r>
            <a:r>
              <a:rPr lang="en-US" baseline="0" dirty="0" smtClean="0"/>
              <a:t>work with passion and determination.</a:t>
            </a:r>
            <a:endParaRPr lang="en-US" baseline="0" dirty="0" smtClean="0"/>
          </a:p>
        </p:txBody>
      </p:sp>
    </p:spTree>
    <p:extLst>
      <p:ext uri="{BB962C8B-B14F-4D97-AF65-F5344CB8AC3E}">
        <p14:creationId xmlns:p14="http://schemas.microsoft.com/office/powerpoint/2010/main" val="28164223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a:t>
            </a:r>
            <a:r>
              <a:rPr lang="en-US" baseline="0" dirty="0" smtClean="0"/>
              <a:t> please let me know if I can help.</a:t>
            </a:r>
          </a:p>
          <a:p>
            <a:endParaRPr lang="en-US" baseline="0" dirty="0" smtClean="0"/>
          </a:p>
          <a:p>
            <a:r>
              <a:rPr lang="en-US" baseline="0" dirty="0" smtClean="0"/>
              <a:t>Thanks for coming to this presentation or reading this material.  I've listed my contact information on this page if I can ever be a resource </a:t>
            </a:r>
          </a:p>
          <a:p>
            <a:endParaRPr lang="en-US" baseline="0" dirty="0" smtClean="0"/>
          </a:p>
          <a:p>
            <a:r>
              <a:rPr lang="en-US" baseline="0" dirty="0" smtClean="0"/>
              <a:t>Sincerely,</a:t>
            </a:r>
          </a:p>
          <a:p>
            <a:r>
              <a:rPr lang="en-US" baseline="0" dirty="0" smtClean="0"/>
              <a:t>Joshua Wright</a:t>
            </a:r>
            <a:endParaRPr lang="en-US" dirty="0"/>
          </a:p>
        </p:txBody>
      </p:sp>
    </p:spTree>
    <p:extLst>
      <p:ext uri="{BB962C8B-B14F-4D97-AF65-F5344CB8AC3E}">
        <p14:creationId xmlns:p14="http://schemas.microsoft.com/office/powerpoint/2010/main" val="3579819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draft encryption bill was quickly lambasted by many, including this quote</a:t>
            </a:r>
            <a:r>
              <a:rPr lang="en-US" baseline="0" dirty="0" smtClean="0"/>
              <a:t> from Kevin </a:t>
            </a:r>
            <a:r>
              <a:rPr lang="en-US" baseline="0" dirty="0" err="1" smtClean="0"/>
              <a:t>Bankston</a:t>
            </a:r>
            <a:r>
              <a:rPr lang="en-US" baseline="0" dirty="0" smtClean="0"/>
              <a:t>. an attorney for the ACLU, EFF, and now at New America in the Open Technology Institute, as published by Wired Magazine (https://</a:t>
            </a:r>
            <a:r>
              <a:rPr lang="en-US" baseline="0" dirty="0" err="1" smtClean="0"/>
              <a:t>www.wired.com</a:t>
            </a:r>
            <a:r>
              <a:rPr lang="en-US" baseline="0" dirty="0" smtClean="0"/>
              <a:t>/2016/04/senates-draft-encryption-bill-privacy-nightmare/). When people saw that this draft bill was bad for users, they spoke up against it. In writing.</a:t>
            </a:r>
            <a:endParaRPr lang="en-US" dirty="0"/>
          </a:p>
        </p:txBody>
      </p:sp>
    </p:spTree>
    <p:extLst>
      <p:ext uri="{BB962C8B-B14F-4D97-AF65-F5344CB8AC3E}">
        <p14:creationId xmlns:p14="http://schemas.microsoft.com/office/powerpoint/2010/main" val="35264563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need people who understand technology to share their knowledge.  The collective</a:t>
            </a:r>
            <a:r>
              <a:rPr lang="en-US" baseline="0" dirty="0" smtClean="0"/>
              <a:t> knowledge and skills of the people hearing or reading this presentation is incredible. Through writing, you can take that knowledge you have amassed through hard-earned experience and share it with others, influencing public policy and your contemporaries.</a:t>
            </a:r>
          </a:p>
          <a:p>
            <a:r>
              <a:rPr lang="en-US" baseline="0" dirty="0" smtClean="0"/>
              <a:t>By sharing our collective knowledge, people can build upon the information and continue to innovate.  That's how we grow and mature our industry.</a:t>
            </a:r>
          </a:p>
          <a:p>
            <a:endParaRPr lang="en-US" dirty="0" smtClean="0"/>
          </a:p>
          <a:p>
            <a:r>
              <a:rPr lang="en-US" dirty="0" smtClean="0"/>
              <a:t>You </a:t>
            </a:r>
            <a:r>
              <a:rPr lang="en-US" dirty="0"/>
              <a:t>might say, "Yes, yes, this is great Josh. We're glad</a:t>
            </a:r>
            <a:r>
              <a:rPr lang="en-US" baseline="0" dirty="0"/>
              <a:t> you want us to grow and mature our industry, but what is my motivator?"</a:t>
            </a:r>
          </a:p>
          <a:p>
            <a:endParaRPr lang="en-US" baseline="0" dirty="0" smtClean="0"/>
          </a:p>
          <a:p>
            <a:r>
              <a:rPr lang="en-US" baseline="0" dirty="0" smtClean="0"/>
              <a:t>That is </a:t>
            </a:r>
            <a:r>
              <a:rPr lang="en-US" baseline="0" dirty="0"/>
              <a:t>an excellent question.</a:t>
            </a:r>
            <a:endParaRPr lang="en-US" dirty="0"/>
          </a:p>
        </p:txBody>
      </p:sp>
    </p:spTree>
    <p:extLst>
      <p:ext uri="{BB962C8B-B14F-4D97-AF65-F5344CB8AC3E}">
        <p14:creationId xmlns:p14="http://schemas.microsoft.com/office/powerpoint/2010/main" val="3014961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Writing is an excellent path for career exploration.</a:t>
            </a:r>
            <a:r>
              <a:rPr lang="en-US" baseline="0" dirty="0" smtClean="0"/>
              <a:t>  If you are interested in pursuing a career in a field, be it as a programmer, penetration tester, incident response analyst, writing on that topic will require you to immerse yourself in the field.  Immersion on such a topic will allow you to clearly identify, "is this field for me?"</a:t>
            </a:r>
          </a:p>
          <a:p>
            <a:endParaRPr lang="en-US" baseline="0" dirty="0" smtClean="0"/>
          </a:p>
          <a:p>
            <a:r>
              <a:rPr lang="en-US" baseline="0" dirty="0" smtClean="0"/>
              <a:t>In college, nothing brings more complaints than the incessant term paper writing requirements.  I used to think that assigning term papers was just the act of masochistic professors who like to see students flag and flail.  Now I know better.</a:t>
            </a:r>
          </a:p>
          <a:p>
            <a:r>
              <a:rPr lang="en-US" baseline="0" dirty="0" smtClean="0"/>
              <a:t>When I started my academic career as a freshman, I pursued a degree in marketing. In my first year of college, I wrote over 20 papers on topics including strategic differentiation for market analytic analysis, heterogeneous sales force compensation models, brand influence and retransmission intentions, and net present value market analysis for interdependent ideation development.</a:t>
            </a:r>
          </a:p>
          <a:p>
            <a:r>
              <a:rPr lang="en-US" baseline="0" dirty="0" smtClean="0"/>
              <a:t>Through writing I learned an important lesson that I continue to thank my marketing professors for today: </a:t>
            </a:r>
            <a:r>
              <a:rPr lang="en-US" b="1" baseline="0" dirty="0" smtClean="0"/>
              <a:t>marketing is not for me</a:t>
            </a:r>
            <a:r>
              <a:rPr lang="en-US" baseline="0" dirty="0" smtClean="0"/>
              <a:t>.  At the same time, my Computer Studies 101 course term paper, Exploitation of CGI Interface Applications over HTTP told me more than how to exploit faulty code on Linux boxes: I wanted to learn more about hacking.</a:t>
            </a:r>
            <a:endParaRPr lang="en-US" dirty="0"/>
          </a:p>
        </p:txBody>
      </p:sp>
    </p:spTree>
    <p:extLst>
      <p:ext uri="{BB962C8B-B14F-4D97-AF65-F5344CB8AC3E}">
        <p14:creationId xmlns:p14="http://schemas.microsoft.com/office/powerpoint/2010/main" val="2091373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think a lot of people have the mistaken impression that a writer endeavors to write a book,</a:t>
            </a:r>
            <a:r>
              <a:rPr lang="en-US" baseline="0" dirty="0" smtClean="0"/>
              <a:t> already knowing everything that he will put into that book.  In my experience, this is never the case, and the very process of writing is a huge learning opportunity. Couple the nature of having a deadline for the delivery of material as a motivator, committing to writing on a topic will force you to learn the material beyond your current understanding.  This added knowledge can be very valuable beyond the development of material, supporting your work as an analyst as well.</a:t>
            </a:r>
            <a:endParaRPr lang="en-US" dirty="0"/>
          </a:p>
        </p:txBody>
      </p:sp>
    </p:spTree>
    <p:extLst>
      <p:ext uri="{BB962C8B-B14F-4D97-AF65-F5344CB8AC3E}">
        <p14:creationId xmlns:p14="http://schemas.microsoft.com/office/powerpoint/2010/main" val="3839138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08205" indent="0" algn="ctr">
              <a:buNone/>
              <a:defRPr>
                <a:solidFill>
                  <a:schemeClr val="tx1">
                    <a:tint val="75000"/>
                  </a:schemeClr>
                </a:solidFill>
              </a:defRPr>
            </a:lvl2pPr>
            <a:lvl3pPr marL="816411" indent="0" algn="ctr">
              <a:buNone/>
              <a:defRPr>
                <a:solidFill>
                  <a:schemeClr val="tx1">
                    <a:tint val="75000"/>
                  </a:schemeClr>
                </a:solidFill>
              </a:defRPr>
            </a:lvl3pPr>
            <a:lvl4pPr marL="1224616" indent="0" algn="ctr">
              <a:buNone/>
              <a:defRPr>
                <a:solidFill>
                  <a:schemeClr val="tx1">
                    <a:tint val="75000"/>
                  </a:schemeClr>
                </a:solidFill>
              </a:defRPr>
            </a:lvl4pPr>
            <a:lvl5pPr marL="1632821" indent="0" algn="ctr">
              <a:buNone/>
              <a:defRPr>
                <a:solidFill>
                  <a:schemeClr val="tx1">
                    <a:tint val="75000"/>
                  </a:schemeClr>
                </a:solidFill>
              </a:defRPr>
            </a:lvl5pPr>
            <a:lvl6pPr marL="2041026" indent="0" algn="ctr">
              <a:buNone/>
              <a:defRPr>
                <a:solidFill>
                  <a:schemeClr val="tx1">
                    <a:tint val="75000"/>
                  </a:schemeClr>
                </a:solidFill>
              </a:defRPr>
            </a:lvl6pPr>
            <a:lvl7pPr marL="2449232" indent="0" algn="ctr">
              <a:buNone/>
              <a:defRPr>
                <a:solidFill>
                  <a:schemeClr val="tx1">
                    <a:tint val="75000"/>
                  </a:schemeClr>
                </a:solidFill>
              </a:defRPr>
            </a:lvl7pPr>
            <a:lvl8pPr marL="2857437" indent="0" algn="ctr">
              <a:buNone/>
              <a:defRPr>
                <a:solidFill>
                  <a:schemeClr val="tx1">
                    <a:tint val="75000"/>
                  </a:schemeClr>
                </a:solidFill>
              </a:defRPr>
            </a:lvl8pPr>
            <a:lvl9pPr marL="326564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3"/>
            <a:ext cx="2133600" cy="273844"/>
          </a:xfrm>
          <a:prstGeom prst="rect">
            <a:avLst/>
          </a:prstGeom>
        </p:spPr>
        <p:txBody>
          <a:bodyPr lIns="34290" tIns="17145" rIns="34290" bIns="17145"/>
          <a:lstStyle/>
          <a:p>
            <a:fld id="{6BFECD78-3C8E-49F2-8FAB-59489D168ABB}" type="datetimeFigureOut">
              <a:rPr lang="en-US" smtClean="0"/>
              <a:t>6/14/16</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lIns="34290" tIns="17145" rIns="34290" bIns="17145"/>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lIns="34290" tIns="17145" rIns="34290" bIns="17145"/>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lIns="34290" tIns="17145" rIns="34290" bIns="17145"/>
          <a:lstStyle/>
          <a:p>
            <a:fld id="{6BFECD78-3C8E-49F2-8FAB-59489D168ABB}" type="datetimeFigureOut">
              <a:rPr lang="en-US" smtClean="0"/>
              <a:t>6/14/16</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lIns="34290" tIns="17145" rIns="34290" bIns="17145"/>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lIns="34290" tIns="17145" rIns="34290" bIns="17145"/>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3"/>
            <a:ext cx="2133600" cy="273844"/>
          </a:xfrm>
          <a:prstGeom prst="rect">
            <a:avLst/>
          </a:prstGeom>
        </p:spPr>
        <p:txBody>
          <a:bodyPr lIns="34290" tIns="17145" rIns="34290" bIns="17145"/>
          <a:lstStyle/>
          <a:p>
            <a:fld id="{6BFECD78-3C8E-49F2-8FAB-59489D168ABB}" type="datetimeFigureOut">
              <a:rPr lang="en-US" smtClean="0"/>
              <a:t>6/14/16</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lIns="34290" tIns="17145" rIns="34290" bIns="17145"/>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lIns="34290" tIns="17145" rIns="34290" bIns="17145"/>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SPEAKER+TITLE">
    <p:bg>
      <p:bgPr>
        <a:solidFill>
          <a:srgbClr val="000000"/>
        </a:solidFill>
        <a:effectLst/>
      </p:bgPr>
    </p:bg>
    <p:spTree>
      <p:nvGrpSpPr>
        <p:cNvPr id="1" name=""/>
        <p:cNvGrpSpPr/>
        <p:nvPr/>
      </p:nvGrpSpPr>
      <p:grpSpPr>
        <a:xfrm>
          <a:off x="0" y="0"/>
          <a:ext cx="0" cy="0"/>
          <a:chOff x="0" y="0"/>
          <a:chExt cx="0" cy="0"/>
        </a:xfrm>
      </p:grpSpPr>
      <p:sp>
        <p:nvSpPr>
          <p:cNvPr id="56" name="Shape 56"/>
          <p:cNvSpPr>
            <a:spLocks noGrp="1"/>
          </p:cNvSpPr>
          <p:nvPr>
            <p:ph type="title"/>
          </p:nvPr>
        </p:nvSpPr>
        <p:spPr>
          <a:xfrm>
            <a:off x="482229" y="679751"/>
            <a:ext cx="8172845" cy="2296812"/>
          </a:xfrm>
          <a:prstGeom prst="rect">
            <a:avLst/>
          </a:prstGeom>
        </p:spPr>
        <p:txBody>
          <a:bodyPr anchor="b"/>
          <a:lstStyle>
            <a:lvl1pPr>
              <a:defRPr b="0">
                <a:solidFill>
                  <a:srgbClr val="FF2B06"/>
                </a:solidFill>
              </a:defRPr>
            </a:lvl1pPr>
          </a:lstStyle>
          <a:p>
            <a:pPr lvl="0">
              <a:defRPr sz="1800" cap="none">
                <a:solidFill>
                  <a:srgbClr val="000000"/>
                </a:solidFill>
              </a:defRPr>
            </a:pPr>
            <a:r>
              <a:rPr sz="4800" cap="all">
                <a:solidFill>
                  <a:srgbClr val="FF2B06"/>
                </a:solidFill>
              </a:rPr>
              <a:t>Title Text</a:t>
            </a: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0_ConceptSlide">
    <p:bg>
      <p:bgPr>
        <a:solidFill>
          <a:srgbClr val="000000"/>
        </a:solidFill>
        <a:effectLst/>
      </p:bgPr>
    </p:bg>
    <p:spTree>
      <p:nvGrpSpPr>
        <p:cNvPr id="1" name=""/>
        <p:cNvGrpSpPr/>
        <p:nvPr/>
      </p:nvGrpSpPr>
      <p:grpSpPr>
        <a:xfrm>
          <a:off x="0" y="0"/>
          <a:ext cx="0" cy="0"/>
          <a:chOff x="0" y="0"/>
          <a:chExt cx="0" cy="0"/>
        </a:xfrm>
      </p:grpSpPr>
      <p:sp>
        <p:nvSpPr>
          <p:cNvPr id="3" name="Title 4"/>
          <p:cNvSpPr txBox="1">
            <a:spLocks/>
          </p:cNvSpPr>
          <p:nvPr userDrawn="1"/>
        </p:nvSpPr>
        <p:spPr>
          <a:xfrm>
            <a:off x="685800" y="1597819"/>
            <a:ext cx="7772400" cy="1102519"/>
          </a:xfrm>
          <a:prstGeom prst="rect">
            <a:avLst/>
          </a:prstGeom>
        </p:spPr>
        <p:txBody>
          <a:bodyPr/>
          <a:lstStyle>
            <a:lvl1pPr algn="ctr" defTabSz="816411" rtl="0" eaLnBrk="1" latinLnBrk="0" hangingPunct="1">
              <a:spcBef>
                <a:spcPct val="0"/>
              </a:spcBef>
              <a:buNone/>
              <a:defRPr sz="3600" b="0" i="0" kern="1200">
                <a:solidFill>
                  <a:schemeClr val="tx1"/>
                </a:solidFill>
                <a:latin typeface="Helvetica Neue Thin"/>
                <a:ea typeface="+mj-ea"/>
                <a:cs typeface="Helvetica Neue Thin"/>
              </a:defRPr>
            </a:lvl1pPr>
          </a:lstStyle>
          <a:p>
            <a:endParaRPr lang="en-US" dirty="0"/>
          </a:p>
        </p:txBody>
      </p:sp>
      <p:sp>
        <p:nvSpPr>
          <p:cNvPr id="4" name="Title 1"/>
          <p:cNvSpPr>
            <a:spLocks noGrp="1"/>
          </p:cNvSpPr>
          <p:nvPr>
            <p:ph type="ctrTitle"/>
          </p:nvPr>
        </p:nvSpPr>
        <p:spPr>
          <a:xfrm>
            <a:off x="685800" y="1750219"/>
            <a:ext cx="7772400" cy="1102519"/>
          </a:xfrm>
        </p:spPr>
        <p:txBody>
          <a:bodyPr/>
          <a:lstStyle/>
          <a:p>
            <a:r>
              <a:rPr lang="en-US" dirty="0"/>
              <a:t>Click to edit Master title style</a:t>
            </a:r>
          </a:p>
        </p:txBody>
      </p:sp>
    </p:spTree>
    <p:extLst>
      <p:ext uri="{BB962C8B-B14F-4D97-AF65-F5344CB8AC3E}">
        <p14:creationId xmlns:p14="http://schemas.microsoft.com/office/powerpoint/2010/main" val="2955122020"/>
      </p:ext>
    </p:extLst>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_BadReasons">
    <p:spTree>
      <p:nvGrpSpPr>
        <p:cNvPr id="1" name=""/>
        <p:cNvGrpSpPr/>
        <p:nvPr/>
      </p:nvGrpSpPr>
      <p:grpSpPr>
        <a:xfrm>
          <a:off x="0" y="0"/>
          <a:ext cx="0" cy="0"/>
          <a:chOff x="0" y="0"/>
          <a:chExt cx="0" cy="0"/>
        </a:xfrm>
      </p:grpSpPr>
      <p:sp>
        <p:nvSpPr>
          <p:cNvPr id="2" name="Title 1"/>
          <p:cNvSpPr>
            <a:spLocks noGrp="1"/>
          </p:cNvSpPr>
          <p:nvPr>
            <p:ph type="title"/>
          </p:nvPr>
        </p:nvSpPr>
        <p:spPr>
          <a:xfrm>
            <a:off x="722313" y="2725280"/>
            <a:ext cx="7772400" cy="1021556"/>
          </a:xfrm>
        </p:spPr>
        <p:txBody>
          <a:bodyPr anchor="t">
            <a:noAutofit/>
          </a:bodyPr>
          <a:lstStyle>
            <a:lvl1pPr algn="ctr">
              <a:defRPr sz="4400" b="1" cap="all">
                <a:solidFill>
                  <a:srgbClr val="FF0000"/>
                </a:solidFill>
                <a:latin typeface="Avenir Light"/>
                <a:cs typeface="Avenir Light"/>
              </a:defRPr>
            </a:lvl1pPr>
          </a:lstStyle>
          <a:p>
            <a:r>
              <a:rPr lang="en-US" dirty="0"/>
              <a:t>Click to edit Master title style</a:t>
            </a:r>
          </a:p>
        </p:txBody>
      </p:sp>
      <p:sp>
        <p:nvSpPr>
          <p:cNvPr id="3" name="Text Placeholder 2"/>
          <p:cNvSpPr>
            <a:spLocks noGrp="1"/>
          </p:cNvSpPr>
          <p:nvPr>
            <p:ph type="body" idx="1"/>
          </p:nvPr>
        </p:nvSpPr>
        <p:spPr>
          <a:xfrm>
            <a:off x="722313" y="310854"/>
            <a:ext cx="7772400" cy="1623453"/>
          </a:xfrm>
        </p:spPr>
        <p:txBody>
          <a:bodyPr anchor="t">
            <a:normAutofit/>
          </a:bodyPr>
          <a:lstStyle>
            <a:lvl1pPr marL="0" indent="0" algn="ctr">
              <a:buNone/>
              <a:defRPr sz="3600" b="0" i="0">
                <a:solidFill>
                  <a:schemeClr val="tx1">
                    <a:tint val="75000"/>
                  </a:schemeClr>
                </a:solidFill>
                <a:latin typeface="Helvetica Neue Thin"/>
                <a:cs typeface="Helvetica Neue Thin"/>
              </a:defRPr>
            </a:lvl1pPr>
            <a:lvl2pPr marL="408205" indent="0">
              <a:buNone/>
              <a:defRPr sz="1600">
                <a:solidFill>
                  <a:schemeClr val="tx1">
                    <a:tint val="75000"/>
                  </a:schemeClr>
                </a:solidFill>
              </a:defRPr>
            </a:lvl2pPr>
            <a:lvl3pPr marL="816411" indent="0">
              <a:buNone/>
              <a:defRPr sz="1400">
                <a:solidFill>
                  <a:schemeClr val="tx1">
                    <a:tint val="75000"/>
                  </a:schemeClr>
                </a:solidFill>
              </a:defRPr>
            </a:lvl3pPr>
            <a:lvl4pPr marL="1224616" indent="0">
              <a:buNone/>
              <a:defRPr sz="1200">
                <a:solidFill>
                  <a:schemeClr val="tx1">
                    <a:tint val="75000"/>
                  </a:schemeClr>
                </a:solidFill>
              </a:defRPr>
            </a:lvl4pPr>
            <a:lvl5pPr marL="1632821" indent="0">
              <a:buNone/>
              <a:defRPr sz="1200">
                <a:solidFill>
                  <a:schemeClr val="tx1">
                    <a:tint val="75000"/>
                  </a:schemeClr>
                </a:solidFill>
              </a:defRPr>
            </a:lvl5pPr>
            <a:lvl6pPr marL="2041026" indent="0">
              <a:buNone/>
              <a:defRPr sz="1200">
                <a:solidFill>
                  <a:schemeClr val="tx1">
                    <a:tint val="75000"/>
                  </a:schemeClr>
                </a:solidFill>
              </a:defRPr>
            </a:lvl6pPr>
            <a:lvl7pPr marL="2449232" indent="0">
              <a:buNone/>
              <a:defRPr sz="1200">
                <a:solidFill>
                  <a:schemeClr val="tx1">
                    <a:tint val="75000"/>
                  </a:schemeClr>
                </a:solidFill>
              </a:defRPr>
            </a:lvl7pPr>
            <a:lvl8pPr marL="2857437" indent="0">
              <a:buNone/>
              <a:defRPr sz="1200">
                <a:solidFill>
                  <a:schemeClr val="tx1">
                    <a:tint val="75000"/>
                  </a:schemeClr>
                </a:solidFill>
              </a:defRPr>
            </a:lvl8pPr>
            <a:lvl9pPr marL="3265643" indent="0">
              <a:buNone/>
              <a:defRPr sz="1200">
                <a:solidFill>
                  <a:schemeClr val="tx1">
                    <a:tint val="75000"/>
                  </a:schemeClr>
                </a:solidFill>
              </a:defRPr>
            </a:lvl9pPr>
          </a:lstStyle>
          <a:p>
            <a:pPr lvl="0"/>
            <a:r>
              <a:rPr lang="en-US" dirty="0"/>
              <a:t>Click to edit Master text styles</a:t>
            </a:r>
          </a:p>
        </p:txBody>
      </p:sp>
      <p:sp>
        <p:nvSpPr>
          <p:cNvPr id="7" name="Text Placeholder 2"/>
          <p:cNvSpPr>
            <a:spLocks noGrp="1"/>
          </p:cNvSpPr>
          <p:nvPr>
            <p:ph type="body" idx="10"/>
          </p:nvPr>
        </p:nvSpPr>
        <p:spPr>
          <a:xfrm>
            <a:off x="1371600" y="4490223"/>
            <a:ext cx="7772400" cy="644036"/>
          </a:xfrm>
        </p:spPr>
        <p:txBody>
          <a:bodyPr anchor="b">
            <a:normAutofit/>
          </a:bodyPr>
          <a:lstStyle>
            <a:lvl1pPr marL="0" indent="0" algn="r">
              <a:buNone/>
              <a:defRPr sz="1800" b="0" i="0">
                <a:solidFill>
                  <a:schemeClr val="tx1">
                    <a:tint val="75000"/>
                  </a:schemeClr>
                </a:solidFill>
                <a:latin typeface="Helvetica Neue Thin"/>
                <a:cs typeface="Helvetica Neue Thin"/>
              </a:defRPr>
            </a:lvl1pPr>
            <a:lvl2pPr marL="408205" indent="0">
              <a:buNone/>
              <a:defRPr sz="1600">
                <a:solidFill>
                  <a:schemeClr val="tx1">
                    <a:tint val="75000"/>
                  </a:schemeClr>
                </a:solidFill>
              </a:defRPr>
            </a:lvl2pPr>
            <a:lvl3pPr marL="816411" indent="0">
              <a:buNone/>
              <a:defRPr sz="1400">
                <a:solidFill>
                  <a:schemeClr val="tx1">
                    <a:tint val="75000"/>
                  </a:schemeClr>
                </a:solidFill>
              </a:defRPr>
            </a:lvl3pPr>
            <a:lvl4pPr marL="1224616" indent="0">
              <a:buNone/>
              <a:defRPr sz="1200">
                <a:solidFill>
                  <a:schemeClr val="tx1">
                    <a:tint val="75000"/>
                  </a:schemeClr>
                </a:solidFill>
              </a:defRPr>
            </a:lvl4pPr>
            <a:lvl5pPr marL="1632821" indent="0">
              <a:buNone/>
              <a:defRPr sz="1200">
                <a:solidFill>
                  <a:schemeClr val="tx1">
                    <a:tint val="75000"/>
                  </a:schemeClr>
                </a:solidFill>
              </a:defRPr>
            </a:lvl5pPr>
            <a:lvl6pPr marL="2041026" indent="0">
              <a:buNone/>
              <a:defRPr sz="1200">
                <a:solidFill>
                  <a:schemeClr val="tx1">
                    <a:tint val="75000"/>
                  </a:schemeClr>
                </a:solidFill>
              </a:defRPr>
            </a:lvl6pPr>
            <a:lvl7pPr marL="2449232" indent="0">
              <a:buNone/>
              <a:defRPr sz="1200">
                <a:solidFill>
                  <a:schemeClr val="tx1">
                    <a:tint val="75000"/>
                  </a:schemeClr>
                </a:solidFill>
              </a:defRPr>
            </a:lvl7pPr>
            <a:lvl8pPr marL="2857437" indent="0">
              <a:buNone/>
              <a:defRPr sz="1200">
                <a:solidFill>
                  <a:schemeClr val="tx1">
                    <a:tint val="75000"/>
                  </a:schemeClr>
                </a:solidFill>
              </a:defRPr>
            </a:lvl8pPr>
            <a:lvl9pPr marL="3265643" indent="0">
              <a:buNone/>
              <a:defRPr sz="12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328640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800">
                <a:solidFill>
                  <a:schemeClr val="tx1">
                    <a:tint val="75000"/>
                  </a:schemeClr>
                </a:solidFill>
              </a:defRPr>
            </a:lvl1pPr>
            <a:lvl2pPr marL="408205" indent="0">
              <a:buNone/>
              <a:defRPr sz="1600">
                <a:solidFill>
                  <a:schemeClr val="tx1">
                    <a:tint val="75000"/>
                  </a:schemeClr>
                </a:solidFill>
              </a:defRPr>
            </a:lvl2pPr>
            <a:lvl3pPr marL="816411" indent="0">
              <a:buNone/>
              <a:defRPr sz="1400">
                <a:solidFill>
                  <a:schemeClr val="tx1">
                    <a:tint val="75000"/>
                  </a:schemeClr>
                </a:solidFill>
              </a:defRPr>
            </a:lvl3pPr>
            <a:lvl4pPr marL="1224616" indent="0">
              <a:buNone/>
              <a:defRPr sz="1200">
                <a:solidFill>
                  <a:schemeClr val="tx1">
                    <a:tint val="75000"/>
                  </a:schemeClr>
                </a:solidFill>
              </a:defRPr>
            </a:lvl4pPr>
            <a:lvl5pPr marL="1632821" indent="0">
              <a:buNone/>
              <a:defRPr sz="1200">
                <a:solidFill>
                  <a:schemeClr val="tx1">
                    <a:tint val="75000"/>
                  </a:schemeClr>
                </a:solidFill>
              </a:defRPr>
            </a:lvl5pPr>
            <a:lvl6pPr marL="2041026" indent="0">
              <a:buNone/>
              <a:defRPr sz="1200">
                <a:solidFill>
                  <a:schemeClr val="tx1">
                    <a:tint val="75000"/>
                  </a:schemeClr>
                </a:solidFill>
              </a:defRPr>
            </a:lvl6pPr>
            <a:lvl7pPr marL="2449232" indent="0">
              <a:buNone/>
              <a:defRPr sz="1200">
                <a:solidFill>
                  <a:schemeClr val="tx1">
                    <a:tint val="75000"/>
                  </a:schemeClr>
                </a:solidFill>
              </a:defRPr>
            </a:lvl7pPr>
            <a:lvl8pPr marL="2857437" indent="0">
              <a:buNone/>
              <a:defRPr sz="1200">
                <a:solidFill>
                  <a:schemeClr val="tx1">
                    <a:tint val="75000"/>
                  </a:schemeClr>
                </a:solidFill>
              </a:defRPr>
            </a:lvl8pPr>
            <a:lvl9pPr marL="3265643"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lIns="34290" tIns="17145" rIns="34290" bIns="17145"/>
          <a:lstStyle/>
          <a:p>
            <a:fld id="{6BFECD78-3C8E-49F2-8FAB-59489D168ABB}" type="datetimeFigureOut">
              <a:rPr lang="en-US" smtClean="0"/>
              <a:t>6/14/16</a:t>
            </a:fld>
            <a:endParaRPr lang="en-US"/>
          </a:p>
        </p:txBody>
      </p:sp>
      <p:sp>
        <p:nvSpPr>
          <p:cNvPr id="5" name="Footer Placeholder 4"/>
          <p:cNvSpPr>
            <a:spLocks noGrp="1"/>
          </p:cNvSpPr>
          <p:nvPr>
            <p:ph type="ftr" sz="quarter" idx="11"/>
          </p:nvPr>
        </p:nvSpPr>
        <p:spPr>
          <a:xfrm>
            <a:off x="3124200" y="4767263"/>
            <a:ext cx="2895600" cy="273844"/>
          </a:xfrm>
          <a:prstGeom prst="rect">
            <a:avLst/>
          </a:prstGeom>
        </p:spPr>
        <p:txBody>
          <a:bodyPr lIns="34290" tIns="17145" rIns="34290" bIns="17145"/>
          <a:lstStyle/>
          <a:p>
            <a:endParaRPr lang="en-US"/>
          </a:p>
        </p:txBody>
      </p:sp>
      <p:sp>
        <p:nvSpPr>
          <p:cNvPr id="6" name="Slide Number Placeholder 5"/>
          <p:cNvSpPr>
            <a:spLocks noGrp="1"/>
          </p:cNvSpPr>
          <p:nvPr>
            <p:ph type="sldNum" sz="quarter" idx="12"/>
          </p:nvPr>
        </p:nvSpPr>
        <p:spPr>
          <a:xfrm>
            <a:off x="6553200" y="4767263"/>
            <a:ext cx="2133600" cy="273844"/>
          </a:xfrm>
          <a:prstGeom prst="rect">
            <a:avLst/>
          </a:prstGeom>
        </p:spPr>
        <p:txBody>
          <a:bodyPr lIns="34290" tIns="17145" rIns="34290" bIns="17145"/>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3"/>
            <a:ext cx="2133600" cy="273844"/>
          </a:xfrm>
          <a:prstGeom prst="rect">
            <a:avLst/>
          </a:prstGeom>
        </p:spPr>
        <p:txBody>
          <a:bodyPr lIns="34290" tIns="17145" rIns="34290" bIns="17145"/>
          <a:lstStyle/>
          <a:p>
            <a:fld id="{6BFECD78-3C8E-49F2-8FAB-59489D168ABB}" type="datetimeFigureOut">
              <a:rPr lang="en-US" smtClean="0"/>
              <a:t>6/14/16</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lIns="34290" tIns="17145" rIns="34290" bIns="17145"/>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lIns="34290" tIns="17145" rIns="34290" bIns="17145"/>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100" b="1"/>
            </a:lvl1pPr>
            <a:lvl2pPr marL="408205" indent="0">
              <a:buNone/>
              <a:defRPr sz="1800" b="1"/>
            </a:lvl2pPr>
            <a:lvl3pPr marL="816411" indent="0">
              <a:buNone/>
              <a:defRPr sz="1600" b="1"/>
            </a:lvl3pPr>
            <a:lvl4pPr marL="1224616" indent="0">
              <a:buNone/>
              <a:defRPr sz="1400" b="1"/>
            </a:lvl4pPr>
            <a:lvl5pPr marL="1632821" indent="0">
              <a:buNone/>
              <a:defRPr sz="1400" b="1"/>
            </a:lvl5pPr>
            <a:lvl6pPr marL="2041026" indent="0">
              <a:buNone/>
              <a:defRPr sz="1400" b="1"/>
            </a:lvl6pPr>
            <a:lvl7pPr marL="2449232" indent="0">
              <a:buNone/>
              <a:defRPr sz="1400" b="1"/>
            </a:lvl7pPr>
            <a:lvl8pPr marL="2857437" indent="0">
              <a:buNone/>
              <a:defRPr sz="1400" b="1"/>
            </a:lvl8pPr>
            <a:lvl9pPr marL="3265643" indent="0">
              <a:buNone/>
              <a:defRPr sz="14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100" b="1"/>
            </a:lvl1pPr>
            <a:lvl2pPr marL="408205" indent="0">
              <a:buNone/>
              <a:defRPr sz="1800" b="1"/>
            </a:lvl2pPr>
            <a:lvl3pPr marL="816411" indent="0">
              <a:buNone/>
              <a:defRPr sz="1600" b="1"/>
            </a:lvl3pPr>
            <a:lvl4pPr marL="1224616" indent="0">
              <a:buNone/>
              <a:defRPr sz="1400" b="1"/>
            </a:lvl4pPr>
            <a:lvl5pPr marL="1632821" indent="0">
              <a:buNone/>
              <a:defRPr sz="1400" b="1"/>
            </a:lvl5pPr>
            <a:lvl6pPr marL="2041026" indent="0">
              <a:buNone/>
              <a:defRPr sz="1400" b="1"/>
            </a:lvl6pPr>
            <a:lvl7pPr marL="2449232" indent="0">
              <a:buNone/>
              <a:defRPr sz="1400" b="1"/>
            </a:lvl7pPr>
            <a:lvl8pPr marL="2857437" indent="0">
              <a:buNone/>
              <a:defRPr sz="1400" b="1"/>
            </a:lvl8pPr>
            <a:lvl9pPr marL="3265643"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3"/>
            <a:ext cx="2133600" cy="273844"/>
          </a:xfrm>
          <a:prstGeom prst="rect">
            <a:avLst/>
          </a:prstGeom>
        </p:spPr>
        <p:txBody>
          <a:bodyPr lIns="34290" tIns="17145" rIns="34290" bIns="17145"/>
          <a:lstStyle/>
          <a:p>
            <a:fld id="{6BFECD78-3C8E-49F2-8FAB-59489D168ABB}" type="datetimeFigureOut">
              <a:rPr lang="en-US" smtClean="0"/>
              <a:t>6/14/16</a:t>
            </a:fld>
            <a:endParaRPr lang="en-US"/>
          </a:p>
        </p:txBody>
      </p:sp>
      <p:sp>
        <p:nvSpPr>
          <p:cNvPr id="8" name="Footer Placeholder 7"/>
          <p:cNvSpPr>
            <a:spLocks noGrp="1"/>
          </p:cNvSpPr>
          <p:nvPr>
            <p:ph type="ftr" sz="quarter" idx="11"/>
          </p:nvPr>
        </p:nvSpPr>
        <p:spPr>
          <a:xfrm>
            <a:off x="3124200" y="4767263"/>
            <a:ext cx="2895600" cy="273844"/>
          </a:xfrm>
          <a:prstGeom prst="rect">
            <a:avLst/>
          </a:prstGeom>
        </p:spPr>
        <p:txBody>
          <a:bodyPr lIns="34290" tIns="17145" rIns="34290" bIns="17145"/>
          <a:lstStyle/>
          <a:p>
            <a:endParaRPr lang="en-US"/>
          </a:p>
        </p:txBody>
      </p:sp>
      <p:sp>
        <p:nvSpPr>
          <p:cNvPr id="9" name="Slide Number Placeholder 8"/>
          <p:cNvSpPr>
            <a:spLocks noGrp="1"/>
          </p:cNvSpPr>
          <p:nvPr>
            <p:ph type="sldNum" sz="quarter" idx="12"/>
          </p:nvPr>
        </p:nvSpPr>
        <p:spPr>
          <a:xfrm>
            <a:off x="6553200" y="4767263"/>
            <a:ext cx="2133600" cy="273844"/>
          </a:xfrm>
          <a:prstGeom prst="rect">
            <a:avLst/>
          </a:prstGeom>
        </p:spPr>
        <p:txBody>
          <a:bodyPr lIns="34290" tIns="17145" rIns="34290" bIns="17145"/>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4767263"/>
            <a:ext cx="2133600" cy="273844"/>
          </a:xfrm>
          <a:prstGeom prst="rect">
            <a:avLst/>
          </a:prstGeom>
        </p:spPr>
        <p:txBody>
          <a:bodyPr lIns="34290" tIns="17145" rIns="34290" bIns="17145"/>
          <a:lstStyle/>
          <a:p>
            <a:fld id="{6BFECD78-3C8E-49F2-8FAB-59489D168ABB}" type="datetimeFigureOut">
              <a:rPr lang="en-US" smtClean="0"/>
              <a:t>6/14/16</a:t>
            </a:fld>
            <a:endParaRPr lang="en-US"/>
          </a:p>
        </p:txBody>
      </p:sp>
      <p:sp>
        <p:nvSpPr>
          <p:cNvPr id="4" name="Footer Placeholder 3"/>
          <p:cNvSpPr>
            <a:spLocks noGrp="1"/>
          </p:cNvSpPr>
          <p:nvPr>
            <p:ph type="ftr" sz="quarter" idx="11"/>
          </p:nvPr>
        </p:nvSpPr>
        <p:spPr>
          <a:xfrm>
            <a:off x="3124200" y="4767263"/>
            <a:ext cx="2895600" cy="273844"/>
          </a:xfrm>
          <a:prstGeom prst="rect">
            <a:avLst/>
          </a:prstGeom>
        </p:spPr>
        <p:txBody>
          <a:bodyPr lIns="34290" tIns="17145" rIns="34290" bIns="17145"/>
          <a:lstStyle/>
          <a:p>
            <a:endParaRPr lang="en-US"/>
          </a:p>
        </p:txBody>
      </p:sp>
      <p:sp>
        <p:nvSpPr>
          <p:cNvPr id="5" name="Slide Number Placeholder 4"/>
          <p:cNvSpPr>
            <a:spLocks noGrp="1"/>
          </p:cNvSpPr>
          <p:nvPr>
            <p:ph type="sldNum" sz="quarter" idx="12"/>
          </p:nvPr>
        </p:nvSpPr>
        <p:spPr>
          <a:xfrm>
            <a:off x="6553200" y="4767263"/>
            <a:ext cx="2133600" cy="273844"/>
          </a:xfrm>
          <a:prstGeom prst="rect">
            <a:avLst/>
          </a:prstGeom>
        </p:spPr>
        <p:txBody>
          <a:bodyPr lIns="34290" tIns="17145" rIns="34290" bIns="17145"/>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3"/>
            <a:ext cx="2133600" cy="273844"/>
          </a:xfrm>
          <a:prstGeom prst="rect">
            <a:avLst/>
          </a:prstGeom>
        </p:spPr>
        <p:txBody>
          <a:bodyPr lIns="34290" tIns="17145" rIns="34290" bIns="17145"/>
          <a:lstStyle/>
          <a:p>
            <a:fld id="{6BFECD78-3C8E-49F2-8FAB-59489D168ABB}" type="datetimeFigureOut">
              <a:rPr lang="en-US" smtClean="0"/>
              <a:t>6/14/16</a:t>
            </a:fld>
            <a:endParaRPr lang="en-US"/>
          </a:p>
        </p:txBody>
      </p:sp>
      <p:sp>
        <p:nvSpPr>
          <p:cNvPr id="3" name="Footer Placeholder 2"/>
          <p:cNvSpPr>
            <a:spLocks noGrp="1"/>
          </p:cNvSpPr>
          <p:nvPr>
            <p:ph type="ftr" sz="quarter" idx="11"/>
          </p:nvPr>
        </p:nvSpPr>
        <p:spPr>
          <a:xfrm>
            <a:off x="3124200" y="4767263"/>
            <a:ext cx="2895600" cy="273844"/>
          </a:xfrm>
          <a:prstGeom prst="rect">
            <a:avLst/>
          </a:prstGeom>
        </p:spPr>
        <p:txBody>
          <a:bodyPr lIns="34290" tIns="17145" rIns="34290" bIns="17145"/>
          <a:lstStyle/>
          <a:p>
            <a:endParaRPr lang="en-US"/>
          </a:p>
        </p:txBody>
      </p:sp>
      <p:sp>
        <p:nvSpPr>
          <p:cNvPr id="4" name="Slide Number Placeholder 3"/>
          <p:cNvSpPr>
            <a:spLocks noGrp="1"/>
          </p:cNvSpPr>
          <p:nvPr>
            <p:ph type="sldNum" sz="quarter" idx="12"/>
          </p:nvPr>
        </p:nvSpPr>
        <p:spPr>
          <a:xfrm>
            <a:off x="6553200" y="4767263"/>
            <a:ext cx="2133600" cy="273844"/>
          </a:xfrm>
          <a:prstGeom prst="rect">
            <a:avLst/>
          </a:prstGeom>
        </p:spPr>
        <p:txBody>
          <a:bodyPr lIns="34290" tIns="17145" rIns="34290" bIns="17145"/>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7"/>
            <a:ext cx="3008313" cy="871538"/>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9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6"/>
            <a:ext cx="3008313" cy="3518297"/>
          </a:xfrm>
        </p:spPr>
        <p:txBody>
          <a:bodyPr/>
          <a:lstStyle>
            <a:lvl1pPr marL="0" indent="0">
              <a:buNone/>
              <a:defRPr sz="1200"/>
            </a:lvl1pPr>
            <a:lvl2pPr marL="408205" indent="0">
              <a:buNone/>
              <a:defRPr sz="1100"/>
            </a:lvl2pPr>
            <a:lvl3pPr marL="816411" indent="0">
              <a:buNone/>
              <a:defRPr sz="900"/>
            </a:lvl3pPr>
            <a:lvl4pPr marL="1224616" indent="0">
              <a:buNone/>
              <a:defRPr sz="800"/>
            </a:lvl4pPr>
            <a:lvl5pPr marL="1632821" indent="0">
              <a:buNone/>
              <a:defRPr sz="800"/>
            </a:lvl5pPr>
            <a:lvl6pPr marL="2041026" indent="0">
              <a:buNone/>
              <a:defRPr sz="800"/>
            </a:lvl6pPr>
            <a:lvl7pPr marL="2449232" indent="0">
              <a:buNone/>
              <a:defRPr sz="800"/>
            </a:lvl7pPr>
            <a:lvl8pPr marL="2857437" indent="0">
              <a:buNone/>
              <a:defRPr sz="800"/>
            </a:lvl8pPr>
            <a:lvl9pPr marL="3265643" indent="0">
              <a:buNone/>
              <a:defRPr sz="8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lIns="34290" tIns="17145" rIns="34290" bIns="17145"/>
          <a:lstStyle/>
          <a:p>
            <a:fld id="{6BFECD78-3C8E-49F2-8FAB-59489D168ABB}" type="datetimeFigureOut">
              <a:rPr lang="en-US" smtClean="0"/>
              <a:t>6/14/16</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lIns="34290" tIns="17145" rIns="34290" bIns="17145"/>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lIns="34290" tIns="17145" rIns="34290" bIns="17145"/>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900"/>
            </a:lvl1pPr>
            <a:lvl2pPr marL="408205" indent="0">
              <a:buNone/>
              <a:defRPr sz="2500"/>
            </a:lvl2pPr>
            <a:lvl3pPr marL="816411" indent="0">
              <a:buNone/>
              <a:defRPr sz="2100"/>
            </a:lvl3pPr>
            <a:lvl4pPr marL="1224616" indent="0">
              <a:buNone/>
              <a:defRPr sz="1800"/>
            </a:lvl4pPr>
            <a:lvl5pPr marL="1632821" indent="0">
              <a:buNone/>
              <a:defRPr sz="1800"/>
            </a:lvl5pPr>
            <a:lvl6pPr marL="2041026" indent="0">
              <a:buNone/>
              <a:defRPr sz="1800"/>
            </a:lvl6pPr>
            <a:lvl7pPr marL="2449232" indent="0">
              <a:buNone/>
              <a:defRPr sz="1800"/>
            </a:lvl7pPr>
            <a:lvl8pPr marL="2857437" indent="0">
              <a:buNone/>
              <a:defRPr sz="1800"/>
            </a:lvl8pPr>
            <a:lvl9pPr marL="3265643" indent="0">
              <a:buNone/>
              <a:defRPr sz="1800"/>
            </a:lvl9pPr>
          </a:lstStyle>
          <a:p>
            <a:r>
              <a:rPr lang="en-US"/>
              <a:t>Drag picture to placeholder or click icon to add</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200"/>
            </a:lvl1pPr>
            <a:lvl2pPr marL="408205" indent="0">
              <a:buNone/>
              <a:defRPr sz="1100"/>
            </a:lvl2pPr>
            <a:lvl3pPr marL="816411" indent="0">
              <a:buNone/>
              <a:defRPr sz="900"/>
            </a:lvl3pPr>
            <a:lvl4pPr marL="1224616" indent="0">
              <a:buNone/>
              <a:defRPr sz="800"/>
            </a:lvl4pPr>
            <a:lvl5pPr marL="1632821" indent="0">
              <a:buNone/>
              <a:defRPr sz="800"/>
            </a:lvl5pPr>
            <a:lvl6pPr marL="2041026" indent="0">
              <a:buNone/>
              <a:defRPr sz="800"/>
            </a:lvl6pPr>
            <a:lvl7pPr marL="2449232" indent="0">
              <a:buNone/>
              <a:defRPr sz="800"/>
            </a:lvl7pPr>
            <a:lvl8pPr marL="2857437" indent="0">
              <a:buNone/>
              <a:defRPr sz="800"/>
            </a:lvl8pPr>
            <a:lvl9pPr marL="3265643" indent="0">
              <a:buNone/>
              <a:defRPr sz="800"/>
            </a:lvl9pPr>
          </a:lstStyle>
          <a:p>
            <a:pPr lvl="0"/>
            <a:r>
              <a:rPr lang="en-US"/>
              <a:t>Click to edit Master text styles</a:t>
            </a:r>
          </a:p>
        </p:txBody>
      </p:sp>
      <p:sp>
        <p:nvSpPr>
          <p:cNvPr id="5" name="Date Placeholder 4"/>
          <p:cNvSpPr>
            <a:spLocks noGrp="1"/>
          </p:cNvSpPr>
          <p:nvPr>
            <p:ph type="dt" sz="half" idx="10"/>
          </p:nvPr>
        </p:nvSpPr>
        <p:spPr>
          <a:xfrm>
            <a:off x="457200" y="4767263"/>
            <a:ext cx="2133600" cy="273844"/>
          </a:xfrm>
          <a:prstGeom prst="rect">
            <a:avLst/>
          </a:prstGeom>
        </p:spPr>
        <p:txBody>
          <a:bodyPr lIns="34290" tIns="17145" rIns="34290" bIns="17145"/>
          <a:lstStyle/>
          <a:p>
            <a:fld id="{6BFECD78-3C8E-49F2-8FAB-59489D168ABB}" type="datetimeFigureOut">
              <a:rPr lang="en-US" smtClean="0"/>
              <a:t>6/14/16</a:t>
            </a:fld>
            <a:endParaRPr lang="en-US"/>
          </a:p>
        </p:txBody>
      </p:sp>
      <p:sp>
        <p:nvSpPr>
          <p:cNvPr id="6" name="Footer Placeholder 5"/>
          <p:cNvSpPr>
            <a:spLocks noGrp="1"/>
          </p:cNvSpPr>
          <p:nvPr>
            <p:ph type="ftr" sz="quarter" idx="11"/>
          </p:nvPr>
        </p:nvSpPr>
        <p:spPr>
          <a:xfrm>
            <a:off x="3124200" y="4767263"/>
            <a:ext cx="2895600" cy="273844"/>
          </a:xfrm>
          <a:prstGeom prst="rect">
            <a:avLst/>
          </a:prstGeom>
        </p:spPr>
        <p:txBody>
          <a:bodyPr lIns="34290" tIns="17145" rIns="34290" bIns="17145"/>
          <a:lstStyle/>
          <a:p>
            <a:endParaRPr lang="en-US"/>
          </a:p>
        </p:txBody>
      </p:sp>
      <p:sp>
        <p:nvSpPr>
          <p:cNvPr id="7" name="Slide Number Placeholder 6"/>
          <p:cNvSpPr>
            <a:spLocks noGrp="1"/>
          </p:cNvSpPr>
          <p:nvPr>
            <p:ph type="sldNum" sz="quarter" idx="12"/>
          </p:nvPr>
        </p:nvSpPr>
        <p:spPr>
          <a:xfrm>
            <a:off x="6553200" y="4767263"/>
            <a:ext cx="2133600" cy="273844"/>
          </a:xfrm>
          <a:prstGeom prst="rect">
            <a:avLst/>
          </a:prstGeom>
        </p:spPr>
        <p:txBody>
          <a:bodyPr lIns="34290" tIns="17145" rIns="34290" bIns="17145"/>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81641" tIns="40821" rIns="81641" bIns="40821"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704190"/>
          </a:xfrm>
          <a:prstGeom prst="rect">
            <a:avLst/>
          </a:prstGeom>
        </p:spPr>
        <p:txBody>
          <a:bodyPr vert="horz" lIns="81641" tIns="40821" rIns="81641" bIns="40821" rtlCol="0">
            <a:normAutofit/>
          </a:body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txStyles>
    <p:titleStyle>
      <a:lvl1pPr algn="ctr" defTabSz="816411" rtl="0" eaLnBrk="1" latinLnBrk="0" hangingPunct="1">
        <a:spcBef>
          <a:spcPct val="0"/>
        </a:spcBef>
        <a:buNone/>
        <a:defRPr sz="3600" b="0" i="0" kern="1200">
          <a:solidFill>
            <a:schemeClr val="tx1"/>
          </a:solidFill>
          <a:latin typeface="Helvetica Neue Thin"/>
          <a:ea typeface="+mj-ea"/>
          <a:cs typeface="Helvetica Neue Thin"/>
        </a:defRPr>
      </a:lvl1pPr>
    </p:titleStyle>
    <p:bodyStyle>
      <a:lvl1pPr marL="306154" indent="-306154" algn="l" defTabSz="816411" rtl="0" eaLnBrk="1" latinLnBrk="0" hangingPunct="1">
        <a:spcBef>
          <a:spcPct val="20000"/>
        </a:spcBef>
        <a:buFont typeface="Arial" pitchFamily="34" charset="0"/>
        <a:buChar char="•"/>
        <a:defRPr sz="2900" kern="1200">
          <a:solidFill>
            <a:schemeClr val="tx1"/>
          </a:solidFill>
          <a:latin typeface="Avenir Light"/>
          <a:ea typeface="+mn-ea"/>
          <a:cs typeface="Avenir Light"/>
        </a:defRPr>
      </a:lvl1pPr>
      <a:lvl2pPr marL="663334" indent="-255128" algn="l" defTabSz="816411" rtl="0" eaLnBrk="1" latinLnBrk="0" hangingPunct="1">
        <a:spcBef>
          <a:spcPct val="20000"/>
        </a:spcBef>
        <a:buFont typeface="Arial" pitchFamily="34" charset="0"/>
        <a:buChar char="–"/>
        <a:defRPr sz="2500" kern="1200">
          <a:solidFill>
            <a:schemeClr val="tx1"/>
          </a:solidFill>
          <a:latin typeface="Avenir Light"/>
          <a:ea typeface="+mn-ea"/>
          <a:cs typeface="Avenir Light"/>
        </a:defRPr>
      </a:lvl2pPr>
      <a:lvl3pPr marL="1020513" indent="-204103" algn="l" defTabSz="816411"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428719" indent="-204103" algn="l" defTabSz="816411"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1836924" indent="-204103" algn="l" defTabSz="816411"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245129" indent="-204103" algn="l" defTabSz="816411"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3335" indent="-204103" algn="l" defTabSz="816411"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540" indent="-204103" algn="l" defTabSz="816411"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745" indent="-204103" algn="l" defTabSz="816411"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411" rtl="0" eaLnBrk="1" latinLnBrk="0" hangingPunct="1">
        <a:defRPr sz="1600" kern="1200">
          <a:solidFill>
            <a:schemeClr val="tx1"/>
          </a:solidFill>
          <a:latin typeface="+mn-lt"/>
          <a:ea typeface="+mn-ea"/>
          <a:cs typeface="+mn-cs"/>
        </a:defRPr>
      </a:lvl1pPr>
      <a:lvl2pPr marL="408205" algn="l" defTabSz="816411" rtl="0" eaLnBrk="1" latinLnBrk="0" hangingPunct="1">
        <a:defRPr sz="1600" kern="1200">
          <a:solidFill>
            <a:schemeClr val="tx1"/>
          </a:solidFill>
          <a:latin typeface="+mn-lt"/>
          <a:ea typeface="+mn-ea"/>
          <a:cs typeface="+mn-cs"/>
        </a:defRPr>
      </a:lvl2pPr>
      <a:lvl3pPr marL="816411" algn="l" defTabSz="816411" rtl="0" eaLnBrk="1" latinLnBrk="0" hangingPunct="1">
        <a:defRPr sz="1600" kern="1200">
          <a:solidFill>
            <a:schemeClr val="tx1"/>
          </a:solidFill>
          <a:latin typeface="+mn-lt"/>
          <a:ea typeface="+mn-ea"/>
          <a:cs typeface="+mn-cs"/>
        </a:defRPr>
      </a:lvl3pPr>
      <a:lvl4pPr marL="1224616" algn="l" defTabSz="816411" rtl="0" eaLnBrk="1" latinLnBrk="0" hangingPunct="1">
        <a:defRPr sz="1600" kern="1200">
          <a:solidFill>
            <a:schemeClr val="tx1"/>
          </a:solidFill>
          <a:latin typeface="+mn-lt"/>
          <a:ea typeface="+mn-ea"/>
          <a:cs typeface="+mn-cs"/>
        </a:defRPr>
      </a:lvl4pPr>
      <a:lvl5pPr marL="1632821" algn="l" defTabSz="816411" rtl="0" eaLnBrk="1" latinLnBrk="0" hangingPunct="1">
        <a:defRPr sz="1600" kern="1200">
          <a:solidFill>
            <a:schemeClr val="tx1"/>
          </a:solidFill>
          <a:latin typeface="+mn-lt"/>
          <a:ea typeface="+mn-ea"/>
          <a:cs typeface="+mn-cs"/>
        </a:defRPr>
      </a:lvl5pPr>
      <a:lvl6pPr marL="2041026" algn="l" defTabSz="816411" rtl="0" eaLnBrk="1" latinLnBrk="0" hangingPunct="1">
        <a:defRPr sz="1600" kern="1200">
          <a:solidFill>
            <a:schemeClr val="tx1"/>
          </a:solidFill>
          <a:latin typeface="+mn-lt"/>
          <a:ea typeface="+mn-ea"/>
          <a:cs typeface="+mn-cs"/>
        </a:defRPr>
      </a:lvl6pPr>
      <a:lvl7pPr marL="2449232" algn="l" defTabSz="816411" rtl="0" eaLnBrk="1" latinLnBrk="0" hangingPunct="1">
        <a:defRPr sz="1600" kern="1200">
          <a:solidFill>
            <a:schemeClr val="tx1"/>
          </a:solidFill>
          <a:latin typeface="+mn-lt"/>
          <a:ea typeface="+mn-ea"/>
          <a:cs typeface="+mn-cs"/>
        </a:defRPr>
      </a:lvl7pPr>
      <a:lvl8pPr marL="2857437" algn="l" defTabSz="816411" rtl="0" eaLnBrk="1" latinLnBrk="0" hangingPunct="1">
        <a:defRPr sz="1600" kern="1200">
          <a:solidFill>
            <a:schemeClr val="tx1"/>
          </a:solidFill>
          <a:latin typeface="+mn-lt"/>
          <a:ea typeface="+mn-ea"/>
          <a:cs typeface="+mn-cs"/>
        </a:defRPr>
      </a:lvl8pPr>
      <a:lvl9pPr marL="3265643" algn="l" defTabSz="816411"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2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2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3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1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jpeg"/><Relationship Id="rId1" Type="http://schemas.openxmlformats.org/officeDocument/2006/relationships/slideLayout" Target="../slideLayouts/slideLayout1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3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3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3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3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p:nvPr/>
        </p:nvSpPr>
        <p:spPr>
          <a:xfrm>
            <a:off x="1153697" y="2846869"/>
            <a:ext cx="6836616" cy="55399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9600" cap="all">
                <a:solidFill>
                  <a:srgbClr val="FFFFFF"/>
                </a:solidFill>
                <a:latin typeface="Helvetica Neue Thin"/>
                <a:ea typeface="Helvetica Neue Thin"/>
                <a:cs typeface="Helvetica Neue Thin"/>
                <a:sym typeface="Helvetica Neue Thin"/>
              </a:defRPr>
            </a:lvl1pPr>
          </a:lstStyle>
          <a:p>
            <a:pPr lvl="0">
              <a:defRPr sz="1800" cap="none">
                <a:solidFill>
                  <a:srgbClr val="000000"/>
                </a:solidFill>
              </a:defRPr>
            </a:pPr>
            <a:r>
              <a:rPr lang="en-US" sz="3600" dirty="0"/>
              <a:t>Writing Tech: Stories From the Field</a:t>
            </a:r>
            <a:endParaRPr sz="3600" dirty="0"/>
          </a:p>
        </p:txBody>
      </p:sp>
      <p:sp>
        <p:nvSpPr>
          <p:cNvPr id="5" name="Title 4"/>
          <p:cNvSpPr>
            <a:spLocks noGrp="1"/>
          </p:cNvSpPr>
          <p:nvPr>
            <p:ph type="ctrTitle"/>
          </p:nvPr>
        </p:nvSpPr>
        <p:spPr/>
        <p:txBody>
          <a:bodyPr/>
          <a:lstStyle/>
          <a:p>
            <a:r>
              <a:rPr lang="en-US" dirty="0">
                <a:solidFill>
                  <a:srgbClr val="FF0000"/>
                </a:solidFill>
              </a:rPr>
              <a:t>Writing Tech: Stories from the Field</a:t>
            </a:r>
          </a:p>
        </p:txBody>
      </p:sp>
      <p:sp>
        <p:nvSpPr>
          <p:cNvPr id="6" name="Subtitle 5"/>
          <p:cNvSpPr>
            <a:spLocks noGrp="1"/>
          </p:cNvSpPr>
          <p:nvPr>
            <p:ph type="subTitle" idx="1"/>
          </p:nvPr>
        </p:nvSpPr>
        <p:spPr/>
        <p:txBody>
          <a:bodyPr/>
          <a:lstStyle/>
          <a:p>
            <a:r>
              <a:rPr lang="en-US" dirty="0"/>
              <a:t>Joshua Wright</a:t>
            </a:r>
          </a:p>
          <a:p>
            <a:r>
              <a:rPr lang="en-US" dirty="0" err="1"/>
              <a:t>jwright@willhackforsushi.com</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130738" y="2374644"/>
            <a:ext cx="2143850" cy="2653279"/>
          </a:xfrm>
          <a:prstGeom prst="rect">
            <a:avLst/>
          </a:prstGeom>
        </p:spPr>
      </p:pic>
      <p:sp>
        <p:nvSpPr>
          <p:cNvPr id="4" name="Oval 3"/>
          <p:cNvSpPr/>
          <p:nvPr/>
        </p:nvSpPr>
        <p:spPr>
          <a:xfrm>
            <a:off x="225203" y="440546"/>
            <a:ext cx="1421640" cy="1415547"/>
          </a:xfrm>
          <a:prstGeom prst="ellipse">
            <a:avLst/>
          </a:prstGeom>
          <a:solidFill>
            <a:schemeClr val="tx1">
              <a:alpha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40026" y="546902"/>
            <a:ext cx="1589127" cy="1261884"/>
          </a:xfrm>
          <a:prstGeom prst="rect">
            <a:avLst/>
          </a:prstGeom>
        </p:spPr>
        <p:txBody>
          <a:bodyPr wrap="square">
            <a:spAutoFit/>
          </a:bodyPr>
          <a:lstStyle/>
          <a:p>
            <a:r>
              <a:rPr lang="en-US" dirty="0">
                <a:solidFill>
                  <a:schemeClr val="bg1"/>
                </a:solidFill>
                <a:latin typeface="Avenir Light"/>
                <a:cs typeface="Avenir Light"/>
              </a:rPr>
              <a:t>I'll write about hacking Z-Wave</a:t>
            </a:r>
          </a:p>
        </p:txBody>
      </p:sp>
      <p:sp>
        <p:nvSpPr>
          <p:cNvPr id="7" name="Oval 6"/>
          <p:cNvSpPr/>
          <p:nvPr/>
        </p:nvSpPr>
        <p:spPr>
          <a:xfrm>
            <a:off x="349411" y="2797346"/>
            <a:ext cx="2080260" cy="2080260"/>
          </a:xfrm>
          <a:prstGeom prst="ellipse">
            <a:avLst/>
          </a:prstGeom>
          <a:solidFill>
            <a:schemeClr val="tx1">
              <a:alpha val="9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356605" y="2867980"/>
            <a:ext cx="2065873" cy="1862048"/>
          </a:xfrm>
          <a:prstGeom prst="rect">
            <a:avLst/>
          </a:prstGeom>
        </p:spPr>
        <p:txBody>
          <a:bodyPr wrap="square">
            <a:spAutoFit/>
          </a:bodyPr>
          <a:lstStyle/>
          <a:p>
            <a:r>
              <a:rPr lang="en-US" sz="2300" dirty="0">
                <a:solidFill>
                  <a:schemeClr val="bg1"/>
                </a:solidFill>
                <a:latin typeface="Avenir Light"/>
                <a:cs typeface="Avenir Light"/>
              </a:rPr>
              <a:t>Huh, </a:t>
            </a:r>
          </a:p>
          <a:p>
            <a:r>
              <a:rPr lang="en-US" sz="2300" dirty="0">
                <a:solidFill>
                  <a:schemeClr val="bg1"/>
                </a:solidFill>
                <a:latin typeface="Avenir Light"/>
                <a:cs typeface="Avenir Light"/>
              </a:rPr>
              <a:t>Z-Wave is a black box no one has analyzed</a:t>
            </a:r>
          </a:p>
        </p:txBody>
      </p:sp>
      <p:sp>
        <p:nvSpPr>
          <p:cNvPr id="9" name="Oval 8"/>
          <p:cNvSpPr/>
          <p:nvPr/>
        </p:nvSpPr>
        <p:spPr>
          <a:xfrm>
            <a:off x="6130738" y="285522"/>
            <a:ext cx="1920240" cy="1920240"/>
          </a:xfrm>
          <a:prstGeom prst="ellipse">
            <a:avLst/>
          </a:prstGeom>
          <a:solidFill>
            <a:srgbClr val="FF0000">
              <a:alpha val="9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6196809" y="465016"/>
            <a:ext cx="1788098" cy="1569660"/>
          </a:xfrm>
          <a:prstGeom prst="rect">
            <a:avLst/>
          </a:prstGeom>
        </p:spPr>
        <p:txBody>
          <a:bodyPr wrap="square">
            <a:spAutoFit/>
          </a:bodyPr>
          <a:lstStyle/>
          <a:p>
            <a:r>
              <a:rPr lang="en-US" sz="2400" dirty="0">
                <a:solidFill>
                  <a:schemeClr val="tx1"/>
                </a:solidFill>
                <a:latin typeface="Helvetica Neue Thin"/>
                <a:cs typeface="Helvetica Neue Thin"/>
              </a:rPr>
              <a:t>Crap, there are no tools to analyze Z-Wave!</a:t>
            </a:r>
          </a:p>
        </p:txBody>
      </p:sp>
      <p:sp>
        <p:nvSpPr>
          <p:cNvPr id="11" name="Oval 10"/>
          <p:cNvSpPr/>
          <p:nvPr/>
        </p:nvSpPr>
        <p:spPr>
          <a:xfrm>
            <a:off x="3002736" y="2424914"/>
            <a:ext cx="2320290" cy="2320290"/>
          </a:xfrm>
          <a:prstGeom prst="ellipse">
            <a:avLst/>
          </a:prstGeom>
          <a:solidFill>
            <a:srgbClr val="FF0000">
              <a:alpha val="9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3031818" y="2859714"/>
            <a:ext cx="2304234" cy="1569660"/>
          </a:xfrm>
          <a:prstGeom prst="rect">
            <a:avLst/>
          </a:prstGeom>
        </p:spPr>
        <p:txBody>
          <a:bodyPr wrap="square">
            <a:spAutoFit/>
          </a:bodyPr>
          <a:lstStyle/>
          <a:p>
            <a:r>
              <a:rPr lang="en-US" sz="3200" dirty="0">
                <a:solidFill>
                  <a:schemeClr val="tx1"/>
                </a:solidFill>
                <a:latin typeface="Helvetica Neue Thin"/>
                <a:cs typeface="Helvetica Neue Thin"/>
              </a:rPr>
              <a:t>Hack, hack, hack (~3 months)</a:t>
            </a:r>
          </a:p>
        </p:txBody>
      </p:sp>
      <p:pic>
        <p:nvPicPr>
          <p:cNvPr id="15" name="Picture 14" descr="Z-Wave Man Logo_Low-res_678x45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0907" y="267813"/>
            <a:ext cx="1068103" cy="765474"/>
          </a:xfrm>
          <a:prstGeom prst="rect">
            <a:avLst/>
          </a:prstGeom>
        </p:spPr>
      </p:pic>
      <p:pic>
        <p:nvPicPr>
          <p:cNvPr id="20" name="Picture 19" descr="DomiTech-DTA19-750-27_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7744" y="2424869"/>
            <a:ext cx="1615179" cy="1695938"/>
          </a:xfrm>
          <a:prstGeom prst="rect">
            <a:avLst/>
          </a:prstGeom>
        </p:spPr>
      </p:pic>
      <p:pic>
        <p:nvPicPr>
          <p:cNvPr id="21" name="Picture 20" descr="kwikset-smartcode-lever-with-home-connect-technology-featuring-z-wave-1038x693.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72923" y="2491876"/>
            <a:ext cx="2124970" cy="1418694"/>
          </a:xfrm>
          <a:prstGeom prst="rect">
            <a:avLst/>
          </a:prstGeom>
        </p:spPr>
      </p:pic>
      <p:pic>
        <p:nvPicPr>
          <p:cNvPr id="22" name="Picture 21" descr="honeywell-z-wave-enabled-programmable-thermostat-1500x1000.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8893" y="3916457"/>
            <a:ext cx="1840566" cy="1227043"/>
          </a:xfrm>
          <a:prstGeom prst="rect">
            <a:avLst/>
          </a:prstGeom>
        </p:spPr>
      </p:pic>
      <p:sp>
        <p:nvSpPr>
          <p:cNvPr id="13" name="Rectangle 12"/>
          <p:cNvSpPr/>
          <p:nvPr/>
        </p:nvSpPr>
        <p:spPr>
          <a:xfrm>
            <a:off x="3450220" y="337700"/>
            <a:ext cx="1504884" cy="168850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en-US" sz="2000" dirty="0">
                <a:solidFill>
                  <a:srgbClr val="000000"/>
                </a:solidFill>
                <a:latin typeface="Avenir Light"/>
                <a:cs typeface="Avenir Light"/>
              </a:rPr>
              <a:t>Outline: Hacking Exposed Wireless 3</a:t>
            </a:r>
            <a:r>
              <a:rPr lang="en-US" sz="2000" baseline="30000" dirty="0">
                <a:solidFill>
                  <a:srgbClr val="000000"/>
                </a:solidFill>
                <a:latin typeface="Avenir Light"/>
                <a:cs typeface="Avenir Light"/>
              </a:rPr>
              <a:t>rd</a:t>
            </a:r>
            <a:r>
              <a:rPr lang="en-US" sz="2000" dirty="0">
                <a:solidFill>
                  <a:srgbClr val="000000"/>
                </a:solidFill>
                <a:latin typeface="Avenir Light"/>
                <a:cs typeface="Avenir Light"/>
              </a:rPr>
              <a:t> Ed.</a:t>
            </a:r>
          </a:p>
        </p:txBody>
      </p:sp>
    </p:spTree>
    <p:extLst>
      <p:ext uri="{BB962C8B-B14F-4D97-AF65-F5344CB8AC3E}">
        <p14:creationId xmlns:p14="http://schemas.microsoft.com/office/powerpoint/2010/main" val="20168904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436425" y="82769"/>
            <a:ext cx="4621144" cy="3075949"/>
          </a:xfrm>
          <a:prstGeom prst="rect">
            <a:avLst/>
          </a:prstGeom>
        </p:spPr>
      </p:pic>
      <p:sp>
        <p:nvSpPr>
          <p:cNvPr id="4" name="Rectangle 3"/>
          <p:cNvSpPr/>
          <p:nvPr/>
        </p:nvSpPr>
        <p:spPr>
          <a:xfrm>
            <a:off x="452641" y="3284682"/>
            <a:ext cx="8238718" cy="1569660"/>
          </a:xfrm>
          <a:prstGeom prst="rect">
            <a:avLst/>
          </a:prstGeom>
        </p:spPr>
        <p:txBody>
          <a:bodyPr wrap="square">
            <a:spAutoFit/>
          </a:bodyPr>
          <a:lstStyle/>
          <a:p>
            <a:pPr marL="0" marR="0" indent="0" defTabSz="171443" eaLnBrk="1" fontAlgn="auto" latinLnBrk="0" hangingPunct="1">
              <a:spcBef>
                <a:spcPts val="0"/>
              </a:spcBef>
              <a:spcAft>
                <a:spcPts val="0"/>
              </a:spcAft>
              <a:buClrTx/>
              <a:buSzTx/>
              <a:buFontTx/>
              <a:buNone/>
              <a:tabLst/>
              <a:defRPr/>
            </a:pPr>
            <a:r>
              <a:rPr lang="en-US" sz="2400" dirty="0">
                <a:solidFill>
                  <a:srgbClr val="FFFFFF"/>
                </a:solidFill>
                <a:latin typeface="Helvetica Neue Thin"/>
                <a:cs typeface="Helvetica Neue Thin"/>
              </a:rPr>
              <a:t>"... at the 26,906 foot peak, he [...] pulled up his Z-Wave control screen and promptly locked and unlocked the </a:t>
            </a:r>
            <a:r>
              <a:rPr lang="en-US" sz="2400" dirty="0" err="1">
                <a:solidFill>
                  <a:srgbClr val="FFFFFF"/>
                </a:solidFill>
                <a:latin typeface="Helvetica Neue Thin"/>
                <a:cs typeface="Helvetica Neue Thin"/>
              </a:rPr>
              <a:t>Kwikset</a:t>
            </a:r>
            <a:r>
              <a:rPr lang="en-US" sz="2400" dirty="0">
                <a:solidFill>
                  <a:srgbClr val="FFFFFF"/>
                </a:solidFill>
                <a:latin typeface="Helvetica Neue Thin"/>
                <a:cs typeface="Helvetica Neue Thin"/>
              </a:rPr>
              <a:t> deadbolt, raised the temperature on the </a:t>
            </a:r>
            <a:r>
              <a:rPr lang="en-US" sz="2400" dirty="0" err="1">
                <a:solidFill>
                  <a:srgbClr val="FFFFFF"/>
                </a:solidFill>
                <a:latin typeface="Helvetica Neue Thin"/>
                <a:cs typeface="Helvetica Neue Thin"/>
              </a:rPr>
              <a:t>Remotec</a:t>
            </a:r>
            <a:r>
              <a:rPr lang="en-US" sz="2400" dirty="0">
                <a:solidFill>
                  <a:srgbClr val="FFFFFF"/>
                </a:solidFill>
                <a:latin typeface="Helvetica Neue Thin"/>
                <a:cs typeface="Helvetica Neue Thin"/>
              </a:rPr>
              <a:t> thermostat and turned on the </a:t>
            </a:r>
            <a:r>
              <a:rPr lang="en-US" sz="2400" dirty="0" err="1">
                <a:solidFill>
                  <a:srgbClr val="FFFFFF"/>
                </a:solidFill>
                <a:latin typeface="Helvetica Neue Thin"/>
                <a:cs typeface="Helvetica Neue Thin"/>
              </a:rPr>
              <a:t>Fibaro</a:t>
            </a:r>
            <a:r>
              <a:rPr lang="en-US" sz="2400" dirty="0">
                <a:solidFill>
                  <a:srgbClr val="FFFFFF"/>
                </a:solidFill>
                <a:latin typeface="Helvetica Neue Thin"/>
                <a:cs typeface="Helvetica Neue Thin"/>
              </a:rPr>
              <a:t> lights."</a:t>
            </a:r>
          </a:p>
        </p:txBody>
      </p:sp>
      <p:sp>
        <p:nvSpPr>
          <p:cNvPr id="5" name="Rectangle 4"/>
          <p:cNvSpPr/>
          <p:nvPr/>
        </p:nvSpPr>
        <p:spPr>
          <a:xfrm>
            <a:off x="2898205" y="4866501"/>
            <a:ext cx="6245795" cy="261610"/>
          </a:xfrm>
          <a:prstGeom prst="rect">
            <a:avLst/>
          </a:prstGeom>
        </p:spPr>
        <p:txBody>
          <a:bodyPr wrap="square">
            <a:spAutoFit/>
          </a:bodyPr>
          <a:lstStyle/>
          <a:p>
            <a:pPr algn="r"/>
            <a:r>
              <a:rPr lang="en-US" sz="1050" dirty="0">
                <a:solidFill>
                  <a:srgbClr val="FFFFFF"/>
                </a:solidFill>
                <a:latin typeface="Avenir Light"/>
                <a:cs typeface="Avenir Light"/>
              </a:rPr>
              <a:t>http://</a:t>
            </a:r>
            <a:r>
              <a:rPr lang="en-US" sz="1050" dirty="0" err="1">
                <a:solidFill>
                  <a:srgbClr val="FFFFFF"/>
                </a:solidFill>
                <a:latin typeface="Avenir Light"/>
                <a:cs typeface="Avenir Light"/>
              </a:rPr>
              <a:t>www.digitaltrends.com</a:t>
            </a:r>
            <a:r>
              <a:rPr lang="en-US" sz="1050" dirty="0">
                <a:solidFill>
                  <a:srgbClr val="FFFFFF"/>
                </a:solidFill>
                <a:latin typeface="Avenir Light"/>
                <a:cs typeface="Avenir Light"/>
              </a:rPr>
              <a:t>/home/smarten-dumb-house-z-wave-automation</a:t>
            </a:r>
          </a:p>
        </p:txBody>
      </p:sp>
      <p:sp>
        <p:nvSpPr>
          <p:cNvPr id="6" name="Rectangle 5"/>
          <p:cNvSpPr/>
          <p:nvPr/>
        </p:nvSpPr>
        <p:spPr>
          <a:xfrm>
            <a:off x="293077" y="271640"/>
            <a:ext cx="3686257" cy="2677656"/>
          </a:xfrm>
          <a:prstGeom prst="rect">
            <a:avLst/>
          </a:prstGeom>
        </p:spPr>
        <p:txBody>
          <a:bodyPr wrap="square">
            <a:spAutoFit/>
          </a:bodyPr>
          <a:lstStyle/>
          <a:p>
            <a:r>
              <a:rPr lang="en-US" sz="2400" dirty="0">
                <a:solidFill>
                  <a:srgbClr val="FFFFFF"/>
                </a:solidFill>
                <a:latin typeface="Helvetica Neue Thin"/>
                <a:cs typeface="Helvetica Neue Thin"/>
              </a:rPr>
              <a:t>"The [Z-Wave] Alliance sponsored a Himalayan expedition where climber </a:t>
            </a:r>
            <a:r>
              <a:rPr lang="en-US" sz="2400" dirty="0" err="1">
                <a:solidFill>
                  <a:srgbClr val="FFFFFF"/>
                </a:solidFill>
                <a:latin typeface="Helvetica Neue Thin"/>
                <a:cs typeface="Helvetica Neue Thin"/>
              </a:rPr>
              <a:t>Mariusz</a:t>
            </a:r>
            <a:r>
              <a:rPr lang="en-US" sz="2400" dirty="0">
                <a:solidFill>
                  <a:srgbClr val="FFFFFF"/>
                </a:solidFill>
                <a:latin typeface="Helvetica Neue Thin"/>
                <a:cs typeface="Helvetica Neue Thin"/>
              </a:rPr>
              <a:t> </a:t>
            </a:r>
            <a:r>
              <a:rPr lang="en-US" sz="2400" dirty="0" err="1">
                <a:solidFill>
                  <a:srgbClr val="FFFFFF"/>
                </a:solidFill>
                <a:latin typeface="Helvetica Neue Thin"/>
                <a:cs typeface="Helvetica Neue Thin"/>
              </a:rPr>
              <a:t>Malkowski</a:t>
            </a:r>
            <a:r>
              <a:rPr lang="en-US" sz="2400" dirty="0">
                <a:solidFill>
                  <a:srgbClr val="FFFFFF"/>
                </a:solidFill>
                <a:latin typeface="Helvetica Neue Thin"/>
                <a:cs typeface="Helvetica Neue Thin"/>
              </a:rPr>
              <a:t> summited Cho </a:t>
            </a:r>
            <a:r>
              <a:rPr lang="en-US" sz="2400" dirty="0" err="1">
                <a:solidFill>
                  <a:srgbClr val="FFFFFF"/>
                </a:solidFill>
                <a:latin typeface="Helvetica Neue Thin"/>
                <a:cs typeface="Helvetica Neue Thin"/>
              </a:rPr>
              <a:t>Oyu</a:t>
            </a:r>
            <a:r>
              <a:rPr lang="en-US" sz="2400" dirty="0">
                <a:solidFill>
                  <a:srgbClr val="FFFFFF"/>
                </a:solidFill>
                <a:latin typeface="Helvetica Neue Thin"/>
                <a:cs typeface="Helvetica Neue Thin"/>
              </a:rPr>
              <a:t>, the sixth highest mountain in the world." </a:t>
            </a:r>
            <a:endParaRPr lang="en-US" sz="2400" dirty="0"/>
          </a:p>
        </p:txBody>
      </p:sp>
    </p:spTree>
    <p:extLst>
      <p:ext uri="{BB962C8B-B14F-4D97-AF65-F5344CB8AC3E}">
        <p14:creationId xmlns:p14="http://schemas.microsoft.com/office/powerpoint/2010/main" val="1513066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5597.jpg"/>
          <p:cNvPicPr>
            <a:picLocks noChangeAspect="1"/>
          </p:cNvPicPr>
          <p:nvPr/>
        </p:nvPicPr>
        <p:blipFill rotWithShape="1">
          <a:blip r:embed="rId3" cstate="print">
            <a:extLst>
              <a:ext uri="{28A0092B-C50C-407E-A947-70E740481C1C}">
                <a14:useLocalDpi xmlns:a14="http://schemas.microsoft.com/office/drawing/2010/main" val="0"/>
              </a:ext>
            </a:extLst>
          </a:blip>
          <a:srcRect t="13096" b="11905"/>
          <a:stretch/>
        </p:blipFill>
        <p:spPr>
          <a:xfrm>
            <a:off x="0" y="0"/>
            <a:ext cx="9144000" cy="5143500"/>
          </a:xfrm>
          <a:prstGeom prst="rect">
            <a:avLst/>
          </a:prstGeom>
        </p:spPr>
      </p:pic>
    </p:spTree>
    <p:extLst>
      <p:ext uri="{BB962C8B-B14F-4D97-AF65-F5344CB8AC3E}">
        <p14:creationId xmlns:p14="http://schemas.microsoft.com/office/powerpoint/2010/main" val="149030361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Access to new communities.</a:t>
            </a:r>
          </a:p>
        </p:txBody>
      </p:sp>
    </p:spTree>
    <p:extLst>
      <p:ext uri="{BB962C8B-B14F-4D97-AF65-F5344CB8AC3E}">
        <p14:creationId xmlns:p14="http://schemas.microsoft.com/office/powerpoint/2010/main" val="336192069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ex400_unit.png"/>
          <p:cNvPicPr>
            <a:picLocks noChangeAspect="1"/>
          </p:cNvPicPr>
          <p:nvPr/>
        </p:nvPicPr>
        <p:blipFill rotWithShape="1">
          <a:blip r:embed="rId3" cstate="print">
            <a:extLst>
              <a:ext uri="{28A0092B-C50C-407E-A947-70E740481C1C}">
                <a14:useLocalDpi xmlns:a14="http://schemas.microsoft.com/office/drawing/2010/main" val="0"/>
              </a:ext>
            </a:extLst>
          </a:blip>
          <a:srcRect l="2602" t="7160" r="2578" b="5251"/>
          <a:stretch/>
        </p:blipFill>
        <p:spPr>
          <a:xfrm>
            <a:off x="377743" y="1436762"/>
            <a:ext cx="3614616" cy="1897803"/>
          </a:xfrm>
          <a:prstGeom prst="rect">
            <a:avLst/>
          </a:prstGeom>
        </p:spPr>
      </p:pic>
      <p:sp>
        <p:nvSpPr>
          <p:cNvPr id="4" name="Rectangle 3"/>
          <p:cNvSpPr/>
          <p:nvPr/>
        </p:nvSpPr>
        <p:spPr>
          <a:xfrm>
            <a:off x="2684310" y="3697986"/>
            <a:ext cx="3775381" cy="923330"/>
          </a:xfrm>
          <a:prstGeom prst="rect">
            <a:avLst/>
          </a:prstGeom>
        </p:spPr>
        <p:txBody>
          <a:bodyPr wrap="square">
            <a:spAutoFit/>
          </a:bodyPr>
          <a:lstStyle/>
          <a:p>
            <a:pPr marL="0" marR="0" indent="0" defTabSz="171443" eaLnBrk="1" fontAlgn="auto" latinLnBrk="0" hangingPunct="1">
              <a:spcBef>
                <a:spcPts val="0"/>
              </a:spcBef>
              <a:spcAft>
                <a:spcPts val="0"/>
              </a:spcAft>
              <a:buClrTx/>
              <a:buSzTx/>
              <a:buFontTx/>
              <a:buNone/>
              <a:tabLst/>
              <a:defRPr/>
            </a:pPr>
            <a:r>
              <a:rPr lang="en-US" sz="5400" dirty="0">
                <a:solidFill>
                  <a:srgbClr val="FF0000"/>
                </a:solidFill>
                <a:latin typeface="Avenir Light"/>
                <a:cs typeface="Avenir Light"/>
              </a:rPr>
              <a:t>$150,000</a:t>
            </a:r>
          </a:p>
        </p:txBody>
      </p:sp>
      <p:sp>
        <p:nvSpPr>
          <p:cNvPr id="5" name="Rectangle 4"/>
          <p:cNvSpPr/>
          <p:nvPr/>
        </p:nvSpPr>
        <p:spPr>
          <a:xfrm>
            <a:off x="52102" y="198496"/>
            <a:ext cx="8997517" cy="954107"/>
          </a:xfrm>
          <a:prstGeom prst="rect">
            <a:avLst/>
          </a:prstGeom>
        </p:spPr>
        <p:txBody>
          <a:bodyPr wrap="square">
            <a:spAutoFit/>
          </a:bodyPr>
          <a:lstStyle/>
          <a:p>
            <a:r>
              <a:rPr lang="en-US" sz="2800" dirty="0">
                <a:solidFill>
                  <a:srgbClr val="FFFFFF"/>
                </a:solidFill>
                <a:latin typeface="Helvetica Neue Thin"/>
                <a:cs typeface="Helvetica Neue Thin"/>
              </a:rPr>
              <a:t>If you are a Bluetooth hacker, there is no tool better than the </a:t>
            </a:r>
            <a:r>
              <a:rPr lang="en-US" sz="2800" dirty="0" err="1">
                <a:solidFill>
                  <a:srgbClr val="FFFFFF"/>
                </a:solidFill>
                <a:latin typeface="Helvetica Neue Thin"/>
                <a:cs typeface="Helvetica Neue Thin"/>
              </a:rPr>
              <a:t>Ellisys</a:t>
            </a:r>
            <a:r>
              <a:rPr lang="en-US" sz="2800" dirty="0">
                <a:solidFill>
                  <a:srgbClr val="FFFFFF"/>
                </a:solidFill>
                <a:latin typeface="Helvetica Neue Thin"/>
                <a:cs typeface="Helvetica Neue Thin"/>
              </a:rPr>
              <a:t> Bluetooth Explorer 400.</a:t>
            </a:r>
            <a:endParaRPr lang="en-US" sz="2800" dirty="0"/>
          </a:p>
        </p:txBody>
      </p:sp>
      <p:pic>
        <p:nvPicPr>
          <p:cNvPr id="6" name="Picture 5"/>
          <p:cNvPicPr>
            <a:picLocks noChangeAspect="1"/>
          </p:cNvPicPr>
          <p:nvPr/>
        </p:nvPicPr>
        <p:blipFill>
          <a:blip r:embed="rId4"/>
          <a:stretch>
            <a:fillRect/>
          </a:stretch>
        </p:blipFill>
        <p:spPr>
          <a:xfrm>
            <a:off x="4239845" y="1436762"/>
            <a:ext cx="4640440" cy="1884983"/>
          </a:xfrm>
          <a:prstGeom prst="rect">
            <a:avLst/>
          </a:prstGeom>
        </p:spPr>
      </p:pic>
    </p:spTree>
    <p:extLst>
      <p:ext uri="{BB962C8B-B14F-4D97-AF65-F5344CB8AC3E}">
        <p14:creationId xmlns:p14="http://schemas.microsoft.com/office/powerpoint/2010/main" val="131204845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787"/>
            <a:ext cx="7772400" cy="1102519"/>
          </a:xfrm>
        </p:spPr>
        <p:txBody>
          <a:bodyPr/>
          <a:lstStyle/>
          <a:p>
            <a:r>
              <a:rPr lang="en-US" dirty="0"/>
              <a:t>Differentiation among a sea of peers.</a:t>
            </a:r>
          </a:p>
        </p:txBody>
      </p:sp>
      <p:pic>
        <p:nvPicPr>
          <p:cNvPr id="233" name="Picture 232" descr="Silhouette-Re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8203" y="4140936"/>
            <a:ext cx="329526" cy="738687"/>
          </a:xfrm>
          <a:prstGeom prst="rect">
            <a:avLst/>
          </a:prstGeom>
        </p:spPr>
      </p:pic>
      <p:pic>
        <p:nvPicPr>
          <p:cNvPr id="235" name="Picture 234" descr="Untitl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624" y="1222489"/>
            <a:ext cx="8302752" cy="2987040"/>
          </a:xfrm>
          <a:prstGeom prst="rect">
            <a:avLst/>
          </a:prstGeom>
        </p:spPr>
      </p:pic>
    </p:spTree>
    <p:extLst>
      <p:ext uri="{BB962C8B-B14F-4D97-AF65-F5344CB8AC3E}">
        <p14:creationId xmlns:p14="http://schemas.microsoft.com/office/powerpoint/2010/main" val="387755942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a:t>
            </a:r>
          </a:p>
        </p:txBody>
      </p:sp>
      <p:sp>
        <p:nvSpPr>
          <p:cNvPr id="3" name="Subtitle 2"/>
          <p:cNvSpPr>
            <a:spLocks noGrp="1"/>
          </p:cNvSpPr>
          <p:nvPr>
            <p:ph type="body" idx="1"/>
          </p:nvPr>
        </p:nvSpPr>
        <p:spPr/>
        <p:txBody>
          <a:bodyPr>
            <a:noAutofit/>
          </a:bodyPr>
          <a:lstStyle/>
          <a:p>
            <a:r>
              <a:rPr lang="en-US" sz="3600" dirty="0"/>
              <a:t>"I have a lot of time on my hands and want to make a meaningful contribution in the world."</a:t>
            </a:r>
          </a:p>
        </p:txBody>
      </p:sp>
      <p:sp>
        <p:nvSpPr>
          <p:cNvPr id="4" name="Text Placeholder 3"/>
          <p:cNvSpPr>
            <a:spLocks noGrp="1"/>
          </p:cNvSpPr>
          <p:nvPr>
            <p:ph type="body" idx="10"/>
          </p:nvPr>
        </p:nvSpPr>
        <p:spPr/>
        <p:txBody>
          <a:bodyPr>
            <a:normAutofit/>
          </a:bodyPr>
          <a:lstStyle/>
          <a:p>
            <a:pPr algn="r"/>
            <a:r>
              <a:rPr lang="en-US" sz="2000" dirty="0"/>
              <a:t>* Volunteer at a food bank.</a:t>
            </a:r>
          </a:p>
        </p:txBody>
      </p:sp>
    </p:spTree>
    <p:extLst>
      <p:ext uri="{BB962C8B-B14F-4D97-AF65-F5344CB8AC3E}">
        <p14:creationId xmlns:p14="http://schemas.microsoft.com/office/powerpoint/2010/main" val="31444940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a:t>
            </a:r>
          </a:p>
        </p:txBody>
      </p:sp>
      <p:sp>
        <p:nvSpPr>
          <p:cNvPr id="3" name="Subtitle 2"/>
          <p:cNvSpPr>
            <a:spLocks noGrp="1"/>
          </p:cNvSpPr>
          <p:nvPr>
            <p:ph type="body" idx="1"/>
          </p:nvPr>
        </p:nvSpPr>
        <p:spPr/>
        <p:txBody>
          <a:bodyPr>
            <a:noAutofit/>
          </a:bodyPr>
          <a:lstStyle/>
          <a:p>
            <a:r>
              <a:rPr lang="en-US" sz="3600" dirty="0"/>
              <a:t>"I have a lot of strong opinions about how everyone else is wrong."</a:t>
            </a:r>
          </a:p>
        </p:txBody>
      </p:sp>
      <p:sp>
        <p:nvSpPr>
          <p:cNvPr id="4" name="Text Placeholder 3"/>
          <p:cNvSpPr>
            <a:spLocks noGrp="1"/>
          </p:cNvSpPr>
          <p:nvPr>
            <p:ph type="body" idx="10"/>
          </p:nvPr>
        </p:nvSpPr>
        <p:spPr/>
        <p:txBody>
          <a:bodyPr>
            <a:normAutofit/>
          </a:bodyPr>
          <a:lstStyle/>
          <a:p>
            <a:pPr algn="r"/>
            <a:r>
              <a:rPr lang="en-US" sz="2000" dirty="0"/>
              <a:t>* Start a blog.</a:t>
            </a:r>
          </a:p>
        </p:txBody>
      </p:sp>
    </p:spTree>
    <p:extLst>
      <p:ext uri="{BB962C8B-B14F-4D97-AF65-F5344CB8AC3E}">
        <p14:creationId xmlns:p14="http://schemas.microsoft.com/office/powerpoint/2010/main" val="16316875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a:t>
            </a:r>
          </a:p>
        </p:txBody>
      </p:sp>
      <p:sp>
        <p:nvSpPr>
          <p:cNvPr id="3" name="Subtitle 2"/>
          <p:cNvSpPr>
            <a:spLocks noGrp="1"/>
          </p:cNvSpPr>
          <p:nvPr>
            <p:ph type="body" idx="1"/>
          </p:nvPr>
        </p:nvSpPr>
        <p:spPr/>
        <p:txBody>
          <a:bodyPr>
            <a:noAutofit/>
          </a:bodyPr>
          <a:lstStyle/>
          <a:p>
            <a:r>
              <a:rPr lang="en-US" sz="3600" dirty="0"/>
              <a:t>"I want to make a lot of money writing a book."</a:t>
            </a:r>
          </a:p>
        </p:txBody>
      </p:sp>
      <p:sp>
        <p:nvSpPr>
          <p:cNvPr id="4" name="Text Placeholder 3"/>
          <p:cNvSpPr>
            <a:spLocks noGrp="1"/>
          </p:cNvSpPr>
          <p:nvPr>
            <p:ph type="body" idx="10"/>
          </p:nvPr>
        </p:nvSpPr>
        <p:spPr>
          <a:xfrm>
            <a:off x="4343435" y="4499464"/>
            <a:ext cx="3962400" cy="644036"/>
          </a:xfrm>
        </p:spPr>
        <p:txBody>
          <a:bodyPr>
            <a:normAutofit/>
          </a:bodyPr>
          <a:lstStyle/>
          <a:p>
            <a:pPr algn="r"/>
            <a:r>
              <a:rPr lang="en-US" sz="2000" dirty="0"/>
              <a:t>* Work at a fast food restaurant.</a:t>
            </a:r>
          </a:p>
        </p:txBody>
      </p:sp>
      <p:sp>
        <p:nvSpPr>
          <p:cNvPr id="5" name="Text Placeholder 3"/>
          <p:cNvSpPr txBox="1">
            <a:spLocks/>
          </p:cNvSpPr>
          <p:nvPr/>
        </p:nvSpPr>
        <p:spPr>
          <a:xfrm>
            <a:off x="5181600" y="4499464"/>
            <a:ext cx="3962400" cy="644036"/>
          </a:xfrm>
          <a:prstGeom prst="rect">
            <a:avLst/>
          </a:prstGeom>
        </p:spPr>
        <p:txBody>
          <a:bodyPr vert="horz" lIns="81641" tIns="40821" rIns="81641" bIns="40821" rtlCol="0" anchor="b">
            <a:normAutofit/>
          </a:bodyPr>
          <a:lstStyle>
            <a:lvl1pPr marL="0" indent="0" algn="r" defTabSz="816411" rtl="0" eaLnBrk="1" latinLnBrk="0" hangingPunct="1">
              <a:spcBef>
                <a:spcPct val="20000"/>
              </a:spcBef>
              <a:buFont typeface="Arial" pitchFamily="34" charset="0"/>
              <a:buNone/>
              <a:defRPr sz="1800" b="0" i="0" kern="1200">
                <a:solidFill>
                  <a:schemeClr val="tx1">
                    <a:tint val="75000"/>
                  </a:schemeClr>
                </a:solidFill>
                <a:latin typeface="Helvetica Neue Thin"/>
                <a:ea typeface="+mn-ea"/>
                <a:cs typeface="Helvetica Neue Thin"/>
              </a:defRPr>
            </a:lvl1pPr>
            <a:lvl2pPr marL="408205" indent="0" algn="l" defTabSz="816411" rtl="0" eaLnBrk="1" latinLnBrk="0" hangingPunct="1">
              <a:spcBef>
                <a:spcPct val="20000"/>
              </a:spcBef>
              <a:buFont typeface="Arial" pitchFamily="34" charset="0"/>
              <a:buNone/>
              <a:defRPr sz="1600" kern="1200">
                <a:solidFill>
                  <a:schemeClr val="tx1">
                    <a:tint val="75000"/>
                  </a:schemeClr>
                </a:solidFill>
                <a:latin typeface="Avenir Light"/>
                <a:ea typeface="+mn-ea"/>
                <a:cs typeface="Avenir Light"/>
              </a:defRPr>
            </a:lvl2pPr>
            <a:lvl3pPr marL="816411" indent="0" algn="l" defTabSz="816411"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3pPr>
            <a:lvl4pPr marL="1224616" indent="0" algn="l" defTabSz="816411" rtl="0" eaLnBrk="1" latinLnBrk="0" hangingPunct="1">
              <a:spcBef>
                <a:spcPct val="20000"/>
              </a:spcBef>
              <a:buFont typeface="Arial" pitchFamily="34" charset="0"/>
              <a:buNone/>
              <a:defRPr sz="1200" kern="1200">
                <a:solidFill>
                  <a:schemeClr val="tx1">
                    <a:tint val="75000"/>
                  </a:schemeClr>
                </a:solidFill>
                <a:latin typeface="+mn-lt"/>
                <a:ea typeface="+mn-ea"/>
                <a:cs typeface="+mn-cs"/>
              </a:defRPr>
            </a:lvl4pPr>
            <a:lvl5pPr marL="1632821" indent="0" algn="l" defTabSz="816411" rtl="0" eaLnBrk="1" latinLnBrk="0" hangingPunct="1">
              <a:spcBef>
                <a:spcPct val="20000"/>
              </a:spcBef>
              <a:buFont typeface="Arial" pitchFamily="34" charset="0"/>
              <a:buNone/>
              <a:defRPr sz="1200" kern="1200">
                <a:solidFill>
                  <a:schemeClr val="tx1">
                    <a:tint val="75000"/>
                  </a:schemeClr>
                </a:solidFill>
                <a:latin typeface="+mn-lt"/>
                <a:ea typeface="+mn-ea"/>
                <a:cs typeface="+mn-cs"/>
              </a:defRPr>
            </a:lvl5pPr>
            <a:lvl6pPr marL="2041026" indent="0" algn="l" defTabSz="816411" rtl="0" eaLnBrk="1" latinLnBrk="0" hangingPunct="1">
              <a:spcBef>
                <a:spcPct val="20000"/>
              </a:spcBef>
              <a:buFont typeface="Arial" pitchFamily="34" charset="0"/>
              <a:buNone/>
              <a:defRPr sz="1200" kern="1200">
                <a:solidFill>
                  <a:schemeClr val="tx1">
                    <a:tint val="75000"/>
                  </a:schemeClr>
                </a:solidFill>
                <a:latin typeface="+mn-lt"/>
                <a:ea typeface="+mn-ea"/>
                <a:cs typeface="+mn-cs"/>
              </a:defRPr>
            </a:lvl6pPr>
            <a:lvl7pPr marL="2449232" indent="0" algn="l" defTabSz="816411" rtl="0" eaLnBrk="1" latinLnBrk="0" hangingPunct="1">
              <a:spcBef>
                <a:spcPct val="20000"/>
              </a:spcBef>
              <a:buFont typeface="Arial" pitchFamily="34" charset="0"/>
              <a:buNone/>
              <a:defRPr sz="1200" kern="1200">
                <a:solidFill>
                  <a:schemeClr val="tx1">
                    <a:tint val="75000"/>
                  </a:schemeClr>
                </a:solidFill>
                <a:latin typeface="+mn-lt"/>
                <a:ea typeface="+mn-ea"/>
                <a:cs typeface="+mn-cs"/>
              </a:defRPr>
            </a:lvl7pPr>
            <a:lvl8pPr marL="2857437" indent="0" algn="l" defTabSz="816411" rtl="0" eaLnBrk="1" latinLnBrk="0" hangingPunct="1">
              <a:spcBef>
                <a:spcPct val="20000"/>
              </a:spcBef>
              <a:buFont typeface="Arial" pitchFamily="34" charset="0"/>
              <a:buNone/>
              <a:defRPr sz="1200" kern="1200">
                <a:solidFill>
                  <a:schemeClr val="tx1">
                    <a:tint val="75000"/>
                  </a:schemeClr>
                </a:solidFill>
                <a:latin typeface="+mn-lt"/>
                <a:ea typeface="+mn-ea"/>
                <a:cs typeface="+mn-cs"/>
              </a:defRPr>
            </a:lvl8pPr>
            <a:lvl9pPr marL="3265643" indent="0" algn="l" defTabSz="816411" rtl="0" eaLnBrk="1" latinLnBrk="0" hangingPunct="1">
              <a:spcBef>
                <a:spcPct val="20000"/>
              </a:spcBef>
              <a:buFont typeface="Arial" pitchFamily="34" charset="0"/>
              <a:buNone/>
              <a:defRPr sz="1200" kern="1200">
                <a:solidFill>
                  <a:schemeClr val="tx1">
                    <a:tint val="75000"/>
                  </a:schemeClr>
                </a:solidFill>
                <a:latin typeface="+mn-lt"/>
                <a:ea typeface="+mn-ea"/>
                <a:cs typeface="+mn-cs"/>
              </a:defRPr>
            </a:lvl9pPr>
          </a:lstStyle>
          <a:p>
            <a:r>
              <a:rPr lang="en-US" sz="2000" dirty="0"/>
              <a:t>Really.</a:t>
            </a:r>
          </a:p>
        </p:txBody>
      </p:sp>
    </p:spTree>
    <p:extLst>
      <p:ext uri="{BB962C8B-B14F-4D97-AF65-F5344CB8AC3E}">
        <p14:creationId xmlns:p14="http://schemas.microsoft.com/office/powerpoint/2010/main" val="2976348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4000"/>
                                  </p:stCondLst>
                                  <p:childTnLst>
                                    <p:set>
                                      <p:cBhvr>
                                        <p:cTn id="11"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479669" y="376013"/>
            <a:ext cx="8184662" cy="1102519"/>
          </a:xfrm>
        </p:spPr>
        <p:txBody>
          <a:bodyPr>
            <a:normAutofit fontScale="90000"/>
          </a:bodyPr>
          <a:lstStyle/>
          <a:p>
            <a:r>
              <a:rPr lang="en-US" dirty="0"/>
              <a:t>I spent </a:t>
            </a:r>
            <a:r>
              <a:rPr lang="en-US" dirty="0" smtClean="0"/>
              <a:t>~</a:t>
            </a:r>
            <a:r>
              <a:rPr lang="en-US" dirty="0"/>
              <a:t>900 hours working on HEW 3</a:t>
            </a:r>
            <a:r>
              <a:rPr lang="en-US" baseline="30000" dirty="0"/>
              <a:t>rd </a:t>
            </a:r>
            <a:r>
              <a:rPr lang="en-US" dirty="0"/>
              <a:t>Ed.*</a:t>
            </a:r>
          </a:p>
        </p:txBody>
      </p:sp>
      <p:sp>
        <p:nvSpPr>
          <p:cNvPr id="8" name="Title 6"/>
          <p:cNvSpPr txBox="1">
            <a:spLocks/>
          </p:cNvSpPr>
          <p:nvPr/>
        </p:nvSpPr>
        <p:spPr>
          <a:xfrm>
            <a:off x="838200" y="1478532"/>
            <a:ext cx="7772400" cy="1102519"/>
          </a:xfrm>
          <a:prstGeom prst="rect">
            <a:avLst/>
          </a:prstGeom>
        </p:spPr>
        <p:txBody>
          <a:bodyPr vert="horz" lIns="81641" tIns="40821" rIns="81641" bIns="40821" rtlCol="0" anchor="ctr">
            <a:noAutofit/>
          </a:bodyPr>
          <a:lstStyle>
            <a:lvl1pPr algn="ctr" defTabSz="816411" rtl="0" eaLnBrk="1" latinLnBrk="0" hangingPunct="1">
              <a:spcBef>
                <a:spcPct val="0"/>
              </a:spcBef>
              <a:buNone/>
              <a:defRPr sz="3600" b="0" i="0" kern="1200">
                <a:solidFill>
                  <a:schemeClr val="tx1"/>
                </a:solidFill>
                <a:latin typeface="Helvetica Neue Thin"/>
                <a:ea typeface="+mj-ea"/>
                <a:cs typeface="Helvetica Neue Thin"/>
              </a:defRPr>
            </a:lvl1pPr>
          </a:lstStyle>
          <a:p>
            <a:r>
              <a:rPr lang="en-US" sz="3200" dirty="0"/>
              <a:t>I received $990 at project start, $990 at 50% manuscript, and $1500 at 100% manuscript.</a:t>
            </a:r>
          </a:p>
        </p:txBody>
      </p:sp>
      <p:sp>
        <p:nvSpPr>
          <p:cNvPr id="30" name="Title 1"/>
          <p:cNvSpPr txBox="1">
            <a:spLocks/>
          </p:cNvSpPr>
          <p:nvPr/>
        </p:nvSpPr>
        <p:spPr>
          <a:xfrm>
            <a:off x="722313" y="2972774"/>
            <a:ext cx="7772400" cy="1021556"/>
          </a:xfrm>
          <a:prstGeom prst="rect">
            <a:avLst/>
          </a:prstGeom>
        </p:spPr>
        <p:txBody>
          <a:bodyPr vert="horz" lIns="81641" tIns="40821" rIns="81641" bIns="40821" rtlCol="0" anchor="ctr">
            <a:normAutofit/>
          </a:bodyPr>
          <a:lstStyle>
            <a:lvl1pPr algn="ctr" defTabSz="816411" rtl="0" eaLnBrk="1" latinLnBrk="0" hangingPunct="1">
              <a:spcBef>
                <a:spcPct val="0"/>
              </a:spcBef>
              <a:buNone/>
              <a:defRPr sz="3600" b="0" i="0" kern="1200">
                <a:solidFill>
                  <a:schemeClr val="tx1"/>
                </a:solidFill>
                <a:latin typeface="Helvetica Neue Thin"/>
                <a:ea typeface="+mj-ea"/>
                <a:cs typeface="Helvetica Neue Thin"/>
              </a:defRPr>
            </a:lvl1pPr>
          </a:lstStyle>
          <a:p>
            <a:r>
              <a:rPr lang="en-US" sz="4400" dirty="0">
                <a:solidFill>
                  <a:srgbClr val="FF0000"/>
                </a:solidFill>
                <a:latin typeface="Avenir Light"/>
                <a:cs typeface="Avenir Light"/>
              </a:rPr>
              <a:t>$3.87/hour</a:t>
            </a:r>
          </a:p>
        </p:txBody>
      </p:sp>
      <p:sp>
        <p:nvSpPr>
          <p:cNvPr id="31" name="Rectangle 30"/>
          <p:cNvSpPr/>
          <p:nvPr/>
        </p:nvSpPr>
        <p:spPr>
          <a:xfrm>
            <a:off x="5278462" y="4758779"/>
            <a:ext cx="3865538" cy="384721"/>
          </a:xfrm>
          <a:prstGeom prst="rect">
            <a:avLst/>
          </a:prstGeom>
        </p:spPr>
        <p:txBody>
          <a:bodyPr wrap="none">
            <a:spAutoFit/>
          </a:bodyPr>
          <a:lstStyle/>
          <a:p>
            <a:r>
              <a:rPr lang="en-US" dirty="0">
                <a:solidFill>
                  <a:schemeClr val="tx1"/>
                </a:solidFill>
                <a:latin typeface="Avenir Light"/>
                <a:cs typeface="Avenir Light"/>
              </a:rPr>
              <a:t>* That's about 1.8 hours per page.</a:t>
            </a:r>
          </a:p>
        </p:txBody>
      </p:sp>
    </p:spTree>
    <p:extLst>
      <p:ext uri="{BB962C8B-B14F-4D97-AF65-F5344CB8AC3E}">
        <p14:creationId xmlns:p14="http://schemas.microsoft.com/office/powerpoint/2010/main" val="372719864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1930.jpg"/>
          <p:cNvPicPr>
            <a:picLocks noChangeAspect="1"/>
          </p:cNvPicPr>
          <p:nvPr/>
        </p:nvPicPr>
        <p:blipFill rotWithShape="1">
          <a:blip r:embed="rId3">
            <a:extLst>
              <a:ext uri="{28A0092B-C50C-407E-A947-70E740481C1C}">
                <a14:useLocalDpi xmlns:a14="http://schemas.microsoft.com/office/drawing/2010/main" val="0"/>
              </a:ext>
            </a:extLst>
          </a:blip>
          <a:srcRect l="19510" t="9588" r="37507" b="31050"/>
          <a:stretch/>
        </p:blipFill>
        <p:spPr>
          <a:xfrm>
            <a:off x="5723485" y="622307"/>
            <a:ext cx="3261761" cy="3258420"/>
          </a:xfrm>
          <a:prstGeom prst="ellipse">
            <a:avLst/>
          </a:prstGeom>
        </p:spPr>
      </p:pic>
      <p:pic>
        <p:nvPicPr>
          <p:cNvPr id="14" name="Picture 13" descr="Screen Shot 2016-06-02 at 4.19.2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71" y="134795"/>
            <a:ext cx="5521237" cy="4668170"/>
          </a:xfrm>
          <a:prstGeom prst="rect">
            <a:avLst/>
          </a:prstGeom>
        </p:spPr>
      </p:pic>
    </p:spTree>
    <p:extLst>
      <p:ext uri="{BB962C8B-B14F-4D97-AF65-F5344CB8AC3E}">
        <p14:creationId xmlns:p14="http://schemas.microsoft.com/office/powerpoint/2010/main" val="214652048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5296"/>
            <a:ext cx="7772400" cy="1102519"/>
          </a:xfrm>
        </p:spPr>
        <p:txBody>
          <a:bodyPr/>
          <a:lstStyle/>
          <a:p>
            <a:r>
              <a:rPr lang="en-US" dirty="0"/>
              <a:t>"But Josh, you get royalties."</a:t>
            </a:r>
          </a:p>
        </p:txBody>
      </p:sp>
      <p:sp>
        <p:nvSpPr>
          <p:cNvPr id="3" name="Title 1"/>
          <p:cNvSpPr txBox="1">
            <a:spLocks/>
          </p:cNvSpPr>
          <p:nvPr/>
        </p:nvSpPr>
        <p:spPr>
          <a:xfrm>
            <a:off x="722313" y="1804051"/>
            <a:ext cx="7772400" cy="2435795"/>
          </a:xfrm>
          <a:prstGeom prst="rect">
            <a:avLst/>
          </a:prstGeom>
        </p:spPr>
        <p:txBody>
          <a:bodyPr vert="horz" lIns="81641" tIns="40821" rIns="81641" bIns="40821" rtlCol="0" anchor="ctr">
            <a:normAutofit fontScale="70000" lnSpcReduction="20000"/>
          </a:bodyPr>
          <a:lstStyle>
            <a:lvl1pPr algn="ctr" defTabSz="816411" rtl="0" eaLnBrk="1" latinLnBrk="0" hangingPunct="1">
              <a:spcBef>
                <a:spcPct val="0"/>
              </a:spcBef>
              <a:buNone/>
              <a:defRPr sz="3600" b="0" i="0" kern="1200">
                <a:solidFill>
                  <a:schemeClr val="tx1"/>
                </a:solidFill>
                <a:latin typeface="Helvetica Neue Thin"/>
                <a:ea typeface="+mj-ea"/>
                <a:cs typeface="Helvetica Neue Thin"/>
              </a:defRPr>
            </a:lvl1pPr>
          </a:lstStyle>
          <a:p>
            <a:pPr>
              <a:lnSpc>
                <a:spcPct val="120000"/>
              </a:lnSpc>
            </a:pPr>
            <a:r>
              <a:rPr lang="en-US" sz="4400" dirty="0">
                <a:solidFill>
                  <a:srgbClr val="FF0000"/>
                </a:solidFill>
                <a:latin typeface="Avenir Light"/>
                <a:cs typeface="Avenir Light"/>
              </a:rPr>
              <a:t>Between 2.5% – 11% of net sales (publisher subtracts cost for printing, distribution, etc., then calculates royalty). Payments start after the total forward is recovered. </a:t>
            </a:r>
          </a:p>
        </p:txBody>
      </p:sp>
      <p:sp>
        <p:nvSpPr>
          <p:cNvPr id="4" name="Rectangle 3"/>
          <p:cNvSpPr/>
          <p:nvPr/>
        </p:nvSpPr>
        <p:spPr>
          <a:xfrm>
            <a:off x="1177329" y="4774168"/>
            <a:ext cx="7966671" cy="369332"/>
          </a:xfrm>
          <a:prstGeom prst="rect">
            <a:avLst/>
          </a:prstGeom>
        </p:spPr>
        <p:txBody>
          <a:bodyPr wrap="square">
            <a:spAutoFit/>
          </a:bodyPr>
          <a:lstStyle/>
          <a:p>
            <a:r>
              <a:rPr lang="en-US" sz="1800" dirty="0">
                <a:solidFill>
                  <a:srgbClr val="FFFFFF"/>
                </a:solidFill>
                <a:latin typeface="Avenir Light"/>
                <a:cs typeface="Avenir Light"/>
              </a:rPr>
              <a:t>* Some publishers offer more; typically those focused on the tech industry.</a:t>
            </a:r>
          </a:p>
        </p:txBody>
      </p:sp>
    </p:spTree>
    <p:extLst>
      <p:ext uri="{BB962C8B-B14F-4D97-AF65-F5344CB8AC3E}">
        <p14:creationId xmlns:p14="http://schemas.microsoft.com/office/powerpoint/2010/main" val="12469602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cGraw-Hill-Che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8504"/>
            <a:ext cx="9144000" cy="3366492"/>
          </a:xfrm>
          <a:prstGeom prst="rect">
            <a:avLst/>
          </a:prstGeom>
        </p:spPr>
      </p:pic>
      <p:sp>
        <p:nvSpPr>
          <p:cNvPr id="4" name="Rectangle 3"/>
          <p:cNvSpPr/>
          <p:nvPr/>
        </p:nvSpPr>
        <p:spPr>
          <a:xfrm>
            <a:off x="2631179" y="4835723"/>
            <a:ext cx="6512821" cy="307777"/>
          </a:xfrm>
          <a:prstGeom prst="rect">
            <a:avLst/>
          </a:prstGeom>
        </p:spPr>
        <p:txBody>
          <a:bodyPr wrap="square">
            <a:spAutoFit/>
          </a:bodyPr>
          <a:lstStyle/>
          <a:p>
            <a:pPr algn="r"/>
            <a:r>
              <a:rPr lang="en-US" sz="1400" dirty="0">
                <a:solidFill>
                  <a:schemeClr val="tx1"/>
                </a:solidFill>
                <a:latin typeface="Helvetica Neue Thin"/>
                <a:cs typeface="Helvetica Neue Thin"/>
              </a:rPr>
              <a:t>* This check arrived by FedEx, which cost $21.40 to ship.</a:t>
            </a:r>
          </a:p>
        </p:txBody>
      </p:sp>
    </p:spTree>
    <p:extLst>
      <p:ext uri="{BB962C8B-B14F-4D97-AF65-F5344CB8AC3E}">
        <p14:creationId xmlns:p14="http://schemas.microsoft.com/office/powerpoint/2010/main" val="193136901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_2589.jpg"/>
          <p:cNvPicPr>
            <a:picLocks noChangeAspect="1"/>
          </p:cNvPicPr>
          <p:nvPr/>
        </p:nvPicPr>
        <p:blipFill rotWithShape="1">
          <a:blip r:embed="rId3" cstate="print">
            <a:extLst>
              <a:ext uri="{28A0092B-C50C-407E-A947-70E740481C1C}">
                <a14:useLocalDpi xmlns:a14="http://schemas.microsoft.com/office/drawing/2010/main" val="0"/>
              </a:ext>
            </a:extLst>
          </a:blip>
          <a:srcRect l="2492" t="22748" r="4132" b="2252"/>
          <a:stretch/>
        </p:blipFill>
        <p:spPr>
          <a:xfrm>
            <a:off x="0" y="123586"/>
            <a:ext cx="9144000" cy="4896329"/>
          </a:xfrm>
          <a:prstGeom prst="rect">
            <a:avLst/>
          </a:prstGeom>
        </p:spPr>
      </p:pic>
    </p:spTree>
    <p:extLst>
      <p:ext uri="{BB962C8B-B14F-4D97-AF65-F5344CB8AC3E}">
        <p14:creationId xmlns:p14="http://schemas.microsoft.com/office/powerpoint/2010/main" val="248293293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2595-Edit.tif"/>
          <p:cNvPicPr>
            <a:picLocks noChangeAspect="1"/>
          </p:cNvPicPr>
          <p:nvPr/>
        </p:nvPicPr>
        <p:blipFill rotWithShape="1">
          <a:blip r:embed="rId3" cstate="print">
            <a:extLst>
              <a:ext uri="{28A0092B-C50C-407E-A947-70E740481C1C}">
                <a14:useLocalDpi xmlns:a14="http://schemas.microsoft.com/office/drawing/2010/main" val="0"/>
              </a:ext>
            </a:extLst>
          </a:blip>
          <a:srcRect l="10224" t="23825" r="14460" b="17201"/>
          <a:stretch/>
        </p:blipFill>
        <p:spPr>
          <a:xfrm>
            <a:off x="-16244" y="178289"/>
            <a:ext cx="9170132" cy="4786923"/>
          </a:xfrm>
          <a:prstGeom prst="rect">
            <a:avLst/>
          </a:prstGeom>
        </p:spPr>
      </p:pic>
      <p:pic>
        <p:nvPicPr>
          <p:cNvPr id="3" name="Picture 2" descr="Big-Gin-Bottle-2-Small.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6718" y="1130241"/>
            <a:ext cx="1960359" cy="2958182"/>
          </a:xfrm>
          <a:prstGeom prst="rect">
            <a:avLst/>
          </a:prstGeom>
        </p:spPr>
      </p:pic>
    </p:spTree>
    <p:extLst>
      <p:ext uri="{BB962C8B-B14F-4D97-AF65-F5344CB8AC3E}">
        <p14:creationId xmlns:p14="http://schemas.microsoft.com/office/powerpoint/2010/main" val="8755758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6-03 at 4.58.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590"/>
            <a:ext cx="9144000" cy="5094320"/>
          </a:xfrm>
          <a:prstGeom prst="rect">
            <a:avLst/>
          </a:prstGeom>
        </p:spPr>
      </p:pic>
      <p:sp>
        <p:nvSpPr>
          <p:cNvPr id="3" name="Rectangle 2"/>
          <p:cNvSpPr/>
          <p:nvPr/>
        </p:nvSpPr>
        <p:spPr>
          <a:xfrm>
            <a:off x="1" y="0"/>
            <a:ext cx="9144000" cy="5118910"/>
          </a:xfrm>
          <a:prstGeom prst="rect">
            <a:avLst/>
          </a:prstGeom>
          <a:solidFill>
            <a:schemeClr val="tx1">
              <a:alpha val="85000"/>
            </a:schemeClr>
          </a:solidFill>
        </p:spPr>
        <p:txBody>
          <a:bodyPr wrap="square" anchor="ctr">
            <a:noAutofit/>
          </a:bodyPr>
          <a:lstStyle/>
          <a:p>
            <a:r>
              <a:rPr lang="en-US" sz="3200" dirty="0">
                <a:solidFill>
                  <a:schemeClr val="bg1"/>
                </a:solidFill>
                <a:latin typeface="Helvetica Neue Thin"/>
                <a:cs typeface="Helvetica Neue Thin"/>
              </a:rPr>
              <a:t>David Pogue is a prolific writer. Formerly at</a:t>
            </a:r>
          </a:p>
          <a:p>
            <a:r>
              <a:rPr lang="en-US" sz="3200" dirty="0">
                <a:solidFill>
                  <a:schemeClr val="bg1"/>
                </a:solidFill>
                <a:latin typeface="Helvetica Neue Thin"/>
                <a:cs typeface="Helvetica Neue Thin"/>
              </a:rPr>
              <a:t>the New York Times and now at Yahoo! Tech,</a:t>
            </a:r>
          </a:p>
          <a:p>
            <a:r>
              <a:rPr lang="en-US" sz="3200" dirty="0">
                <a:solidFill>
                  <a:schemeClr val="bg1"/>
                </a:solidFill>
                <a:latin typeface="Helvetica Neue Thin"/>
                <a:cs typeface="Helvetica Neue Thin"/>
              </a:rPr>
              <a:t>he has written more technology books than</a:t>
            </a:r>
          </a:p>
          <a:p>
            <a:r>
              <a:rPr lang="en-US" sz="3200" dirty="0">
                <a:solidFill>
                  <a:schemeClr val="bg1"/>
                </a:solidFill>
                <a:latin typeface="Helvetica Neue Thin"/>
                <a:cs typeface="Helvetica Neue Thin"/>
              </a:rPr>
              <a:t>anyone else. Ever.*</a:t>
            </a:r>
          </a:p>
        </p:txBody>
      </p:sp>
      <p:sp>
        <p:nvSpPr>
          <p:cNvPr id="4" name="Rectangle 3"/>
          <p:cNvSpPr/>
          <p:nvPr/>
        </p:nvSpPr>
        <p:spPr>
          <a:xfrm>
            <a:off x="6269248" y="4730351"/>
            <a:ext cx="2874752" cy="369332"/>
          </a:xfrm>
          <a:prstGeom prst="rect">
            <a:avLst/>
          </a:prstGeom>
        </p:spPr>
        <p:txBody>
          <a:bodyPr wrap="none">
            <a:spAutoFit/>
          </a:bodyPr>
          <a:lstStyle/>
          <a:p>
            <a:r>
              <a:rPr lang="en-US" sz="1800" dirty="0">
                <a:solidFill>
                  <a:srgbClr val="000000"/>
                </a:solidFill>
                <a:latin typeface="Avenir Light"/>
                <a:cs typeface="Avenir Light"/>
              </a:rPr>
              <a:t>* May not actually be true.</a:t>
            </a:r>
          </a:p>
        </p:txBody>
      </p:sp>
    </p:spTree>
    <p:extLst>
      <p:ext uri="{BB962C8B-B14F-4D97-AF65-F5344CB8AC3E}">
        <p14:creationId xmlns:p14="http://schemas.microsoft.com/office/powerpoint/2010/main" val="40175108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5846" y="595566"/>
            <a:ext cx="6252308" cy="1815882"/>
          </a:xfrm>
          <a:prstGeom prst="rect">
            <a:avLst/>
          </a:prstGeom>
        </p:spPr>
        <p:txBody>
          <a:bodyPr wrap="square">
            <a:spAutoFit/>
          </a:bodyPr>
          <a:lstStyle/>
          <a:p>
            <a:r>
              <a:rPr lang="en-US" sz="4000" dirty="0">
                <a:solidFill>
                  <a:schemeClr val="tx1"/>
                </a:solidFill>
                <a:latin typeface="Helvetica Neue Thin"/>
                <a:cs typeface="Helvetica Neue Thin"/>
              </a:rPr>
              <a:t>"</a:t>
            </a:r>
            <a:r>
              <a:rPr lang="en-US" sz="4000" i="1" dirty="0">
                <a:solidFill>
                  <a:schemeClr val="tx1"/>
                </a:solidFill>
                <a:latin typeface="Helvetica Neue Thin"/>
                <a:cs typeface="Helvetica Neue Thin"/>
              </a:rPr>
              <a:t>I never actually learned to write...I just write like I talk.</a:t>
            </a:r>
            <a:r>
              <a:rPr lang="en-US" sz="4000" dirty="0">
                <a:solidFill>
                  <a:schemeClr val="tx1"/>
                </a:solidFill>
                <a:latin typeface="Helvetica Neue Thin"/>
                <a:cs typeface="Helvetica Neue Thin"/>
              </a:rPr>
              <a:t>"</a:t>
            </a:r>
          </a:p>
          <a:p>
            <a:pPr algn="r">
              <a:lnSpc>
                <a:spcPct val="120000"/>
              </a:lnSpc>
            </a:pPr>
            <a:r>
              <a:rPr lang="en-US" sz="2800" dirty="0">
                <a:solidFill>
                  <a:schemeClr val="tx1"/>
                </a:solidFill>
                <a:latin typeface="Helvetica Neue Thin"/>
                <a:cs typeface="Helvetica Neue Thin"/>
              </a:rPr>
              <a:t>David Pogue</a:t>
            </a:r>
          </a:p>
        </p:txBody>
      </p:sp>
      <p:sp>
        <p:nvSpPr>
          <p:cNvPr id="3" name="Rectangle 2"/>
          <p:cNvSpPr/>
          <p:nvPr/>
        </p:nvSpPr>
        <p:spPr>
          <a:xfrm>
            <a:off x="2997857" y="2991595"/>
            <a:ext cx="3148285" cy="369332"/>
          </a:xfrm>
          <a:prstGeom prst="rect">
            <a:avLst/>
          </a:prstGeom>
        </p:spPr>
        <p:txBody>
          <a:bodyPr wrap="none">
            <a:spAutoFit/>
          </a:bodyPr>
          <a:lstStyle/>
          <a:p>
            <a:r>
              <a:rPr lang="en-US" sz="1800" dirty="0">
                <a:solidFill>
                  <a:srgbClr val="FF0000"/>
                </a:solidFill>
                <a:latin typeface="Avenir Light"/>
                <a:cs typeface="Avenir Light"/>
              </a:rPr>
              <a:t>We don't like him very much.</a:t>
            </a:r>
          </a:p>
        </p:txBody>
      </p:sp>
    </p:spTree>
    <p:extLst>
      <p:ext uri="{BB962C8B-B14F-4D97-AF65-F5344CB8AC3E}">
        <p14:creationId xmlns:p14="http://schemas.microsoft.com/office/powerpoint/2010/main" val="11838598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Plan big. Think small.</a:t>
            </a:r>
          </a:p>
        </p:txBody>
      </p:sp>
    </p:spTree>
    <p:extLst>
      <p:ext uri="{BB962C8B-B14F-4D97-AF65-F5344CB8AC3E}">
        <p14:creationId xmlns:p14="http://schemas.microsoft.com/office/powerpoint/2010/main" val="200254103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h27755.jpg"/>
          <p:cNvPicPr>
            <a:picLocks noChangeAspect="1"/>
          </p:cNvPicPr>
          <p:nvPr/>
        </p:nvPicPr>
        <p:blipFill rotWithShape="1">
          <a:blip r:embed="rId3">
            <a:extLst>
              <a:ext uri="{28A0092B-C50C-407E-A947-70E740481C1C}">
                <a14:useLocalDpi xmlns:a14="http://schemas.microsoft.com/office/drawing/2010/main" val="0"/>
              </a:ext>
            </a:extLst>
          </a:blip>
          <a:srcRect l="6444" t="3333" r="5555" b="4334"/>
          <a:stretch/>
        </p:blipFill>
        <p:spPr>
          <a:xfrm rot="5400000">
            <a:off x="3898900" y="1630090"/>
            <a:ext cx="1346200" cy="1883320"/>
          </a:xfrm>
          <a:prstGeom prst="rect">
            <a:avLst/>
          </a:prstGeom>
        </p:spPr>
      </p:pic>
    </p:spTree>
    <p:extLst>
      <p:ext uri="{BB962C8B-B14F-4D97-AF65-F5344CB8AC3E}">
        <p14:creationId xmlns:p14="http://schemas.microsoft.com/office/powerpoint/2010/main" val="252076351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Develop a detailed outline.</a:t>
            </a:r>
          </a:p>
        </p:txBody>
      </p:sp>
    </p:spTree>
    <p:extLst>
      <p:ext uri="{BB962C8B-B14F-4D97-AF65-F5344CB8AC3E}">
        <p14:creationId xmlns:p14="http://schemas.microsoft.com/office/powerpoint/2010/main" val="39524981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Commit to a regular time to write.</a:t>
            </a:r>
          </a:p>
        </p:txBody>
      </p:sp>
    </p:spTree>
    <p:extLst>
      <p:ext uri="{BB962C8B-B14F-4D97-AF65-F5344CB8AC3E}">
        <p14:creationId xmlns:p14="http://schemas.microsoft.com/office/powerpoint/2010/main" val="420181139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03736" y="2733247"/>
            <a:ext cx="7136529" cy="2062887"/>
            <a:chOff x="1063628" y="2733247"/>
            <a:chExt cx="7136529" cy="2062887"/>
          </a:xfrm>
        </p:grpSpPr>
        <p:pic>
          <p:nvPicPr>
            <p:cNvPr id="3" name="Picture 2"/>
            <p:cNvPicPr>
              <a:picLocks noChangeAspect="1"/>
            </p:cNvPicPr>
            <p:nvPr/>
          </p:nvPicPr>
          <p:blipFill rotWithShape="1">
            <a:blip r:embed="rId3"/>
            <a:srcRect l="19613" t="6214" r="15339" b="7314"/>
            <a:stretch/>
          </p:blipFill>
          <p:spPr>
            <a:xfrm>
              <a:off x="1063628" y="2733247"/>
              <a:ext cx="2065189" cy="2059251"/>
            </a:xfrm>
            <a:prstGeom prst="ellipse">
              <a:avLst/>
            </a:prstGeom>
          </p:spPr>
        </p:pic>
        <p:pic>
          <p:nvPicPr>
            <p:cNvPr id="4" name="Picture 3"/>
            <p:cNvPicPr>
              <a:picLocks noChangeAspect="1"/>
            </p:cNvPicPr>
            <p:nvPr/>
          </p:nvPicPr>
          <p:blipFill rotWithShape="1">
            <a:blip r:embed="rId4"/>
            <a:srcRect l="20733" t="-549" r="15146" b="8777"/>
            <a:stretch/>
          </p:blipFill>
          <p:spPr>
            <a:xfrm>
              <a:off x="6141100" y="2733247"/>
              <a:ext cx="2059057" cy="2062887"/>
            </a:xfrm>
            <a:prstGeom prst="ellipse">
              <a:avLst/>
            </a:prstGeom>
          </p:spPr>
        </p:pic>
      </p:grpSp>
      <p:pic>
        <p:nvPicPr>
          <p:cNvPr id="5" name="Picture 4"/>
          <p:cNvPicPr>
            <a:picLocks noChangeAspect="1"/>
          </p:cNvPicPr>
          <p:nvPr/>
        </p:nvPicPr>
        <p:blipFill rotWithShape="1">
          <a:blip r:embed="rId5"/>
          <a:srcRect l="31309" r="16921" b="22319"/>
          <a:stretch/>
        </p:blipFill>
        <p:spPr>
          <a:xfrm>
            <a:off x="6546911" y="248267"/>
            <a:ext cx="2059057" cy="2059249"/>
          </a:xfrm>
          <a:prstGeom prst="ellipse">
            <a:avLst/>
          </a:prstGeom>
        </p:spPr>
      </p:pic>
      <p:pic>
        <p:nvPicPr>
          <p:cNvPr id="6" name="Picture 5"/>
          <p:cNvPicPr>
            <a:picLocks noChangeAspect="1"/>
          </p:cNvPicPr>
          <p:nvPr/>
        </p:nvPicPr>
        <p:blipFill rotWithShape="1">
          <a:blip r:embed="rId6"/>
          <a:srcRect l="63898" t="10046" r="4532" b="33795"/>
          <a:stretch/>
        </p:blipFill>
        <p:spPr>
          <a:xfrm>
            <a:off x="538032" y="248267"/>
            <a:ext cx="2059057" cy="2059251"/>
          </a:xfrm>
          <a:prstGeom prst="ellipse">
            <a:avLst/>
          </a:prstGeom>
        </p:spPr>
      </p:pic>
      <p:sp>
        <p:nvSpPr>
          <p:cNvPr id="7" name="Rectangle 6"/>
          <p:cNvSpPr/>
          <p:nvPr/>
        </p:nvSpPr>
        <p:spPr>
          <a:xfrm>
            <a:off x="2999164" y="507323"/>
            <a:ext cx="3145673" cy="1694823"/>
          </a:xfrm>
          <a:prstGeom prst="rect">
            <a:avLst/>
          </a:prstGeom>
        </p:spPr>
        <p:txBody>
          <a:bodyPr wrap="square">
            <a:spAutoFit/>
          </a:bodyPr>
          <a:lstStyle/>
          <a:p>
            <a:pPr>
              <a:lnSpc>
                <a:spcPct val="120000"/>
              </a:lnSpc>
            </a:pPr>
            <a:r>
              <a:rPr lang="en-US" sz="4400" dirty="0">
                <a:solidFill>
                  <a:srgbClr val="FF0000"/>
                </a:solidFill>
                <a:latin typeface="Avenir Light"/>
                <a:cs typeface="Avenir Light"/>
              </a:rPr>
              <a:t>They read. A lot.</a:t>
            </a:r>
          </a:p>
        </p:txBody>
      </p:sp>
    </p:spTree>
    <p:extLst>
      <p:ext uri="{BB962C8B-B14F-4D97-AF65-F5344CB8AC3E}">
        <p14:creationId xmlns:p14="http://schemas.microsoft.com/office/powerpoint/2010/main" val="3063600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Eliminate distractions.</a:t>
            </a:r>
          </a:p>
        </p:txBody>
      </p:sp>
      <p:grpSp>
        <p:nvGrpSpPr>
          <p:cNvPr id="9" name="Group 8"/>
          <p:cNvGrpSpPr/>
          <p:nvPr/>
        </p:nvGrpSpPr>
        <p:grpSpPr>
          <a:xfrm>
            <a:off x="4148009" y="41599"/>
            <a:ext cx="4959613" cy="954776"/>
            <a:chOff x="4004774" y="203932"/>
            <a:chExt cx="4959613" cy="954776"/>
          </a:xfrm>
        </p:grpSpPr>
        <p:sp>
          <p:nvSpPr>
            <p:cNvPr id="6" name="Rounded Rectangle 5"/>
            <p:cNvSpPr/>
            <p:nvPr/>
          </p:nvSpPr>
          <p:spPr>
            <a:xfrm>
              <a:off x="4004774" y="203932"/>
              <a:ext cx="4959613" cy="954776"/>
            </a:xfrm>
            <a:prstGeom prst="roundRect">
              <a:avLst>
                <a:gd name="adj" fmla="val 6289"/>
              </a:avLst>
            </a:prstGeom>
            <a:solidFill>
              <a:schemeClr val="tx1">
                <a:lumMod val="85000"/>
              </a:schemeClr>
            </a:solidFill>
            <a:ln w="3175" cmpd="sng"/>
            <a:effectLst>
              <a:outerShdw blurRad="40000" dist="23000" dir="5400000" rotWithShape="0">
                <a:schemeClr val="tx1">
                  <a:lumMod val="85000"/>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Application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2469" y="321545"/>
              <a:ext cx="719551" cy="719551"/>
            </a:xfrm>
            <a:prstGeom prst="rect">
              <a:avLst/>
            </a:prstGeom>
          </p:spPr>
        </p:pic>
        <p:sp>
          <p:nvSpPr>
            <p:cNvPr id="7" name="Rectangle 6"/>
            <p:cNvSpPr/>
            <p:nvPr/>
          </p:nvSpPr>
          <p:spPr>
            <a:xfrm>
              <a:off x="4899605" y="330797"/>
              <a:ext cx="1569660" cy="338554"/>
            </a:xfrm>
            <a:prstGeom prst="rect">
              <a:avLst/>
            </a:prstGeom>
          </p:spPr>
          <p:txBody>
            <a:bodyPr wrap="none">
              <a:spAutoFit/>
            </a:bodyPr>
            <a:lstStyle/>
            <a:p>
              <a:r>
                <a:rPr lang="en-US" sz="1600" dirty="0" err="1">
                  <a:solidFill>
                    <a:schemeClr val="bg1">
                      <a:lumMod val="65000"/>
                      <a:lumOff val="35000"/>
                    </a:schemeClr>
                  </a:solidFill>
                  <a:latin typeface="Helvetica"/>
                  <a:cs typeface="Helvetica"/>
                </a:rPr>
                <a:t>Groupon</a:t>
              </a:r>
              <a:r>
                <a:rPr lang="en-US" sz="1600" dirty="0">
                  <a:solidFill>
                    <a:schemeClr val="bg1">
                      <a:lumMod val="65000"/>
                      <a:lumOff val="35000"/>
                    </a:schemeClr>
                  </a:solidFill>
                  <a:latin typeface="Helvetica"/>
                  <a:cs typeface="Helvetica"/>
                </a:rPr>
                <a:t> Deals</a:t>
              </a:r>
            </a:p>
          </p:txBody>
        </p:sp>
        <p:sp>
          <p:nvSpPr>
            <p:cNvPr id="8" name="Rectangle 7"/>
            <p:cNvSpPr/>
            <p:nvPr/>
          </p:nvSpPr>
          <p:spPr>
            <a:xfrm>
              <a:off x="4927468" y="677861"/>
              <a:ext cx="1373768" cy="276999"/>
            </a:xfrm>
            <a:prstGeom prst="rect">
              <a:avLst/>
            </a:prstGeom>
          </p:spPr>
          <p:txBody>
            <a:bodyPr wrap="none">
              <a:spAutoFit/>
            </a:bodyPr>
            <a:lstStyle/>
            <a:p>
              <a:r>
                <a:rPr lang="en-US" sz="1200" dirty="0">
                  <a:solidFill>
                    <a:schemeClr val="bg1">
                      <a:lumMod val="65000"/>
                      <a:lumOff val="35000"/>
                    </a:schemeClr>
                  </a:solidFill>
                  <a:latin typeface="Helvetica"/>
                  <a:cs typeface="Helvetica"/>
                </a:rPr>
                <a:t>1 new notification</a:t>
              </a:r>
            </a:p>
          </p:txBody>
        </p:sp>
      </p:grpSp>
    </p:spTree>
    <p:extLst>
      <p:ext uri="{BB962C8B-B14F-4D97-AF65-F5344CB8AC3E}">
        <p14:creationId xmlns:p14="http://schemas.microsoft.com/office/powerpoint/2010/main" val="205579784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ppt_x</p:attrName>
                                        </p:attrNameLst>
                                      </p:cBhvr>
                                      <p:tavLst>
                                        <p:tav tm="0">
                                          <p:val>
                                            <p:strVal val="#ppt_x+#ppt_w*1.125000"/>
                                          </p:val>
                                        </p:tav>
                                        <p:tav tm="100000">
                                          <p:val>
                                            <p:strVal val="#ppt_x"/>
                                          </p:val>
                                        </p:tav>
                                      </p:tavLst>
                                    </p:anim>
                                    <p:animEffect transition="in" filter="wipe(left)">
                                      <p:cBhvr>
                                        <p:cTn id="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6-06 at 12.38.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15" y="0"/>
            <a:ext cx="9108570" cy="5143500"/>
          </a:xfrm>
          <a:prstGeom prst="rect">
            <a:avLst/>
          </a:prstGeom>
        </p:spPr>
      </p:pic>
    </p:spTree>
    <p:extLst>
      <p:ext uri="{BB962C8B-B14F-4D97-AF65-F5344CB8AC3E}">
        <p14:creationId xmlns:p14="http://schemas.microsoft.com/office/powerpoint/2010/main" val="35147026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6-06 at 1.03.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065266" cy="5143500"/>
          </a:xfrm>
          <a:prstGeom prst="rect">
            <a:avLst/>
          </a:prstGeom>
        </p:spPr>
      </p:pic>
    </p:spTree>
    <p:extLst>
      <p:ext uri="{BB962C8B-B14F-4D97-AF65-F5344CB8AC3E}">
        <p14:creationId xmlns:p14="http://schemas.microsoft.com/office/powerpoint/2010/main" val="292329566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Use a different computer.</a:t>
            </a:r>
          </a:p>
        </p:txBody>
      </p:sp>
      <p:sp>
        <p:nvSpPr>
          <p:cNvPr id="3" name="Rectangle 2"/>
          <p:cNvSpPr/>
          <p:nvPr/>
        </p:nvSpPr>
        <p:spPr>
          <a:xfrm>
            <a:off x="630381" y="3257100"/>
            <a:ext cx="7879762" cy="1261884"/>
          </a:xfrm>
          <a:prstGeom prst="rect">
            <a:avLst/>
          </a:prstGeom>
        </p:spPr>
        <p:txBody>
          <a:bodyPr wrap="square">
            <a:spAutoFit/>
          </a:bodyPr>
          <a:lstStyle/>
          <a:p>
            <a:r>
              <a:rPr lang="en-US" dirty="0">
                <a:solidFill>
                  <a:srgbClr val="FF0000"/>
                </a:solidFill>
                <a:latin typeface="Avenir Book"/>
                <a:cs typeface="Avenir Book"/>
              </a:rPr>
              <a:t>(One that doesn't have email, </a:t>
            </a:r>
            <a:r>
              <a:rPr lang="en-US" dirty="0" err="1">
                <a:solidFill>
                  <a:srgbClr val="FF0000"/>
                </a:solidFill>
                <a:latin typeface="Avenir Book"/>
                <a:cs typeface="Avenir Book"/>
              </a:rPr>
              <a:t>iMessage</a:t>
            </a:r>
            <a:r>
              <a:rPr lang="en-US" dirty="0">
                <a:solidFill>
                  <a:srgbClr val="FF0000"/>
                </a:solidFill>
                <a:latin typeface="Avenir Book"/>
                <a:cs typeface="Avenir Book"/>
              </a:rPr>
              <a:t>, Skype, </a:t>
            </a:r>
            <a:r>
              <a:rPr lang="en-US" dirty="0" err="1">
                <a:solidFill>
                  <a:srgbClr val="FF0000"/>
                </a:solidFill>
                <a:latin typeface="Avenir Book"/>
                <a:cs typeface="Avenir Book"/>
              </a:rPr>
              <a:t>WhatsApp</a:t>
            </a:r>
            <a:r>
              <a:rPr lang="en-US" dirty="0">
                <a:solidFill>
                  <a:srgbClr val="FF0000"/>
                </a:solidFill>
                <a:latin typeface="Avenir Book"/>
                <a:cs typeface="Avenir Book"/>
              </a:rPr>
              <a:t>, </a:t>
            </a:r>
            <a:r>
              <a:rPr lang="en-US" dirty="0" err="1">
                <a:solidFill>
                  <a:srgbClr val="FF0000"/>
                </a:solidFill>
                <a:latin typeface="Avenir Book"/>
                <a:cs typeface="Avenir Book"/>
              </a:rPr>
              <a:t>ooVoo</a:t>
            </a:r>
            <a:r>
              <a:rPr lang="en-US" dirty="0">
                <a:solidFill>
                  <a:srgbClr val="FF0000"/>
                </a:solidFill>
                <a:latin typeface="Avenir Book"/>
                <a:cs typeface="Avenir Book"/>
              </a:rPr>
              <a:t>, Twitter, Facebook, </a:t>
            </a:r>
            <a:r>
              <a:rPr lang="en-US" dirty="0" err="1">
                <a:solidFill>
                  <a:srgbClr val="FF0000"/>
                </a:solidFill>
                <a:latin typeface="Avenir Book"/>
                <a:cs typeface="Avenir Book"/>
              </a:rPr>
              <a:t>Instagram</a:t>
            </a:r>
            <a:r>
              <a:rPr lang="en-US" dirty="0">
                <a:solidFill>
                  <a:srgbClr val="FF0000"/>
                </a:solidFill>
                <a:latin typeface="Avenir Book"/>
                <a:cs typeface="Avenir Book"/>
              </a:rPr>
              <a:t>, </a:t>
            </a:r>
            <a:r>
              <a:rPr lang="en-US" dirty="0" err="1">
                <a:solidFill>
                  <a:srgbClr val="FF0000"/>
                </a:solidFill>
                <a:latin typeface="Avenir Book"/>
                <a:cs typeface="Avenir Book"/>
              </a:rPr>
              <a:t>SnapChat</a:t>
            </a:r>
            <a:r>
              <a:rPr lang="en-US" dirty="0">
                <a:solidFill>
                  <a:srgbClr val="FF0000"/>
                </a:solidFill>
                <a:latin typeface="Avenir Book"/>
                <a:cs typeface="Avenir Book"/>
              </a:rPr>
              <a:t>, Tinder, </a:t>
            </a:r>
            <a:r>
              <a:rPr lang="en-US" dirty="0" err="1">
                <a:solidFill>
                  <a:srgbClr val="FF0000"/>
                </a:solidFill>
                <a:latin typeface="Avenir Book"/>
                <a:cs typeface="Avenir Book"/>
              </a:rPr>
              <a:t>Grindr</a:t>
            </a:r>
            <a:r>
              <a:rPr lang="en-US" dirty="0">
                <a:solidFill>
                  <a:srgbClr val="FF0000"/>
                </a:solidFill>
                <a:latin typeface="Avenir Book"/>
                <a:cs typeface="Avenir Book"/>
              </a:rPr>
              <a:t>, Flickr, </a:t>
            </a:r>
            <a:r>
              <a:rPr lang="en-US" dirty="0" err="1">
                <a:solidFill>
                  <a:srgbClr val="FF0000"/>
                </a:solidFill>
                <a:latin typeface="Avenir Book"/>
                <a:cs typeface="Avenir Book"/>
              </a:rPr>
              <a:t>Tumblr</a:t>
            </a:r>
            <a:r>
              <a:rPr lang="en-US" dirty="0">
                <a:solidFill>
                  <a:srgbClr val="FF0000"/>
                </a:solidFill>
                <a:latin typeface="Avenir Book"/>
                <a:cs typeface="Avenir Book"/>
              </a:rPr>
              <a:t>, Messenger, </a:t>
            </a:r>
            <a:r>
              <a:rPr lang="en-US" dirty="0" err="1">
                <a:solidFill>
                  <a:srgbClr val="FF0000"/>
                </a:solidFill>
                <a:latin typeface="Avenir Book"/>
                <a:cs typeface="Avenir Book"/>
              </a:rPr>
              <a:t>Pinterest</a:t>
            </a:r>
            <a:r>
              <a:rPr lang="en-US" dirty="0">
                <a:solidFill>
                  <a:srgbClr val="FF0000"/>
                </a:solidFill>
                <a:latin typeface="Avenir Book"/>
                <a:cs typeface="Avenir Book"/>
              </a:rPr>
              <a:t>, LinkedIn, YouTube, Vine, </a:t>
            </a:r>
            <a:r>
              <a:rPr lang="en-US" dirty="0" err="1">
                <a:solidFill>
                  <a:srgbClr val="FF0000"/>
                </a:solidFill>
                <a:latin typeface="Avenir Book"/>
                <a:cs typeface="Avenir Book"/>
              </a:rPr>
              <a:t>Reddit</a:t>
            </a:r>
            <a:r>
              <a:rPr lang="en-US" dirty="0">
                <a:solidFill>
                  <a:srgbClr val="FF0000"/>
                </a:solidFill>
                <a:latin typeface="Avenir Book"/>
                <a:cs typeface="Avenir Book"/>
              </a:rPr>
              <a:t>, Swarm, </a:t>
            </a:r>
            <a:r>
              <a:rPr lang="en-US" dirty="0" err="1">
                <a:solidFill>
                  <a:srgbClr val="FF0000"/>
                </a:solidFill>
                <a:latin typeface="Avenir Book"/>
                <a:cs typeface="Avenir Book"/>
              </a:rPr>
              <a:t>Yik</a:t>
            </a:r>
            <a:r>
              <a:rPr lang="en-US" dirty="0">
                <a:solidFill>
                  <a:srgbClr val="FF0000"/>
                </a:solidFill>
                <a:latin typeface="Avenir Book"/>
                <a:cs typeface="Avenir Book"/>
              </a:rPr>
              <a:t> Yak, Shots, Periscope, Blab, </a:t>
            </a:r>
            <a:r>
              <a:rPr lang="en-US" dirty="0" err="1">
                <a:solidFill>
                  <a:srgbClr val="FF0000"/>
                </a:solidFill>
                <a:latin typeface="Avenir Book"/>
                <a:cs typeface="Avenir Book"/>
              </a:rPr>
              <a:t>FourSquare</a:t>
            </a:r>
            <a:r>
              <a:rPr lang="en-US" dirty="0">
                <a:solidFill>
                  <a:srgbClr val="FF0000"/>
                </a:solidFill>
                <a:latin typeface="Avenir Book"/>
                <a:cs typeface="Avenir Book"/>
              </a:rPr>
              <a:t> or Slack. DEFINITELY not Slack.)</a:t>
            </a:r>
          </a:p>
        </p:txBody>
      </p:sp>
    </p:spTree>
    <p:extLst>
      <p:ext uri="{BB962C8B-B14F-4D97-AF65-F5344CB8AC3E}">
        <p14:creationId xmlns:p14="http://schemas.microsoft.com/office/powerpoint/2010/main" val="1502145617"/>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0"/>
                                  </p:stCondLst>
                                  <p:childTnLst>
                                    <p:set>
                                      <p:cBhvr>
                                        <p:cTn id="6" dur="1" fill="hold">
                                          <p:stCondLst>
                                            <p:cond delay="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ptur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7" y="0"/>
            <a:ext cx="9115546" cy="5143500"/>
          </a:xfrm>
          <a:prstGeom prst="rect">
            <a:avLst/>
          </a:prstGeom>
        </p:spPr>
      </p:pic>
    </p:spTree>
    <p:extLst>
      <p:ext uri="{BB962C8B-B14F-4D97-AF65-F5344CB8AC3E}">
        <p14:creationId xmlns:p14="http://schemas.microsoft.com/office/powerpoint/2010/main" val="352166598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pture2.PNG"/>
          <p:cNvPicPr>
            <a:picLocks noChangeAspect="1"/>
          </p:cNvPicPr>
          <p:nvPr/>
        </p:nvPicPr>
        <p:blipFill rotWithShape="1">
          <a:blip r:embed="rId3">
            <a:extLst>
              <a:ext uri="{28A0092B-C50C-407E-A947-70E740481C1C}">
                <a14:useLocalDpi xmlns:a14="http://schemas.microsoft.com/office/drawing/2010/main" val="0"/>
              </a:ext>
            </a:extLst>
          </a:blip>
          <a:srcRect b="24127"/>
          <a:stretch/>
        </p:blipFill>
        <p:spPr>
          <a:xfrm>
            <a:off x="0" y="0"/>
            <a:ext cx="9144000" cy="5076320"/>
          </a:xfrm>
          <a:prstGeom prst="rect">
            <a:avLst/>
          </a:prstGeom>
        </p:spPr>
      </p:pic>
      <p:sp>
        <p:nvSpPr>
          <p:cNvPr id="4" name="Rectangle 3"/>
          <p:cNvSpPr/>
          <p:nvPr/>
        </p:nvSpPr>
        <p:spPr>
          <a:xfrm>
            <a:off x="0" y="4620280"/>
            <a:ext cx="9144000" cy="523220"/>
          </a:xfrm>
          <a:prstGeom prst="rect">
            <a:avLst/>
          </a:prstGeom>
          <a:solidFill>
            <a:schemeClr val="tx1">
              <a:alpha val="85000"/>
            </a:schemeClr>
          </a:solidFill>
        </p:spPr>
        <p:txBody>
          <a:bodyPr wrap="square">
            <a:spAutoFit/>
          </a:bodyPr>
          <a:lstStyle/>
          <a:p>
            <a:r>
              <a:rPr lang="en-US" sz="2800" dirty="0" err="1">
                <a:solidFill>
                  <a:schemeClr val="bg1"/>
                </a:solidFill>
                <a:latin typeface="Helvetica Neue Thin"/>
                <a:cs typeface="Helvetica Neue Thin"/>
              </a:rPr>
              <a:t>WriteSpace</a:t>
            </a:r>
            <a:r>
              <a:rPr lang="en-US" sz="2800" dirty="0">
                <a:solidFill>
                  <a:schemeClr val="bg1"/>
                </a:solidFill>
                <a:latin typeface="Helvetica Neue Thin"/>
                <a:cs typeface="Helvetica Neue Thin"/>
              </a:rPr>
              <a:t> by Johan Danforth, </a:t>
            </a:r>
            <a:r>
              <a:rPr lang="en-US" sz="2800" dirty="0" err="1">
                <a:solidFill>
                  <a:schemeClr val="bg1"/>
                </a:solidFill>
                <a:latin typeface="Helvetica Neue Thin"/>
                <a:cs typeface="Helvetica Neue Thin"/>
              </a:rPr>
              <a:t>writespace.codeplex.com</a:t>
            </a:r>
            <a:endParaRPr lang="en-US" sz="2800" dirty="0">
              <a:solidFill>
                <a:schemeClr val="bg1"/>
              </a:solidFill>
              <a:latin typeface="Helvetica Neue Thin"/>
              <a:cs typeface="Helvetica Neue Thin"/>
            </a:endParaRPr>
          </a:p>
        </p:txBody>
      </p:sp>
    </p:spTree>
    <p:extLst>
      <p:ext uri="{BB962C8B-B14F-4D97-AF65-F5344CB8AC3E}">
        <p14:creationId xmlns:p14="http://schemas.microsoft.com/office/powerpoint/2010/main" val="37910011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Beware of employer contractual poisoning.</a:t>
            </a:r>
          </a:p>
        </p:txBody>
      </p:sp>
    </p:spTree>
    <p:extLst>
      <p:ext uri="{BB962C8B-B14F-4D97-AF65-F5344CB8AC3E}">
        <p14:creationId xmlns:p14="http://schemas.microsoft.com/office/powerpoint/2010/main" val="7998271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Traditional or </a:t>
            </a:r>
            <a:r>
              <a:rPr lang="en-US" dirty="0" smtClean="0"/>
              <a:t>self</a:t>
            </a:r>
            <a:r>
              <a:rPr lang="en-US" dirty="0"/>
              <a:t>-publish?</a:t>
            </a:r>
          </a:p>
        </p:txBody>
      </p:sp>
      <p:sp>
        <p:nvSpPr>
          <p:cNvPr id="3" name="Rectangle 2"/>
          <p:cNvSpPr/>
          <p:nvPr/>
        </p:nvSpPr>
        <p:spPr>
          <a:xfrm>
            <a:off x="3132390" y="3574909"/>
            <a:ext cx="2879221" cy="400110"/>
          </a:xfrm>
          <a:prstGeom prst="rect">
            <a:avLst/>
          </a:prstGeom>
        </p:spPr>
        <p:txBody>
          <a:bodyPr wrap="none">
            <a:spAutoFit/>
          </a:bodyPr>
          <a:lstStyle/>
          <a:p>
            <a:r>
              <a:rPr lang="en-US" sz="2000" dirty="0">
                <a:solidFill>
                  <a:srgbClr val="FF0000"/>
                </a:solidFill>
                <a:latin typeface="Avenir Light"/>
                <a:ea typeface="Avenir Roman"/>
                <a:cs typeface="Avenir Light"/>
                <a:sym typeface="Avenir Roman"/>
              </a:rPr>
              <a:t>It's a personal decision.</a:t>
            </a:r>
            <a:endParaRPr lang="en-US" dirty="0">
              <a:solidFill>
                <a:srgbClr val="FF0000"/>
              </a:solidFill>
              <a:latin typeface="Avenir Light"/>
              <a:cs typeface="Avenir Light"/>
            </a:endParaRPr>
          </a:p>
        </p:txBody>
      </p:sp>
    </p:spTree>
    <p:extLst>
      <p:ext uri="{BB962C8B-B14F-4D97-AF65-F5344CB8AC3E}">
        <p14:creationId xmlns:p14="http://schemas.microsoft.com/office/powerpoint/2010/main" val="183040232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Tree>
    <p:extLst>
      <p:ext uri="{BB962C8B-B14F-4D97-AF65-F5344CB8AC3E}">
        <p14:creationId xmlns:p14="http://schemas.microsoft.com/office/powerpoint/2010/main" val="268189682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Excuse #1: I'm not technical enough</a:t>
            </a:r>
          </a:p>
        </p:txBody>
      </p:sp>
      <p:sp>
        <p:nvSpPr>
          <p:cNvPr id="3" name="Rectangle 2"/>
          <p:cNvSpPr/>
          <p:nvPr/>
        </p:nvSpPr>
        <p:spPr>
          <a:xfrm>
            <a:off x="2263585" y="3574909"/>
            <a:ext cx="4616851" cy="400110"/>
          </a:xfrm>
          <a:prstGeom prst="rect">
            <a:avLst/>
          </a:prstGeom>
        </p:spPr>
        <p:txBody>
          <a:bodyPr wrap="none">
            <a:spAutoFit/>
          </a:bodyPr>
          <a:lstStyle/>
          <a:p>
            <a:r>
              <a:rPr lang="en-US" sz="2000" dirty="0">
                <a:solidFill>
                  <a:srgbClr val="FF0000"/>
                </a:solidFill>
                <a:latin typeface="Avenir Light"/>
                <a:ea typeface="Avenir Roman"/>
                <a:cs typeface="Avenir Light"/>
                <a:sym typeface="Avenir Roman"/>
              </a:rPr>
              <a:t>You will speak better to your audience.</a:t>
            </a:r>
            <a:endParaRPr lang="en-US" dirty="0">
              <a:solidFill>
                <a:srgbClr val="FF0000"/>
              </a:solidFill>
              <a:latin typeface="Avenir Light"/>
              <a:cs typeface="Avenir Light"/>
            </a:endParaRPr>
          </a:p>
        </p:txBody>
      </p:sp>
    </p:spTree>
    <p:extLst>
      <p:ext uri="{BB962C8B-B14F-4D97-AF65-F5344CB8AC3E}">
        <p14:creationId xmlns:p14="http://schemas.microsoft.com/office/powerpoint/2010/main" val="128327856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62"/>
          <p:cNvSpPr/>
          <p:nvPr/>
        </p:nvSpPr>
        <p:spPr>
          <a:xfrm>
            <a:off x="2843556" y="2846867"/>
            <a:ext cx="3456899" cy="553998"/>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9600" cap="all">
                <a:solidFill>
                  <a:srgbClr val="FFFFFF"/>
                </a:solidFill>
                <a:latin typeface="Helvetica Neue Thin"/>
                <a:ea typeface="Helvetica Neue Thin"/>
                <a:cs typeface="Helvetica Neue Thin"/>
                <a:sym typeface="Helvetica Neue Thin"/>
              </a:defRPr>
            </a:lvl1pPr>
          </a:lstStyle>
          <a:p>
            <a:pPr lvl="0">
              <a:defRPr sz="1800" cap="none">
                <a:solidFill>
                  <a:srgbClr val="000000"/>
                </a:solidFill>
              </a:defRPr>
            </a:pPr>
            <a:r>
              <a:rPr lang="en-US" sz="3600" dirty="0"/>
              <a:t>I want you to write</a:t>
            </a:r>
            <a:endParaRPr sz="3600" dirty="0"/>
          </a:p>
        </p:txBody>
      </p:sp>
      <p:sp>
        <p:nvSpPr>
          <p:cNvPr id="9" name="Title 4"/>
          <p:cNvSpPr txBox="1">
            <a:spLocks/>
          </p:cNvSpPr>
          <p:nvPr/>
        </p:nvSpPr>
        <p:spPr>
          <a:xfrm>
            <a:off x="685800" y="1597819"/>
            <a:ext cx="7772400" cy="1102519"/>
          </a:xfrm>
          <a:prstGeom prst="rect">
            <a:avLst/>
          </a:prstGeom>
        </p:spPr>
        <p:txBody>
          <a:bodyPr/>
          <a:lstStyle>
            <a:lvl1pPr algn="ctr" defTabSz="816411" rtl="0" eaLnBrk="1" latinLnBrk="0" hangingPunct="1">
              <a:spcBef>
                <a:spcPct val="0"/>
              </a:spcBef>
              <a:buNone/>
              <a:defRPr sz="3600" b="0" i="0" kern="1200">
                <a:solidFill>
                  <a:schemeClr val="tx1"/>
                </a:solidFill>
                <a:latin typeface="Helvetica Neue Thin"/>
                <a:ea typeface="+mj-ea"/>
                <a:cs typeface="Helvetica Neue Thin"/>
              </a:defRPr>
            </a:lvl1pPr>
          </a:lstStyle>
          <a:p>
            <a:r>
              <a:rPr lang="en-US" dirty="0"/>
              <a:t>I Want You to Write.</a:t>
            </a:r>
          </a:p>
        </p:txBody>
      </p:sp>
    </p:spTree>
    <p:extLst>
      <p:ext uri="{BB962C8B-B14F-4D97-AF65-F5344CB8AC3E}">
        <p14:creationId xmlns:p14="http://schemas.microsoft.com/office/powerpoint/2010/main" val="157626859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0219"/>
            <a:ext cx="7772400" cy="1382925"/>
          </a:xfrm>
        </p:spPr>
        <p:txBody>
          <a:bodyPr>
            <a:normAutofit/>
          </a:bodyPr>
          <a:lstStyle/>
          <a:p>
            <a:r>
              <a:rPr lang="en-US" dirty="0"/>
              <a:t>Excuse #2: I don't have unique insight to offer.</a:t>
            </a:r>
          </a:p>
        </p:txBody>
      </p:sp>
      <p:sp>
        <p:nvSpPr>
          <p:cNvPr id="3" name="Rectangle 2"/>
          <p:cNvSpPr/>
          <p:nvPr/>
        </p:nvSpPr>
        <p:spPr>
          <a:xfrm>
            <a:off x="1324233" y="3574909"/>
            <a:ext cx="6495562" cy="400110"/>
          </a:xfrm>
          <a:prstGeom prst="rect">
            <a:avLst/>
          </a:prstGeom>
        </p:spPr>
        <p:txBody>
          <a:bodyPr wrap="none">
            <a:spAutoFit/>
          </a:bodyPr>
          <a:lstStyle/>
          <a:p>
            <a:r>
              <a:rPr lang="en-US" sz="2000" dirty="0">
                <a:solidFill>
                  <a:srgbClr val="FF0000"/>
                </a:solidFill>
                <a:latin typeface="Avenir Light"/>
                <a:ea typeface="Avenir Roman"/>
                <a:cs typeface="Avenir Light"/>
                <a:sym typeface="Avenir Roman"/>
              </a:rPr>
              <a:t>You are made up of your own experiences. Share them.</a:t>
            </a:r>
            <a:endParaRPr lang="en-US" dirty="0">
              <a:solidFill>
                <a:srgbClr val="FF0000"/>
              </a:solidFill>
              <a:latin typeface="Avenir Light"/>
              <a:cs typeface="Avenir Light"/>
            </a:endParaRPr>
          </a:p>
        </p:txBody>
      </p:sp>
    </p:spTree>
    <p:extLst>
      <p:ext uri="{BB962C8B-B14F-4D97-AF65-F5344CB8AC3E}">
        <p14:creationId xmlns:p14="http://schemas.microsoft.com/office/powerpoint/2010/main" val="107685592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0219"/>
            <a:ext cx="7503934" cy="1382925"/>
          </a:xfrm>
        </p:spPr>
        <p:txBody>
          <a:bodyPr>
            <a:normAutofit/>
          </a:bodyPr>
          <a:lstStyle/>
          <a:p>
            <a:r>
              <a:rPr lang="en-US" dirty="0"/>
              <a:t>Excuse #3: I </a:t>
            </a:r>
            <a:r>
              <a:rPr lang="en-US" dirty="0" smtClean="0"/>
              <a:t>don't write so goodly.</a:t>
            </a:r>
            <a:endParaRPr lang="en-US" dirty="0"/>
          </a:p>
        </p:txBody>
      </p:sp>
      <p:sp>
        <p:nvSpPr>
          <p:cNvPr id="3" name="Rectangle 2"/>
          <p:cNvSpPr/>
          <p:nvPr/>
        </p:nvSpPr>
        <p:spPr>
          <a:xfrm>
            <a:off x="2111123" y="3574909"/>
            <a:ext cx="4921802" cy="400110"/>
          </a:xfrm>
          <a:prstGeom prst="rect">
            <a:avLst/>
          </a:prstGeom>
        </p:spPr>
        <p:txBody>
          <a:bodyPr wrap="none">
            <a:spAutoFit/>
          </a:bodyPr>
          <a:lstStyle/>
          <a:p>
            <a:r>
              <a:rPr lang="en-US" sz="2000" dirty="0">
                <a:solidFill>
                  <a:srgbClr val="FF0000"/>
                </a:solidFill>
                <a:latin typeface="Avenir Light"/>
                <a:ea typeface="Avenir Roman"/>
                <a:cs typeface="Avenir Light"/>
                <a:sym typeface="Avenir Roman"/>
              </a:rPr>
              <a:t>Bad writers quit. Good writers persevere.</a:t>
            </a:r>
            <a:endParaRPr lang="en-US" dirty="0">
              <a:solidFill>
                <a:srgbClr val="FF0000"/>
              </a:solidFill>
              <a:latin typeface="Avenir Light"/>
              <a:cs typeface="Avenir Light"/>
            </a:endParaRPr>
          </a:p>
        </p:txBody>
      </p:sp>
    </p:spTree>
    <p:extLst>
      <p:ext uri="{BB962C8B-B14F-4D97-AF65-F5344CB8AC3E}">
        <p14:creationId xmlns:p14="http://schemas.microsoft.com/office/powerpoint/2010/main" val="404744725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5" name="Picture 4" descr="Screen Shot 2016-06-09 at 11.34.42 A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450"/>
            <a:ext cx="9144000" cy="5054600"/>
          </a:xfrm>
          <a:prstGeom prst="rect">
            <a:avLst/>
          </a:prstGeom>
        </p:spPr>
      </p:pic>
    </p:spTree>
    <p:extLst>
      <p:ext uri="{BB962C8B-B14F-4D97-AF65-F5344CB8AC3E}">
        <p14:creationId xmlns:p14="http://schemas.microsoft.com/office/powerpoint/2010/main" val="390339229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Excuse #4: I can't make the time.</a:t>
            </a:r>
          </a:p>
        </p:txBody>
      </p:sp>
      <p:sp>
        <p:nvSpPr>
          <p:cNvPr id="3" name="Rectangle 2"/>
          <p:cNvSpPr/>
          <p:nvPr/>
        </p:nvSpPr>
        <p:spPr>
          <a:xfrm>
            <a:off x="3855023" y="3574909"/>
            <a:ext cx="1433963" cy="400110"/>
          </a:xfrm>
          <a:prstGeom prst="rect">
            <a:avLst/>
          </a:prstGeom>
        </p:spPr>
        <p:txBody>
          <a:bodyPr wrap="none">
            <a:spAutoFit/>
          </a:bodyPr>
          <a:lstStyle/>
          <a:p>
            <a:r>
              <a:rPr lang="en-US" sz="2000" dirty="0">
                <a:solidFill>
                  <a:srgbClr val="FF0000"/>
                </a:solidFill>
                <a:latin typeface="Avenir Light"/>
                <a:ea typeface="Avenir Roman"/>
                <a:cs typeface="Avenir Light"/>
                <a:sym typeface="Avenir Roman"/>
              </a:rPr>
              <a:t>Start small.</a:t>
            </a:r>
            <a:endParaRPr lang="en-US" dirty="0">
              <a:solidFill>
                <a:srgbClr val="FF0000"/>
              </a:solidFill>
              <a:latin typeface="Avenir Light"/>
              <a:cs typeface="Avenir Light"/>
            </a:endParaRPr>
          </a:p>
        </p:txBody>
      </p:sp>
    </p:spTree>
    <p:extLst>
      <p:ext uri="{BB962C8B-B14F-4D97-AF65-F5344CB8AC3E}">
        <p14:creationId xmlns:p14="http://schemas.microsoft.com/office/powerpoint/2010/main" val="1812247198"/>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4893" y="0"/>
            <a:ext cx="4286250" cy="5143500"/>
          </a:xfrm>
          <a:prstGeom prst="rect">
            <a:avLst/>
          </a:prstGeom>
        </p:spPr>
      </p:pic>
      <p:pic>
        <p:nvPicPr>
          <p:cNvPr id="4" name="Picture 3" descr="Screen Shot 2016-06-06 at 3.49.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3921" y="0"/>
            <a:ext cx="4665187" cy="5143500"/>
          </a:xfrm>
          <a:prstGeom prst="rect">
            <a:avLst/>
          </a:prstGeom>
        </p:spPr>
      </p:pic>
    </p:spTree>
    <p:extLst>
      <p:ext uri="{BB962C8B-B14F-4D97-AF65-F5344CB8AC3E}">
        <p14:creationId xmlns:p14="http://schemas.microsoft.com/office/powerpoint/2010/main" val="220184702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86232" y="313369"/>
            <a:ext cx="4978156" cy="1102519"/>
          </a:xfrm>
        </p:spPr>
        <p:txBody>
          <a:bodyPr>
            <a:normAutofit fontScale="90000"/>
          </a:bodyPr>
          <a:lstStyle/>
          <a:p>
            <a:r>
              <a:rPr lang="en-US" dirty="0"/>
              <a:t>What is the best writing advice she had to offer?</a:t>
            </a:r>
          </a:p>
        </p:txBody>
      </p:sp>
      <p:pic>
        <p:nvPicPr>
          <p:cNvPr id="3" name="Picture 2"/>
          <p:cNvPicPr>
            <a:picLocks noChangeAspect="1"/>
          </p:cNvPicPr>
          <p:nvPr/>
        </p:nvPicPr>
        <p:blipFill>
          <a:blip r:embed="rId3"/>
          <a:stretch>
            <a:fillRect/>
          </a:stretch>
        </p:blipFill>
        <p:spPr>
          <a:xfrm>
            <a:off x="0" y="0"/>
            <a:ext cx="3893410" cy="5143500"/>
          </a:xfrm>
          <a:prstGeom prst="rect">
            <a:avLst/>
          </a:prstGeom>
        </p:spPr>
      </p:pic>
      <p:pic>
        <p:nvPicPr>
          <p:cNvPr id="4" name="Picture 3" descr="www.loc.gov.jpg"/>
          <p:cNvPicPr>
            <a:picLocks noChangeAspect="1"/>
          </p:cNvPicPr>
          <p:nvPr/>
        </p:nvPicPr>
        <p:blipFill rotWithShape="1">
          <a:blip r:embed="rId4" cstate="print">
            <a:extLst>
              <a:ext uri="{28A0092B-C50C-407E-A947-70E740481C1C}">
                <a14:useLocalDpi xmlns:a14="http://schemas.microsoft.com/office/drawing/2010/main" val="0"/>
              </a:ext>
            </a:extLst>
          </a:blip>
          <a:srcRect b="1204"/>
          <a:stretch/>
        </p:blipFill>
        <p:spPr>
          <a:xfrm rot="468214">
            <a:off x="5220820" y="1518773"/>
            <a:ext cx="2508279" cy="3884525"/>
          </a:xfrm>
          <a:prstGeom prst="rect">
            <a:avLst/>
          </a:prstGeom>
        </p:spPr>
      </p:pic>
    </p:spTree>
    <p:extLst>
      <p:ext uri="{BB962C8B-B14F-4D97-AF65-F5344CB8AC3E}">
        <p14:creationId xmlns:p14="http://schemas.microsoft.com/office/powerpoint/2010/main" val="4181251820"/>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6-06 at 2.17.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342"/>
            <a:ext cx="9144000" cy="4818817"/>
          </a:xfrm>
          <a:prstGeom prst="rect">
            <a:avLst/>
          </a:prstGeom>
        </p:spPr>
      </p:pic>
    </p:spTree>
    <p:extLst>
      <p:ext uri="{BB962C8B-B14F-4D97-AF65-F5344CB8AC3E}">
        <p14:creationId xmlns:p14="http://schemas.microsoft.com/office/powerpoint/2010/main" val="350488319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6-06-06 at 2.23.43 PM.png"/>
          <p:cNvPicPr>
            <a:picLocks noChangeAspect="1"/>
          </p:cNvPicPr>
          <p:nvPr/>
        </p:nvPicPr>
        <p:blipFill rotWithShape="1">
          <a:blip r:embed="rId3">
            <a:extLst>
              <a:ext uri="{28A0092B-C50C-407E-A947-70E740481C1C}">
                <a14:useLocalDpi xmlns:a14="http://schemas.microsoft.com/office/drawing/2010/main" val="0"/>
              </a:ext>
            </a:extLst>
          </a:blip>
          <a:srcRect b="6744"/>
          <a:stretch/>
        </p:blipFill>
        <p:spPr>
          <a:xfrm>
            <a:off x="0" y="-1"/>
            <a:ext cx="9129012" cy="5143501"/>
          </a:xfrm>
          <a:prstGeom prst="rect">
            <a:avLst/>
          </a:prstGeom>
        </p:spPr>
      </p:pic>
    </p:spTree>
    <p:extLst>
      <p:ext uri="{BB962C8B-B14F-4D97-AF65-F5344CB8AC3E}">
        <p14:creationId xmlns:p14="http://schemas.microsoft.com/office/powerpoint/2010/main" val="410685550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0219"/>
            <a:ext cx="7772400" cy="1586857"/>
          </a:xfrm>
        </p:spPr>
        <p:txBody>
          <a:bodyPr>
            <a:normAutofit fontScale="90000"/>
          </a:bodyPr>
          <a:lstStyle/>
          <a:p>
            <a:r>
              <a:rPr lang="en-US" dirty="0">
                <a:solidFill>
                  <a:srgbClr val="FF0000"/>
                </a:solidFill>
                <a:latin typeface="Avenir Light"/>
                <a:cs typeface="Avenir Light"/>
              </a:rPr>
              <a:t>Thanks Josh, but this sounds like disappointment, heartache, and ... work.</a:t>
            </a:r>
          </a:p>
        </p:txBody>
      </p:sp>
    </p:spTree>
    <p:extLst>
      <p:ext uri="{BB962C8B-B14F-4D97-AF65-F5344CB8AC3E}">
        <p14:creationId xmlns:p14="http://schemas.microsoft.com/office/powerpoint/2010/main" val="428687006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3498.jpg"/>
          <p:cNvPicPr>
            <a:picLocks noChangeAspect="1"/>
          </p:cNvPicPr>
          <p:nvPr/>
        </p:nvPicPr>
        <p:blipFill rotWithShape="1">
          <a:blip r:embed="rId3" cstate="print">
            <a:extLst>
              <a:ext uri="{28A0092B-C50C-407E-A947-70E740481C1C}">
                <a14:useLocalDpi xmlns:a14="http://schemas.microsoft.com/office/drawing/2010/main" val="0"/>
              </a:ext>
            </a:extLst>
          </a:blip>
          <a:srcRect t="22131" b="35682"/>
          <a:stretch/>
        </p:blipFill>
        <p:spPr>
          <a:xfrm>
            <a:off x="0" y="0"/>
            <a:ext cx="9144000" cy="5143500"/>
          </a:xfrm>
          <a:prstGeom prst="rect">
            <a:avLst/>
          </a:prstGeom>
        </p:spPr>
      </p:pic>
    </p:spTree>
    <p:extLst>
      <p:ext uri="{BB962C8B-B14F-4D97-AF65-F5344CB8AC3E}">
        <p14:creationId xmlns:p14="http://schemas.microsoft.com/office/powerpoint/2010/main" val="173426397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6-02 at 4.36.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2" y="0"/>
            <a:ext cx="9133088" cy="5143500"/>
          </a:xfrm>
          <a:prstGeom prst="rect">
            <a:avLst/>
          </a:prstGeom>
        </p:spPr>
      </p:pic>
    </p:spTree>
    <p:extLst>
      <p:ext uri="{BB962C8B-B14F-4D97-AF65-F5344CB8AC3E}">
        <p14:creationId xmlns:p14="http://schemas.microsoft.com/office/powerpoint/2010/main" val="97703580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g_3498.jpg"/>
          <p:cNvPicPr>
            <a:picLocks noChangeAspect="1"/>
          </p:cNvPicPr>
          <p:nvPr/>
        </p:nvPicPr>
        <p:blipFill rotWithShape="1">
          <a:blip r:embed="rId3" cstate="print">
            <a:extLst>
              <a:ext uri="{28A0092B-C50C-407E-A947-70E740481C1C}">
                <a14:useLocalDpi xmlns:a14="http://schemas.microsoft.com/office/drawing/2010/main" val="0"/>
              </a:ext>
            </a:extLst>
          </a:blip>
          <a:srcRect t="12709" b="35682"/>
          <a:stretch/>
        </p:blipFill>
        <p:spPr>
          <a:xfrm>
            <a:off x="0" y="0"/>
            <a:ext cx="9144000" cy="6292273"/>
          </a:xfrm>
          <a:prstGeom prst="rect">
            <a:avLst/>
          </a:prstGeom>
        </p:spPr>
      </p:pic>
      <p:sp>
        <p:nvSpPr>
          <p:cNvPr id="2" name="Rectangle 1"/>
          <p:cNvSpPr/>
          <p:nvPr/>
        </p:nvSpPr>
        <p:spPr>
          <a:xfrm>
            <a:off x="1303289" y="3395133"/>
            <a:ext cx="2938511" cy="1566334"/>
          </a:xfrm>
          <a:prstGeom prst="rect">
            <a:avLst/>
          </a:prstGeom>
          <a:solidFill>
            <a:srgbClr val="FFFFFF">
              <a:alpha val="85000"/>
            </a:srgbClr>
          </a:solidFill>
        </p:spPr>
        <p:txBody>
          <a:bodyPr wrap="none" anchor="ctr">
            <a:noAutofit/>
          </a:bodyPr>
          <a:lstStyle/>
          <a:p>
            <a:r>
              <a:rPr lang="en-US" sz="3200" dirty="0">
                <a:solidFill>
                  <a:schemeClr val="bg1"/>
                </a:solidFill>
              </a:rPr>
              <a:t>More like </a:t>
            </a:r>
          </a:p>
          <a:p>
            <a:r>
              <a:rPr lang="en-US" sz="3200" dirty="0">
                <a:solidFill>
                  <a:schemeClr val="bg1"/>
                </a:solidFill>
              </a:rPr>
              <a:t>this section!</a:t>
            </a:r>
          </a:p>
        </p:txBody>
      </p:sp>
      <p:sp>
        <p:nvSpPr>
          <p:cNvPr id="4" name="Striped Right Arrow 3"/>
          <p:cNvSpPr/>
          <p:nvPr/>
        </p:nvSpPr>
        <p:spPr>
          <a:xfrm rot="13265892">
            <a:off x="465667" y="3234267"/>
            <a:ext cx="1083733" cy="685800"/>
          </a:xfrm>
          <a:prstGeom prst="stripedRightArrow">
            <a:avLst/>
          </a:prstGeom>
          <a:solidFill>
            <a:srgbClr val="FF0000">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9169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6-02 at 3.56.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19" y="0"/>
            <a:ext cx="8991918" cy="5143500"/>
          </a:xfrm>
          <a:prstGeom prst="rect">
            <a:avLst/>
          </a:prstGeom>
        </p:spPr>
      </p:pic>
      <p:sp>
        <p:nvSpPr>
          <p:cNvPr id="4" name="Rectangle 3"/>
          <p:cNvSpPr/>
          <p:nvPr/>
        </p:nvSpPr>
        <p:spPr>
          <a:xfrm>
            <a:off x="3730478" y="387669"/>
            <a:ext cx="5025264" cy="1569660"/>
          </a:xfrm>
          <a:prstGeom prst="rect">
            <a:avLst/>
          </a:prstGeom>
        </p:spPr>
        <p:txBody>
          <a:bodyPr wrap="square">
            <a:spAutoFit/>
          </a:bodyPr>
          <a:lstStyle/>
          <a:p>
            <a:r>
              <a:rPr lang="en-US" sz="4800" dirty="0">
                <a:solidFill>
                  <a:schemeClr val="bg1"/>
                </a:solidFill>
                <a:latin typeface="Avenir Light"/>
                <a:cs typeface="Avenir Light"/>
              </a:rPr>
              <a:t>Hacking Exposed Wireless</a:t>
            </a:r>
          </a:p>
        </p:txBody>
      </p:sp>
      <p:sp>
        <p:nvSpPr>
          <p:cNvPr id="5" name="Rectangle 4"/>
          <p:cNvSpPr/>
          <p:nvPr/>
        </p:nvSpPr>
        <p:spPr>
          <a:xfrm>
            <a:off x="7655777" y="1623693"/>
            <a:ext cx="707132" cy="28144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7506947"/>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 am in print, therefore I exist.</a:t>
            </a:r>
          </a:p>
        </p:txBody>
      </p:sp>
    </p:spTree>
    <p:extLst>
      <p:ext uri="{BB962C8B-B14F-4D97-AF65-F5344CB8AC3E}">
        <p14:creationId xmlns:p14="http://schemas.microsoft.com/office/powerpoint/2010/main" val="98996645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8720" y="1750219"/>
            <a:ext cx="7772400" cy="1540509"/>
          </a:xfrm>
        </p:spPr>
        <p:txBody>
          <a:bodyPr>
            <a:normAutofit/>
          </a:bodyPr>
          <a:lstStyle/>
          <a:p>
            <a:pPr algn="r">
              <a:lnSpc>
                <a:spcPct val="120000"/>
              </a:lnSpc>
            </a:pPr>
            <a:r>
              <a:rPr lang="en-US" dirty="0"/>
              <a:t>"I don't like writing. I like having written."</a:t>
            </a:r>
            <a:br>
              <a:rPr lang="en-US" dirty="0"/>
            </a:br>
            <a:r>
              <a:rPr lang="en-US" sz="2800" dirty="0"/>
              <a:t>Dorothy </a:t>
            </a:r>
            <a:r>
              <a:rPr lang="en-US" sz="2800" dirty="0" smtClean="0"/>
              <a:t>Parker (for me: </a:t>
            </a:r>
            <a:r>
              <a:rPr lang="en-US" sz="2700" dirty="0" smtClean="0"/>
              <a:t>Ed </a:t>
            </a:r>
            <a:r>
              <a:rPr lang="en-US" sz="2700" dirty="0" err="1" smtClean="0"/>
              <a:t>Skoudis</a:t>
            </a:r>
            <a:r>
              <a:rPr lang="en-US" sz="2700" dirty="0" smtClean="0"/>
              <a:t>)</a:t>
            </a:r>
            <a:endParaRPr lang="en-US" dirty="0"/>
          </a:p>
        </p:txBody>
      </p:sp>
    </p:spTree>
    <p:extLst>
      <p:ext uri="{BB962C8B-B14F-4D97-AF65-F5344CB8AC3E}">
        <p14:creationId xmlns:p14="http://schemas.microsoft.com/office/powerpoint/2010/main" val="246650591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How do I get started?</a:t>
            </a:r>
          </a:p>
        </p:txBody>
      </p:sp>
      <p:sp>
        <p:nvSpPr>
          <p:cNvPr id="3" name="Rectangle 2"/>
          <p:cNvSpPr/>
          <p:nvPr/>
        </p:nvSpPr>
        <p:spPr>
          <a:xfrm>
            <a:off x="2286000" y="3401596"/>
            <a:ext cx="4572000" cy="677108"/>
          </a:xfrm>
          <a:prstGeom prst="rect">
            <a:avLst/>
          </a:prstGeom>
        </p:spPr>
        <p:txBody>
          <a:bodyPr>
            <a:spAutoFit/>
          </a:bodyPr>
          <a:lstStyle/>
          <a:p>
            <a:r>
              <a:rPr lang="en-US" dirty="0">
                <a:solidFill>
                  <a:srgbClr val="FF0000"/>
                </a:solidFill>
                <a:latin typeface="Avenir Light"/>
                <a:cs typeface="Avenir Light"/>
              </a:rPr>
              <a:t>Come up with an idea, and shop it around to friends and colleagues.</a:t>
            </a:r>
          </a:p>
        </p:txBody>
      </p:sp>
    </p:spTree>
    <p:extLst>
      <p:ext uri="{BB962C8B-B14F-4D97-AF65-F5344CB8AC3E}">
        <p14:creationId xmlns:p14="http://schemas.microsoft.com/office/powerpoint/2010/main" val="58423814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What are you passionate about?</a:t>
            </a:r>
          </a:p>
        </p:txBody>
      </p:sp>
    </p:spTree>
    <p:extLst>
      <p:ext uri="{BB962C8B-B14F-4D97-AF65-F5344CB8AC3E}">
        <p14:creationId xmlns:p14="http://schemas.microsoft.com/office/powerpoint/2010/main" val="309302845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95908"/>
            <a:ext cx="8229600" cy="857250"/>
          </a:xfrm>
        </p:spPr>
        <p:txBody>
          <a:bodyPr/>
          <a:lstStyle/>
          <a:p>
            <a:r>
              <a:rPr lang="en-US" dirty="0"/>
              <a:t>Ideas</a:t>
            </a:r>
          </a:p>
        </p:txBody>
      </p:sp>
      <p:sp>
        <p:nvSpPr>
          <p:cNvPr id="4" name="Content Placeholder 3"/>
          <p:cNvSpPr>
            <a:spLocks noGrp="1"/>
          </p:cNvSpPr>
          <p:nvPr>
            <p:ph idx="1"/>
          </p:nvPr>
        </p:nvSpPr>
        <p:spPr>
          <a:xfrm>
            <a:off x="457200" y="948267"/>
            <a:ext cx="8229600" cy="4063999"/>
          </a:xfrm>
        </p:spPr>
        <p:txBody>
          <a:bodyPr>
            <a:normAutofit fontScale="92500" lnSpcReduction="10000"/>
          </a:bodyPr>
          <a:lstStyle/>
          <a:p>
            <a:r>
              <a:rPr lang="en-US" dirty="0"/>
              <a:t>Making Your IT Job Easier with ________</a:t>
            </a:r>
          </a:p>
          <a:p>
            <a:pPr lvl="1"/>
            <a:r>
              <a:rPr lang="en-US" dirty="0" err="1"/>
              <a:t>Docker</a:t>
            </a:r>
            <a:r>
              <a:rPr lang="en-US" dirty="0"/>
              <a:t>, LXC, </a:t>
            </a:r>
            <a:r>
              <a:rPr lang="en-US" dirty="0" err="1"/>
              <a:t>Chocolatey</a:t>
            </a:r>
            <a:r>
              <a:rPr lang="en-US" dirty="0"/>
              <a:t>, </a:t>
            </a:r>
            <a:r>
              <a:rPr lang="en-US" dirty="0" err="1"/>
              <a:t>OneGet</a:t>
            </a:r>
            <a:r>
              <a:rPr lang="en-US" dirty="0"/>
              <a:t>, Puppet, </a:t>
            </a:r>
            <a:r>
              <a:rPr lang="en-US" dirty="0" err="1"/>
              <a:t>Git</a:t>
            </a:r>
            <a:r>
              <a:rPr lang="en-US" dirty="0"/>
              <a:t>, Salt, Chef, </a:t>
            </a:r>
            <a:r>
              <a:rPr lang="en-US" dirty="0" err="1"/>
              <a:t>Ansible</a:t>
            </a:r>
            <a:r>
              <a:rPr lang="en-US" dirty="0"/>
              <a:t>, Otter, Meteor, </a:t>
            </a:r>
            <a:r>
              <a:rPr lang="en-US" dirty="0" err="1"/>
              <a:t>NuGet</a:t>
            </a:r>
            <a:r>
              <a:rPr lang="en-US" dirty="0"/>
              <a:t>, </a:t>
            </a:r>
            <a:r>
              <a:rPr lang="en-US" dirty="0" err="1"/>
              <a:t>ProGet</a:t>
            </a:r>
            <a:r>
              <a:rPr lang="en-US" dirty="0"/>
              <a:t>, etc.</a:t>
            </a:r>
          </a:p>
          <a:p>
            <a:r>
              <a:rPr lang="en-US" dirty="0"/>
              <a:t>Automating Boring IT with ________</a:t>
            </a:r>
          </a:p>
          <a:p>
            <a:r>
              <a:rPr lang="en-US" dirty="0"/>
              <a:t>Windows Management for Linux </a:t>
            </a:r>
            <a:r>
              <a:rPr lang="en-US" dirty="0" err="1"/>
              <a:t>SysAdmins</a:t>
            </a:r>
            <a:endParaRPr lang="en-US" dirty="0"/>
          </a:p>
          <a:p>
            <a:r>
              <a:rPr lang="en-US" dirty="0"/>
              <a:t>Linux Management for Windows </a:t>
            </a:r>
            <a:r>
              <a:rPr lang="en-US" dirty="0" err="1"/>
              <a:t>SysAdmins</a:t>
            </a:r>
            <a:endParaRPr lang="en-US" dirty="0"/>
          </a:p>
          <a:p>
            <a:r>
              <a:rPr lang="en-US" dirty="0"/>
              <a:t>Getting What You Need: CTO Conversations</a:t>
            </a:r>
          </a:p>
          <a:p>
            <a:r>
              <a:rPr lang="en-US" dirty="0"/>
              <a:t>Encryption </a:t>
            </a:r>
            <a:r>
              <a:rPr lang="en-US" dirty="0" err="1"/>
              <a:t>Ransomware</a:t>
            </a:r>
            <a:r>
              <a:rPr lang="en-US" dirty="0"/>
              <a:t>: Defend Yourself</a:t>
            </a:r>
          </a:p>
          <a:p>
            <a:r>
              <a:rPr lang="en-US" dirty="0"/>
              <a:t>Writing Tech: Stories from the Field</a:t>
            </a:r>
          </a:p>
          <a:p>
            <a:endParaRPr lang="en-US" dirty="0"/>
          </a:p>
        </p:txBody>
      </p:sp>
    </p:spTree>
    <p:extLst>
      <p:ext uri="{BB962C8B-B14F-4D97-AF65-F5344CB8AC3E}">
        <p14:creationId xmlns:p14="http://schemas.microsoft.com/office/powerpoint/2010/main" val="316060127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Publishers</a:t>
            </a:r>
          </a:p>
        </p:txBody>
      </p:sp>
      <p:sp>
        <p:nvSpPr>
          <p:cNvPr id="6" name="Vertical Text Placeholder 5"/>
          <p:cNvSpPr>
            <a:spLocks noGrp="1"/>
          </p:cNvSpPr>
          <p:nvPr>
            <p:ph idx="1"/>
          </p:nvPr>
        </p:nvSpPr>
        <p:spPr/>
        <p:txBody>
          <a:bodyPr>
            <a:normAutofit fontScale="85000" lnSpcReduction="10000"/>
          </a:bodyPr>
          <a:lstStyle/>
          <a:p>
            <a:r>
              <a:rPr lang="en-US" dirty="0"/>
              <a:t>McGraw-Hill: Wendy </a:t>
            </a:r>
            <a:r>
              <a:rPr lang="en-US" dirty="0" err="1"/>
              <a:t>Rinalidi</a:t>
            </a:r>
            <a:r>
              <a:rPr lang="en-US" dirty="0"/>
              <a:t> (</a:t>
            </a:r>
            <a:r>
              <a:rPr lang="en-US" dirty="0" err="1"/>
              <a:t>Wendy.Rinaldi@mheducation.com</a:t>
            </a:r>
            <a:r>
              <a:rPr lang="en-US" dirty="0"/>
              <a:t>)</a:t>
            </a:r>
          </a:p>
          <a:p>
            <a:r>
              <a:rPr lang="en-US" dirty="0"/>
              <a:t>O'Reilly: Courtney Allen (</a:t>
            </a:r>
            <a:r>
              <a:rPr lang="en-US" dirty="0" err="1"/>
              <a:t>callen@oreilly.com</a:t>
            </a:r>
            <a:r>
              <a:rPr lang="en-US" dirty="0"/>
              <a:t>)</a:t>
            </a:r>
          </a:p>
          <a:p>
            <a:r>
              <a:rPr lang="en-US" dirty="0"/>
              <a:t>Pearson: Chris </a:t>
            </a:r>
            <a:r>
              <a:rPr lang="en-US" dirty="0" err="1"/>
              <a:t>Guzikowski</a:t>
            </a:r>
            <a:r>
              <a:rPr lang="en-US" dirty="0"/>
              <a:t> (</a:t>
            </a:r>
            <a:r>
              <a:rPr lang="en-US" dirty="0" err="1"/>
              <a:t>chris.guzikowski@pearson.com</a:t>
            </a:r>
            <a:r>
              <a:rPr lang="en-US" dirty="0"/>
              <a:t>)</a:t>
            </a:r>
          </a:p>
          <a:p>
            <a:r>
              <a:rPr lang="en-US" dirty="0"/>
              <a:t>Pragmatic Programmer: </a:t>
            </a:r>
            <a:r>
              <a:rPr lang="en-US" dirty="0" err="1"/>
              <a:t>proposals@pragprog.com</a:t>
            </a:r>
            <a:endParaRPr lang="en-US" dirty="0"/>
          </a:p>
          <a:p>
            <a:r>
              <a:rPr lang="en-US" dirty="0" err="1"/>
              <a:t>Packt</a:t>
            </a:r>
            <a:r>
              <a:rPr lang="en-US" dirty="0"/>
              <a:t> Publishing: Rahul Nair (</a:t>
            </a:r>
            <a:r>
              <a:rPr lang="en-US" dirty="0" err="1"/>
              <a:t>rahuln@packtpub.com</a:t>
            </a:r>
            <a:r>
              <a:rPr lang="en-US" dirty="0"/>
              <a:t>)</a:t>
            </a:r>
          </a:p>
          <a:p>
            <a:r>
              <a:rPr lang="en-US" dirty="0"/>
              <a:t>Wiley: "Mail us your proposal" </a:t>
            </a:r>
            <a:r>
              <a:rPr lang="en-US" dirty="0">
                <a:solidFill>
                  <a:srgbClr val="FF0000"/>
                </a:solidFill>
              </a:rPr>
              <a:t># Seriously? </a:t>
            </a:r>
            <a:r>
              <a:rPr lang="en-US" dirty="0" err="1">
                <a:solidFill>
                  <a:srgbClr val="FF0000"/>
                </a:solidFill>
              </a:rPr>
              <a:t>NoThx</a:t>
            </a:r>
            <a:r>
              <a:rPr lang="en-US" dirty="0">
                <a:solidFill>
                  <a:srgbClr val="FF0000"/>
                </a:solidFill>
              </a:rPr>
              <a:t>.</a:t>
            </a:r>
          </a:p>
          <a:p>
            <a:r>
              <a:rPr lang="en-US" dirty="0" err="1"/>
              <a:t>NoStarch</a:t>
            </a:r>
            <a:r>
              <a:rPr lang="en-US" dirty="0"/>
              <a:t>: </a:t>
            </a:r>
            <a:r>
              <a:rPr lang="en-US" dirty="0" err="1"/>
              <a:t>editors@nostarch.com</a:t>
            </a:r>
            <a:endParaRPr lang="en-US" dirty="0"/>
          </a:p>
        </p:txBody>
      </p:sp>
    </p:spTree>
    <p:extLst>
      <p:ext uri="{BB962C8B-B14F-4D97-AF65-F5344CB8AC3E}">
        <p14:creationId xmlns:p14="http://schemas.microsoft.com/office/powerpoint/2010/main" val="1248349055"/>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124619"/>
            <a:ext cx="8229600" cy="1103048"/>
          </a:xfrm>
        </p:spPr>
        <p:txBody>
          <a:bodyPr/>
          <a:lstStyle/>
          <a:p>
            <a:pPr algn="l"/>
            <a:r>
              <a:rPr lang="en-US" dirty="0"/>
              <a:t>You </a:t>
            </a:r>
            <a:r>
              <a:rPr lang="en-US" dirty="0" smtClean="0"/>
              <a:t>are amazingly resourceful. </a:t>
            </a:r>
            <a:endParaRPr lang="en-US" dirty="0"/>
          </a:p>
        </p:txBody>
      </p:sp>
      <p:sp>
        <p:nvSpPr>
          <p:cNvPr id="5" name="Title 3"/>
          <p:cNvSpPr txBox="1">
            <a:spLocks/>
          </p:cNvSpPr>
          <p:nvPr/>
        </p:nvSpPr>
        <p:spPr>
          <a:xfrm>
            <a:off x="457200" y="1332529"/>
            <a:ext cx="8229600" cy="1103048"/>
          </a:xfrm>
          <a:prstGeom prst="rect">
            <a:avLst/>
          </a:prstGeom>
        </p:spPr>
        <p:txBody>
          <a:bodyPr vert="horz" lIns="81641" tIns="40821" rIns="81641" bIns="40821" rtlCol="0" anchor="ctr">
            <a:normAutofit lnSpcReduction="10000"/>
          </a:bodyPr>
          <a:lstStyle>
            <a:lvl1pPr algn="ctr" defTabSz="816411" rtl="0" eaLnBrk="1" latinLnBrk="0" hangingPunct="1">
              <a:spcBef>
                <a:spcPct val="0"/>
              </a:spcBef>
              <a:buNone/>
              <a:defRPr sz="3600" b="0" i="0" kern="1200">
                <a:solidFill>
                  <a:schemeClr val="tx1"/>
                </a:solidFill>
                <a:latin typeface="Helvetica Neue Thin"/>
                <a:ea typeface="+mj-ea"/>
                <a:cs typeface="Helvetica Neue Thin"/>
              </a:defRPr>
            </a:lvl1pPr>
          </a:lstStyle>
          <a:p>
            <a:pPr algn="l"/>
            <a:r>
              <a:rPr lang="en-US" dirty="0"/>
              <a:t>You can differentiate yourself, and demonstrate your capabilities.</a:t>
            </a:r>
          </a:p>
        </p:txBody>
      </p:sp>
      <p:sp>
        <p:nvSpPr>
          <p:cNvPr id="6" name="Title 3"/>
          <p:cNvSpPr txBox="1">
            <a:spLocks/>
          </p:cNvSpPr>
          <p:nvPr/>
        </p:nvSpPr>
        <p:spPr>
          <a:xfrm>
            <a:off x="457200" y="3875353"/>
            <a:ext cx="8229600" cy="1103048"/>
          </a:xfrm>
          <a:prstGeom prst="rect">
            <a:avLst/>
          </a:prstGeom>
        </p:spPr>
        <p:txBody>
          <a:bodyPr vert="horz" lIns="81641" tIns="40821" rIns="81641" bIns="40821" rtlCol="0" anchor="ctr">
            <a:normAutofit/>
          </a:bodyPr>
          <a:lstStyle>
            <a:lvl1pPr algn="ctr" defTabSz="816411" rtl="0" eaLnBrk="1" latinLnBrk="0" hangingPunct="1">
              <a:spcBef>
                <a:spcPct val="0"/>
              </a:spcBef>
              <a:buNone/>
              <a:defRPr sz="3600" b="0" i="0" kern="1200">
                <a:solidFill>
                  <a:schemeClr val="tx1"/>
                </a:solidFill>
                <a:latin typeface="Helvetica Neue Thin"/>
                <a:ea typeface="+mj-ea"/>
                <a:cs typeface="Helvetica Neue Thin"/>
              </a:defRPr>
            </a:lvl1pPr>
          </a:lstStyle>
          <a:p>
            <a:pPr algn="l"/>
            <a:r>
              <a:rPr lang="en-US" b="1" dirty="0"/>
              <a:t>You can</a:t>
            </a:r>
            <a:r>
              <a:rPr lang="en-US" dirty="0"/>
              <a:t>, </a:t>
            </a:r>
            <a:r>
              <a:rPr lang="en-US" dirty="0">
                <a:solidFill>
                  <a:srgbClr val="FF0000"/>
                </a:solidFill>
              </a:rPr>
              <a:t>with passion and determination</a:t>
            </a:r>
            <a:r>
              <a:rPr lang="en-US" dirty="0"/>
              <a:t>.</a:t>
            </a:r>
          </a:p>
        </p:txBody>
      </p:sp>
      <p:sp>
        <p:nvSpPr>
          <p:cNvPr id="7" name="Title 3"/>
          <p:cNvSpPr txBox="1">
            <a:spLocks/>
          </p:cNvSpPr>
          <p:nvPr/>
        </p:nvSpPr>
        <p:spPr>
          <a:xfrm>
            <a:off x="457200" y="2675911"/>
            <a:ext cx="8229600" cy="1103048"/>
          </a:xfrm>
          <a:prstGeom prst="rect">
            <a:avLst/>
          </a:prstGeom>
        </p:spPr>
        <p:txBody>
          <a:bodyPr vert="horz" lIns="81641" tIns="40821" rIns="81641" bIns="40821" rtlCol="0" anchor="ctr">
            <a:normAutofit lnSpcReduction="10000"/>
          </a:bodyPr>
          <a:lstStyle>
            <a:lvl1pPr algn="ctr" defTabSz="816411" rtl="0" eaLnBrk="1" latinLnBrk="0" hangingPunct="1">
              <a:spcBef>
                <a:spcPct val="0"/>
              </a:spcBef>
              <a:buNone/>
              <a:defRPr sz="3600" b="0" i="0" kern="1200">
                <a:solidFill>
                  <a:schemeClr val="tx1"/>
                </a:solidFill>
                <a:latin typeface="Helvetica Neue Thin"/>
                <a:ea typeface="+mj-ea"/>
                <a:cs typeface="Helvetica Neue Thin"/>
              </a:defRPr>
            </a:lvl1pPr>
          </a:lstStyle>
          <a:p>
            <a:pPr algn="l"/>
            <a:r>
              <a:rPr lang="en-US" dirty="0"/>
              <a:t>You can take pride in seeing and holding the efforts of your hard work.</a:t>
            </a:r>
          </a:p>
        </p:txBody>
      </p:sp>
    </p:spTree>
    <p:extLst>
      <p:ext uri="{BB962C8B-B14F-4D97-AF65-F5344CB8AC3E}">
        <p14:creationId xmlns:p14="http://schemas.microsoft.com/office/powerpoint/2010/main" val="1435321513"/>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84656"/>
            <a:ext cx="7772400" cy="1102519"/>
          </a:xfrm>
        </p:spPr>
        <p:txBody>
          <a:bodyPr/>
          <a:lstStyle/>
          <a:p>
            <a:r>
              <a:rPr lang="en-US" dirty="0"/>
              <a:t>Please let me know if I can help.</a:t>
            </a:r>
          </a:p>
        </p:txBody>
      </p:sp>
      <p:sp>
        <p:nvSpPr>
          <p:cNvPr id="3" name="Rectangle 2"/>
          <p:cNvSpPr/>
          <p:nvPr/>
        </p:nvSpPr>
        <p:spPr>
          <a:xfrm>
            <a:off x="2286000" y="2746845"/>
            <a:ext cx="4572000" cy="1569660"/>
          </a:xfrm>
          <a:prstGeom prst="rect">
            <a:avLst/>
          </a:prstGeom>
        </p:spPr>
        <p:txBody>
          <a:bodyPr>
            <a:spAutoFit/>
          </a:bodyPr>
          <a:lstStyle/>
          <a:p>
            <a:r>
              <a:rPr lang="en-US" sz="2400" dirty="0">
                <a:solidFill>
                  <a:srgbClr val="FF0000"/>
                </a:solidFill>
                <a:latin typeface="Avenir Light"/>
                <a:cs typeface="Avenir Light"/>
              </a:rPr>
              <a:t>Joshua Wright</a:t>
            </a:r>
          </a:p>
          <a:p>
            <a:r>
              <a:rPr lang="en-US" sz="2400" dirty="0" err="1">
                <a:solidFill>
                  <a:srgbClr val="FF0000"/>
                </a:solidFill>
                <a:latin typeface="Avenir Light"/>
                <a:cs typeface="Avenir Light"/>
              </a:rPr>
              <a:t>jwright@willhackforsushi.com</a:t>
            </a:r>
            <a:endParaRPr lang="en-US" sz="2400" dirty="0">
              <a:solidFill>
                <a:srgbClr val="FF0000"/>
              </a:solidFill>
              <a:latin typeface="Avenir Light"/>
              <a:cs typeface="Avenir Light"/>
            </a:endParaRPr>
          </a:p>
          <a:p>
            <a:r>
              <a:rPr lang="en-US" sz="2400" dirty="0">
                <a:solidFill>
                  <a:srgbClr val="FF0000"/>
                </a:solidFill>
                <a:latin typeface="Avenir Light"/>
                <a:cs typeface="Avenir Light"/>
              </a:rPr>
              <a:t>@joswr1ght</a:t>
            </a:r>
          </a:p>
          <a:p>
            <a:r>
              <a:rPr lang="en-US" sz="2400" dirty="0">
                <a:solidFill>
                  <a:srgbClr val="FF0000"/>
                </a:solidFill>
                <a:latin typeface="Avenir Light"/>
                <a:cs typeface="Avenir Light"/>
              </a:rPr>
              <a:t>+1-401-524-2911</a:t>
            </a:r>
          </a:p>
        </p:txBody>
      </p:sp>
      <p:sp>
        <p:nvSpPr>
          <p:cNvPr id="5" name="Title 1"/>
          <p:cNvSpPr txBox="1">
            <a:spLocks/>
          </p:cNvSpPr>
          <p:nvPr/>
        </p:nvSpPr>
        <p:spPr>
          <a:xfrm>
            <a:off x="624742" y="4353834"/>
            <a:ext cx="7772400" cy="789666"/>
          </a:xfrm>
          <a:prstGeom prst="rect">
            <a:avLst/>
          </a:prstGeom>
        </p:spPr>
        <p:txBody>
          <a:bodyPr vert="horz" lIns="81641" tIns="40821" rIns="81641" bIns="40821" rtlCol="0" anchor="ctr">
            <a:normAutofit/>
          </a:bodyPr>
          <a:lstStyle>
            <a:lvl1pPr algn="ctr" defTabSz="816411" rtl="0" eaLnBrk="1" latinLnBrk="0" hangingPunct="1">
              <a:spcBef>
                <a:spcPct val="0"/>
              </a:spcBef>
              <a:buNone/>
              <a:defRPr sz="3600" b="0" i="0" kern="1200">
                <a:solidFill>
                  <a:schemeClr val="tx1"/>
                </a:solidFill>
                <a:latin typeface="Helvetica Neue Thin"/>
                <a:ea typeface="+mj-ea"/>
                <a:cs typeface="Helvetica Neue Thin"/>
              </a:defRPr>
            </a:lvl1pPr>
          </a:lstStyle>
          <a:p>
            <a:r>
              <a:rPr lang="en-US" sz="2800" dirty="0" smtClean="0"/>
              <a:t>http://</a:t>
            </a:r>
            <a:r>
              <a:rPr lang="en-US" sz="2800" dirty="0" err="1" smtClean="0"/>
              <a:t>www.willhackforsushi.com</a:t>
            </a:r>
            <a:r>
              <a:rPr lang="en-US" sz="2800" dirty="0" smtClean="0"/>
              <a:t>/</a:t>
            </a:r>
            <a:r>
              <a:rPr lang="en-US" sz="2800" dirty="0" err="1" smtClean="0"/>
              <a:t>writingtech.pptx</a:t>
            </a:r>
            <a:endParaRPr lang="en-US" sz="2800" dirty="0"/>
          </a:p>
        </p:txBody>
      </p:sp>
    </p:spTree>
    <p:extLst>
      <p:ext uri="{BB962C8B-B14F-4D97-AF65-F5344CB8AC3E}">
        <p14:creationId xmlns:p14="http://schemas.microsoft.com/office/powerpoint/2010/main" val="243331298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6-02 at 4.36.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2" y="0"/>
            <a:ext cx="9133088" cy="5143500"/>
          </a:xfrm>
          <a:prstGeom prst="rect">
            <a:avLst/>
          </a:prstGeom>
        </p:spPr>
      </p:pic>
      <p:sp>
        <p:nvSpPr>
          <p:cNvPr id="4" name="Rectangle 3"/>
          <p:cNvSpPr/>
          <p:nvPr/>
        </p:nvSpPr>
        <p:spPr>
          <a:xfrm>
            <a:off x="0" y="0"/>
            <a:ext cx="9144000" cy="5143500"/>
          </a:xfrm>
          <a:prstGeom prst="rect">
            <a:avLst/>
          </a:prstGeom>
          <a:solidFill>
            <a:schemeClr val="tx1">
              <a:alpha val="90000"/>
            </a:schemeClr>
          </a:solidFill>
          <a:ln w="3175" cmpd="sng">
            <a:solidFill>
              <a:schemeClr val="tx1"/>
            </a:solidFill>
          </a:ln>
        </p:spPr>
        <p:txBody>
          <a:bodyPr wrap="square" anchor="ctr">
            <a:noAutofit/>
          </a:bodyPr>
          <a:lstStyle/>
          <a:p>
            <a:pPr>
              <a:lnSpc>
                <a:spcPct val="110000"/>
              </a:lnSpc>
            </a:pPr>
            <a:r>
              <a:rPr lang="en-US" sz="3600" b="1" dirty="0">
                <a:solidFill>
                  <a:schemeClr val="bg1"/>
                </a:solidFill>
                <a:latin typeface="Helvetica Neue Thin"/>
                <a:cs typeface="Helvetica Neue Thin"/>
              </a:rPr>
              <a:t>"In my nearly 20 years of work in tech policy this is easily the most ludicrous, dangerous, technically illiterate proposal I've ever seen"</a:t>
            </a:r>
          </a:p>
          <a:p>
            <a:pPr>
              <a:lnSpc>
                <a:spcPct val="130000"/>
              </a:lnSpc>
            </a:pPr>
            <a:r>
              <a:rPr lang="en-US" sz="2800" b="1" dirty="0">
                <a:solidFill>
                  <a:schemeClr val="bg1"/>
                </a:solidFill>
                <a:latin typeface="Helvetica Neue Thin"/>
                <a:cs typeface="Helvetica Neue Thin"/>
              </a:rPr>
              <a:t>Kevin </a:t>
            </a:r>
            <a:r>
              <a:rPr lang="en-US" sz="2800" b="1" dirty="0" err="1">
                <a:solidFill>
                  <a:schemeClr val="bg1"/>
                </a:solidFill>
                <a:latin typeface="Helvetica Neue Thin"/>
                <a:cs typeface="Helvetica Neue Thin"/>
              </a:rPr>
              <a:t>Bankston</a:t>
            </a:r>
            <a:r>
              <a:rPr lang="en-US" sz="2800" b="1" dirty="0">
                <a:solidFill>
                  <a:schemeClr val="bg1"/>
                </a:solidFill>
                <a:latin typeface="Helvetica Neue Thin"/>
                <a:cs typeface="Helvetica Neue Thin"/>
              </a:rPr>
              <a:t>, director of the Open Technology Institute</a:t>
            </a:r>
          </a:p>
        </p:txBody>
      </p:sp>
    </p:spTree>
    <p:extLst>
      <p:ext uri="{BB962C8B-B14F-4D97-AF65-F5344CB8AC3E}">
        <p14:creationId xmlns:p14="http://schemas.microsoft.com/office/powerpoint/2010/main" val="256833746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685800" y="1597819"/>
            <a:ext cx="7772400" cy="1102519"/>
          </a:xfrm>
          <a:prstGeom prst="rect">
            <a:avLst/>
          </a:prstGeom>
        </p:spPr>
        <p:txBody>
          <a:bodyPr/>
          <a:lstStyle>
            <a:lvl1pPr algn="ctr" defTabSz="816411" rtl="0" eaLnBrk="1" latinLnBrk="0" hangingPunct="1">
              <a:spcBef>
                <a:spcPct val="0"/>
              </a:spcBef>
              <a:buNone/>
              <a:defRPr sz="3600" b="0" i="0" kern="1200">
                <a:solidFill>
                  <a:schemeClr val="tx1"/>
                </a:solidFill>
                <a:latin typeface="Helvetica Neue Thin"/>
                <a:ea typeface="+mj-ea"/>
                <a:cs typeface="Helvetica Neue Thin"/>
              </a:defRPr>
            </a:lvl1pPr>
          </a:lstStyle>
          <a:p>
            <a:r>
              <a:rPr lang="en-US" dirty="0"/>
              <a:t>We need people who understand technology to share their knowledge.</a:t>
            </a:r>
          </a:p>
        </p:txBody>
      </p:sp>
      <p:sp>
        <p:nvSpPr>
          <p:cNvPr id="3" name="Rectangle 2"/>
          <p:cNvSpPr/>
          <p:nvPr/>
        </p:nvSpPr>
        <p:spPr>
          <a:xfrm>
            <a:off x="3718821" y="4732491"/>
            <a:ext cx="5425179" cy="384721"/>
          </a:xfrm>
          <a:prstGeom prst="rect">
            <a:avLst/>
          </a:prstGeom>
        </p:spPr>
        <p:txBody>
          <a:bodyPr wrap="square">
            <a:spAutoFit/>
          </a:bodyPr>
          <a:lstStyle/>
          <a:p>
            <a:r>
              <a:rPr lang="en-US" dirty="0">
                <a:solidFill>
                  <a:schemeClr val="tx1"/>
                </a:solidFill>
                <a:latin typeface="Avenir Light"/>
                <a:cs typeface="Avenir Light"/>
              </a:rPr>
              <a:t>* That's how we grow and mature our industry.</a:t>
            </a:r>
          </a:p>
        </p:txBody>
      </p:sp>
    </p:spTree>
    <p:extLst>
      <p:ext uri="{BB962C8B-B14F-4D97-AF65-F5344CB8AC3E}">
        <p14:creationId xmlns:p14="http://schemas.microsoft.com/office/powerpoint/2010/main" val="3212961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1750219"/>
            <a:ext cx="7772400" cy="1102519"/>
          </a:xfrm>
        </p:spPr>
        <p:txBody>
          <a:bodyPr>
            <a:normAutofit fontScale="90000"/>
          </a:bodyPr>
          <a:lstStyle/>
          <a:p>
            <a:r>
              <a:rPr lang="en-US" dirty="0"/>
              <a:t>Career exploration – immersion in a topic allows you to clearly identify:</a:t>
            </a:r>
          </a:p>
        </p:txBody>
      </p:sp>
      <p:sp>
        <p:nvSpPr>
          <p:cNvPr id="7" name="Rectangle 6"/>
          <p:cNvSpPr/>
          <p:nvPr/>
        </p:nvSpPr>
        <p:spPr>
          <a:xfrm>
            <a:off x="3466316" y="3555186"/>
            <a:ext cx="2211369" cy="384721"/>
          </a:xfrm>
          <a:prstGeom prst="rect">
            <a:avLst/>
          </a:prstGeom>
        </p:spPr>
        <p:txBody>
          <a:bodyPr wrap="none">
            <a:spAutoFit/>
          </a:bodyPr>
          <a:lstStyle/>
          <a:p>
            <a:r>
              <a:rPr lang="en-US" dirty="0">
                <a:solidFill>
                  <a:srgbClr val="FF0000"/>
                </a:solidFill>
                <a:latin typeface="Avenir Light"/>
                <a:cs typeface="Avenir Light"/>
              </a:rPr>
              <a:t>Is this field for me?</a:t>
            </a:r>
          </a:p>
        </p:txBody>
      </p:sp>
    </p:spTree>
    <p:extLst>
      <p:ext uri="{BB962C8B-B14F-4D97-AF65-F5344CB8AC3E}">
        <p14:creationId xmlns:p14="http://schemas.microsoft.com/office/powerpoint/2010/main" val="418045760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Writing is a huge learning opportunity.</a:t>
            </a:r>
          </a:p>
        </p:txBody>
      </p:sp>
    </p:spTree>
    <p:extLst>
      <p:ext uri="{BB962C8B-B14F-4D97-AF65-F5344CB8AC3E}">
        <p14:creationId xmlns:p14="http://schemas.microsoft.com/office/powerpoint/2010/main" val="328531478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A5F5E"/>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71437" tIns="71437" rIns="71437" bIns="71437" numCol="1" spcCol="38100" rtlCol="0" anchor="ctr">
        <a:spAutoFit/>
      </a:bodyPr>
      <a:lstStyle>
        <a:defPPr marL="0" marR="0" indent="0" algn="ctr" defTabSz="584200" rtl="0" fontAlgn="auto" latinLnBrk="1" hangingPunct="0">
          <a:lnSpc>
            <a:spcPct val="100000"/>
          </a:lnSpc>
          <a:spcBef>
            <a:spcPts val="0"/>
          </a:spcBef>
          <a:spcAft>
            <a:spcPts val="0"/>
          </a:spcAft>
          <a:buClrTx/>
          <a:buSzTx/>
          <a:buFontTx/>
          <a:buNone/>
          <a:tabLst/>
          <a:defRPr kumimoji="0" sz="5000" b="0" i="0" u="none" strike="noStrike" cap="none" spc="0" normalizeH="0" baseline="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10428</TotalTime>
  <Words>8519</Words>
  <Application>Microsoft Macintosh PowerPoint</Application>
  <PresentationFormat>On-screen Show (16:9)</PresentationFormat>
  <Paragraphs>289</Paragraphs>
  <Slides>59</Slides>
  <Notes>59</Notes>
  <HiddenSlides>1</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Black</vt:lpstr>
      <vt:lpstr>Writing Tech: Stories from the Field</vt:lpstr>
      <vt:lpstr>PowerPoint Presentation</vt:lpstr>
      <vt:lpstr>PowerPoint Presentation</vt:lpstr>
      <vt:lpstr>PowerPoint Presentation</vt:lpstr>
      <vt:lpstr>PowerPoint Presentation</vt:lpstr>
      <vt:lpstr>PowerPoint Presentation</vt:lpstr>
      <vt:lpstr>PowerPoint Presentation</vt:lpstr>
      <vt:lpstr>Career exploration – immersion in a topic allows you to clearly identify:</vt:lpstr>
      <vt:lpstr>Writing is a huge learning opportunity.</vt:lpstr>
      <vt:lpstr>PowerPoint Presentation</vt:lpstr>
      <vt:lpstr>PowerPoint Presentation</vt:lpstr>
      <vt:lpstr>PowerPoint Presentation</vt:lpstr>
      <vt:lpstr>Access to new communities.</vt:lpstr>
      <vt:lpstr>PowerPoint Presentation</vt:lpstr>
      <vt:lpstr>Differentiation among a sea of peers.</vt:lpstr>
      <vt:lpstr>NO</vt:lpstr>
      <vt:lpstr>NO</vt:lpstr>
      <vt:lpstr>NO</vt:lpstr>
      <vt:lpstr>I spent ~900 hours working on HEW 3rd Ed.*</vt:lpstr>
      <vt:lpstr>"But Josh, you get royalties."</vt:lpstr>
      <vt:lpstr>PowerPoint Presentation</vt:lpstr>
      <vt:lpstr>PowerPoint Presentation</vt:lpstr>
      <vt:lpstr>PowerPoint Presentation</vt:lpstr>
      <vt:lpstr>PowerPoint Presentation</vt:lpstr>
      <vt:lpstr>PowerPoint Presentation</vt:lpstr>
      <vt:lpstr>Plan big. Think small.</vt:lpstr>
      <vt:lpstr>PowerPoint Presentation</vt:lpstr>
      <vt:lpstr>Develop a detailed outline.</vt:lpstr>
      <vt:lpstr>Commit to a regular time to write.</vt:lpstr>
      <vt:lpstr>Eliminate distractions.</vt:lpstr>
      <vt:lpstr>PowerPoint Presentation</vt:lpstr>
      <vt:lpstr>PowerPoint Presentation</vt:lpstr>
      <vt:lpstr>Use a different computer.</vt:lpstr>
      <vt:lpstr>PowerPoint Presentation</vt:lpstr>
      <vt:lpstr>PowerPoint Presentation</vt:lpstr>
      <vt:lpstr>Beware of employer contractual poisoning.</vt:lpstr>
      <vt:lpstr>Traditional or self-publish?</vt:lpstr>
      <vt:lpstr>PowerPoint Presentation</vt:lpstr>
      <vt:lpstr>Excuse #1: I'm not technical enough</vt:lpstr>
      <vt:lpstr>Excuse #2: I don't have unique insight to offer.</vt:lpstr>
      <vt:lpstr>Excuse #3: I don't write so goodly.</vt:lpstr>
      <vt:lpstr>PowerPoint Presentation</vt:lpstr>
      <vt:lpstr>Excuse #4: I can't make the time.</vt:lpstr>
      <vt:lpstr>PowerPoint Presentation</vt:lpstr>
      <vt:lpstr>What is the best writing advice she had to offer?</vt:lpstr>
      <vt:lpstr>PowerPoint Presentation</vt:lpstr>
      <vt:lpstr>PowerPoint Presentation</vt:lpstr>
      <vt:lpstr>Thanks Josh, but this sounds like disappointment, heartache, and ... work.</vt:lpstr>
      <vt:lpstr>PowerPoint Presentation</vt:lpstr>
      <vt:lpstr>PowerPoint Presentation</vt:lpstr>
      <vt:lpstr>PowerPoint Presentation</vt:lpstr>
      <vt:lpstr>I am in print, therefore I exist.</vt:lpstr>
      <vt:lpstr>"I don't like writing. I like having written." Dorothy Parker (for me: Ed Skoudis)</vt:lpstr>
      <vt:lpstr>How do I get started?</vt:lpstr>
      <vt:lpstr>What are you passionate about?</vt:lpstr>
      <vt:lpstr>Ideas</vt:lpstr>
      <vt:lpstr>Publishers</vt:lpstr>
      <vt:lpstr>You are amazingly resourceful. </vt:lpstr>
      <vt:lpstr>Please let me know if I can help.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Tech: Stories from the field</dc:title>
  <cp:lastModifiedBy>Joshua Wright</cp:lastModifiedBy>
  <cp:revision>207</cp:revision>
  <dcterms:modified xsi:type="dcterms:W3CDTF">2016-06-14T12:29:16Z</dcterms:modified>
</cp:coreProperties>
</file>