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947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88" r:id="rId6"/>
    <p:sldId id="302" r:id="rId7"/>
    <p:sldId id="303" r:id="rId8"/>
    <p:sldId id="304" r:id="rId9"/>
    <p:sldId id="305" r:id="rId10"/>
    <p:sldId id="289" r:id="rId11"/>
    <p:sldId id="267" r:id="rId12"/>
    <p:sldId id="269" r:id="rId13"/>
    <p:sldId id="300" r:id="rId14"/>
    <p:sldId id="268" r:id="rId15"/>
    <p:sldId id="272" r:id="rId16"/>
    <p:sldId id="273" r:id="rId17"/>
    <p:sldId id="270" r:id="rId18"/>
    <p:sldId id="271" r:id="rId19"/>
    <p:sldId id="274" r:id="rId20"/>
    <p:sldId id="275" r:id="rId21"/>
    <p:sldId id="290" r:id="rId22"/>
    <p:sldId id="277" r:id="rId23"/>
    <p:sldId id="278" r:id="rId24"/>
    <p:sldId id="279" r:id="rId25"/>
    <p:sldId id="280" r:id="rId26"/>
    <p:sldId id="281" r:id="rId27"/>
    <p:sldId id="291" r:id="rId28"/>
    <p:sldId id="283" r:id="rId29"/>
    <p:sldId id="284" r:id="rId30"/>
    <p:sldId id="285" r:id="rId31"/>
    <p:sldId id="286" r:id="rId32"/>
    <p:sldId id="287" r:id="rId33"/>
    <p:sldId id="292" r:id="rId34"/>
    <p:sldId id="306" r:id="rId35"/>
    <p:sldId id="293" r:id="rId36"/>
    <p:sldId id="307" r:id="rId37"/>
    <p:sldId id="294" r:id="rId38"/>
    <p:sldId id="308" r:id="rId39"/>
    <p:sldId id="296" r:id="rId40"/>
    <p:sldId id="298" r:id="rId41"/>
    <p:sldId id="297" r:id="rId42"/>
  </p:sldIdLst>
  <p:sldSz cx="9144000" cy="5143500" type="screen16x9"/>
  <p:notesSz cx="7315200" cy="9601200"/>
  <p:embeddedFontLst>
    <p:embeddedFont>
      <p:font typeface="Tahoma" panose="020B0604030504040204" pitchFamily="34" charset="0"/>
      <p:regular r:id="rId45"/>
      <p:bold r:id="rId46"/>
    </p:embeddedFont>
    <p:embeddedFont>
      <p:font typeface="Lato" panose="020B060402020202020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922"/>
    <a:srgbClr val="2ECC71"/>
    <a:srgbClr val="BDC3C7"/>
    <a:srgbClr val="3498DB"/>
    <a:srgbClr val="E67E22"/>
    <a:srgbClr val="1ABC9F"/>
    <a:srgbClr val="34495E"/>
    <a:srgbClr val="9B59B6"/>
    <a:srgbClr val="E74C3C"/>
    <a:srgbClr val="F59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69" autoAdjust="0"/>
    <p:restoredTop sz="94728" autoAdjust="0"/>
  </p:normalViewPr>
  <p:slideViewPr>
    <p:cSldViewPr snapToGrid="0">
      <p:cViewPr varScale="1">
        <p:scale>
          <a:sx n="113" d="100"/>
          <a:sy n="113" d="100"/>
        </p:scale>
        <p:origin x="126" y="22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26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988" y="-90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>
            <a:lvl1pPr defTabSz="966788">
              <a:defRPr sz="1300" dirty="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dirty="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b" anchorCtr="0" compatLnSpc="1">
            <a:prstTxWarp prst="textNoShape">
              <a:avLst/>
            </a:prstTxWarp>
          </a:bodyPr>
          <a:lstStyle>
            <a:lvl1pPr defTabSz="966788">
              <a:defRPr sz="1300" dirty="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2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fld id="{7B84F0AD-B8EC-4E4C-96AB-90A3127EB2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058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60888"/>
            <a:ext cx="594360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2057400" y="9144000"/>
            <a:ext cx="3170238" cy="4572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E86D591-EB46-49C9-B58B-417466F160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6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ts val="365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indent="-228600" algn="l" rtl="0" eaLnBrk="0" fontAlgn="base" hangingPunct="0">
      <a:spcBef>
        <a:spcPts val="365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indent="-288925" algn="l" rtl="0" eaLnBrk="0" fontAlgn="base" hangingPunct="0">
      <a:spcBef>
        <a:spcPts val="365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indent="-396875" algn="l" rtl="0" eaLnBrk="0" fontAlgn="base" hangingPunct="0">
      <a:spcBef>
        <a:spcPts val="365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indent="-457200" algn="l" rtl="0" eaLnBrk="0" fontAlgn="base" hangingPunct="0">
      <a:spcBef>
        <a:spcPts val="365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http://iphonedevwiki.net/index.php/Cycript_Tricks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91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9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D591-EB46-49C9-B58B-417466F1609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gray">
          <a:xfrm>
            <a:off x="0" y="0"/>
            <a:ext cx="9144000" cy="57150"/>
          </a:xfrm>
          <a:prstGeom prst="rect">
            <a:avLst/>
          </a:prstGeom>
          <a:solidFill>
            <a:srgbClr val="E74C3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gray">
          <a:xfrm>
            <a:off x="457200" y="1257300"/>
            <a:ext cx="8229600" cy="57150"/>
          </a:xfrm>
          <a:prstGeom prst="rect">
            <a:avLst/>
          </a:prstGeom>
          <a:solidFill>
            <a:srgbClr val="E74C3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gray">
          <a:xfrm>
            <a:off x="457200" y="2628900"/>
            <a:ext cx="8229600" cy="57150"/>
          </a:xfrm>
          <a:prstGeom prst="rect">
            <a:avLst/>
          </a:prstGeom>
          <a:solidFill>
            <a:srgbClr val="E74C3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28750"/>
            <a:ext cx="7772400" cy="1085850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614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1" name="Rectangle 9"/>
          <p:cNvSpPr>
            <a:spLocks noChangeArrowheads="1"/>
          </p:cNvSpPr>
          <p:nvPr userDrawn="1"/>
        </p:nvSpPr>
        <p:spPr bwMode="gray">
          <a:xfrm>
            <a:off x="0" y="4943094"/>
            <a:ext cx="9144000" cy="219456"/>
          </a:xfrm>
          <a:prstGeom prst="rect">
            <a:avLst/>
          </a:prstGeom>
          <a:solidFill>
            <a:srgbClr val="E74C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22" name="Text Box 10"/>
          <p:cNvSpPr txBox="1">
            <a:spLocks noChangeArrowheads="1"/>
          </p:cNvSpPr>
          <p:nvPr userDrawn="1"/>
        </p:nvSpPr>
        <p:spPr bwMode="ltGray">
          <a:xfrm>
            <a:off x="0" y="4944110"/>
            <a:ext cx="9144000" cy="19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/>
          <a:p>
            <a:pPr algn="ctr" eaLnBrk="0" hangingPunct="0">
              <a:defRPr/>
            </a:pPr>
            <a:r>
              <a:rPr lang="en-US" sz="1200" b="0" dirty="0" smtClean="0">
                <a:solidFill>
                  <a:srgbClr val="FBDBD7"/>
                </a:solidFill>
                <a:latin typeface="Aleo" pitchFamily="34" charset="0"/>
              </a:rPr>
              <a:t>Copyright</a:t>
            </a:r>
            <a:r>
              <a:rPr lang="en-US" sz="1200" b="0" baseline="0" dirty="0" smtClean="0">
                <a:solidFill>
                  <a:srgbClr val="FBDBD7"/>
                </a:solidFill>
                <a:latin typeface="Aleo" pitchFamily="34" charset="0"/>
              </a:rPr>
              <a:t> © 2015 Joshua Wright, All Rights Reserved</a:t>
            </a:r>
            <a:endParaRPr lang="en-US" sz="1200" b="0" dirty="0">
              <a:solidFill>
                <a:srgbClr val="FBDBD7"/>
              </a:solidFill>
              <a:latin typeface="Ale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48501"/>
            <a:ext cx="8534401" cy="80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idx="1"/>
          </p:nvPr>
        </p:nvSpPr>
        <p:spPr bwMode="auto">
          <a:xfrm>
            <a:off x="533400" y="967665"/>
            <a:ext cx="8229600" cy="389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12989"/>
            <a:ext cx="8534401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idx="1"/>
          </p:nvPr>
        </p:nvSpPr>
        <p:spPr bwMode="auto">
          <a:xfrm>
            <a:off x="533400" y="1085850"/>
            <a:ext cx="82296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12989"/>
            <a:ext cx="8534401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idx="1"/>
          </p:nvPr>
        </p:nvSpPr>
        <p:spPr bwMode="auto">
          <a:xfrm>
            <a:off x="533400" y="1238250"/>
            <a:ext cx="82296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12989"/>
            <a:ext cx="8534401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43000"/>
            <a:ext cx="82296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0" y="0"/>
            <a:ext cx="9144000" cy="57150"/>
          </a:xfrm>
          <a:prstGeom prst="rect">
            <a:avLst/>
          </a:prstGeom>
          <a:solidFill>
            <a:srgbClr val="E74C3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7" name="Rectangle 9"/>
          <p:cNvSpPr>
            <a:spLocks noChangeArrowheads="1"/>
          </p:cNvSpPr>
          <p:nvPr userDrawn="1"/>
        </p:nvSpPr>
        <p:spPr bwMode="gray">
          <a:xfrm>
            <a:off x="0" y="4943094"/>
            <a:ext cx="9144000" cy="219456"/>
          </a:xfrm>
          <a:prstGeom prst="rect">
            <a:avLst/>
          </a:prstGeom>
          <a:solidFill>
            <a:srgbClr val="E74C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18" name="Text Box 10"/>
          <p:cNvSpPr txBox="1">
            <a:spLocks noChangeArrowheads="1"/>
          </p:cNvSpPr>
          <p:nvPr userDrawn="1"/>
        </p:nvSpPr>
        <p:spPr bwMode="ltGray">
          <a:xfrm>
            <a:off x="0" y="4952988"/>
            <a:ext cx="9144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200" b="0" dirty="0" smtClean="0">
                <a:solidFill>
                  <a:srgbClr val="FBDBD7"/>
                </a:solidFill>
                <a:latin typeface="Aleo" pitchFamily="34" charset="0"/>
              </a:rPr>
              <a:t>Copyright</a:t>
            </a:r>
            <a:r>
              <a:rPr lang="en-US" sz="1200" b="0" baseline="0" dirty="0" smtClean="0">
                <a:solidFill>
                  <a:srgbClr val="FBDBD7"/>
                </a:solidFill>
                <a:latin typeface="Aleo" pitchFamily="34" charset="0"/>
              </a:rPr>
              <a:t> © 2015 Joshua Wright, All Rights Reserved</a:t>
            </a:r>
            <a:endParaRPr lang="en-US" sz="1200" b="0" dirty="0">
              <a:solidFill>
                <a:srgbClr val="FBDBD7"/>
              </a:solidFill>
              <a:latin typeface="Aleo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1" r:id="rId3"/>
    <p:sldLayoutId id="2147483926" r:id="rId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leo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ts val="650"/>
        </a:spcBef>
        <a:spcAft>
          <a:spcPct val="0"/>
        </a:spcAft>
        <a:buChar char="•"/>
        <a:defRPr sz="3200">
          <a:solidFill>
            <a:schemeClr val="tx1"/>
          </a:solidFill>
          <a:latin typeface="Lato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ts val="650"/>
        </a:spcBef>
        <a:spcAft>
          <a:spcPct val="0"/>
        </a:spcAft>
        <a:buChar char="–"/>
        <a:defRPr sz="2800">
          <a:solidFill>
            <a:schemeClr val="tx1"/>
          </a:solidFill>
          <a:latin typeface="Lato" pitchFamily="34" charset="0"/>
        </a:defRPr>
      </a:lvl2pPr>
      <a:lvl3pPr marL="1143000" indent="-228600" algn="l" rtl="0" eaLnBrk="1" fontAlgn="base" hangingPunct="1">
        <a:spcBef>
          <a:spcPts val="650"/>
        </a:spcBef>
        <a:spcAft>
          <a:spcPct val="0"/>
        </a:spcAft>
        <a:buChar char="•"/>
        <a:defRPr sz="2000">
          <a:solidFill>
            <a:schemeClr val="tx1"/>
          </a:solidFill>
          <a:latin typeface="Lato" pitchFamily="34" charset="0"/>
        </a:defRPr>
      </a:lvl3pPr>
      <a:lvl4pPr marL="1600200" indent="-228600" algn="l" rtl="0" eaLnBrk="1" fontAlgn="base" hangingPunct="1">
        <a:spcBef>
          <a:spcPts val="650"/>
        </a:spcBef>
        <a:spcAft>
          <a:spcPct val="0"/>
        </a:spcAft>
        <a:buChar char="–"/>
        <a:defRPr sz="1800">
          <a:solidFill>
            <a:schemeClr val="tx1"/>
          </a:solidFill>
          <a:latin typeface="Lato" pitchFamily="34" charset="0"/>
        </a:defRPr>
      </a:lvl4pPr>
      <a:lvl5pPr marL="2057400" indent="-228600" algn="l" rtl="0" eaLnBrk="1" fontAlgn="base" hangingPunct="1">
        <a:spcBef>
          <a:spcPts val="650"/>
        </a:spcBef>
        <a:spcAft>
          <a:spcPct val="0"/>
        </a:spcAft>
        <a:buChar char="»"/>
        <a:defRPr sz="1800">
          <a:solidFill>
            <a:schemeClr val="tx1"/>
          </a:solidFill>
          <a:latin typeface="Lato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I Ruled the </a:t>
            </a:r>
            <a:r>
              <a:rPr lang="en-US" dirty="0" err="1" smtClean="0"/>
              <a:t>Worl^Hd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Applying </a:t>
            </a:r>
            <a:r>
              <a:rPr lang="en-US" sz="2800" dirty="0" err="1" smtClean="0"/>
              <a:t>iOS</a:t>
            </a:r>
            <a:r>
              <a:rPr lang="en-US" sz="2800" dirty="0" smtClean="0"/>
              <a:t> Game Hacking Techniques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Joshua Wright</a:t>
            </a:r>
          </a:p>
          <a:p>
            <a:r>
              <a:rPr lang="en-US" dirty="0" smtClean="0"/>
              <a:t>jwright@hasborg.com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 bwMode="auto">
          <a:xfrm>
            <a:off x="923525" y="3611907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914400" y="2290695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88296"/>
            <a:ext cx="8534401" cy="740046"/>
          </a:xfrm>
        </p:spPr>
        <p:txBody>
          <a:bodyPr/>
          <a:lstStyle/>
          <a:p>
            <a:r>
              <a:rPr lang="en-US" dirty="0" smtClean="0"/>
              <a:t>Game Hack #1: Save File Editing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55464" y="4010902"/>
            <a:ext cx="7788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Can be time-consuming for complex applications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5464" y="1153036"/>
            <a:ext cx="778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Fundamentally, this technique is the same as it was in the 1990's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55464" y="2695078"/>
            <a:ext cx="7788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Requires a jailbroken device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0" y="967149"/>
            <a:ext cx="1307592" cy="1325880"/>
            <a:chOff x="96822" y="1020939"/>
            <a:chExt cx="1307592" cy="1307592"/>
          </a:xfrm>
        </p:grpSpPr>
        <p:sp>
          <p:nvSpPr>
            <p:cNvPr id="18" name="Rectangle 17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solidFill>
              <a:srgbClr val="F59D00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</p:grpSpPr>
          <p:sp>
            <p:nvSpPr>
              <p:cNvPr id="16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no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7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no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9"/>
          <p:cNvGrpSpPr/>
          <p:nvPr/>
        </p:nvGrpSpPr>
        <p:grpSpPr>
          <a:xfrm>
            <a:off x="0" y="2288361"/>
            <a:ext cx="1307592" cy="1325880"/>
            <a:chOff x="96822" y="1020939"/>
            <a:chExt cx="1307592" cy="1307592"/>
          </a:xfrm>
          <a:solidFill>
            <a:srgbClr val="2ECC71"/>
          </a:solidFill>
        </p:grpSpPr>
        <p:sp>
          <p:nvSpPr>
            <p:cNvPr id="21" name="Rectangle 20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3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4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24"/>
          <p:cNvGrpSpPr/>
          <p:nvPr/>
        </p:nvGrpSpPr>
        <p:grpSpPr>
          <a:xfrm>
            <a:off x="0" y="3609572"/>
            <a:ext cx="1307592" cy="1325880"/>
            <a:chOff x="96822" y="1020939"/>
            <a:chExt cx="1307592" cy="1307592"/>
          </a:xfrm>
          <a:solidFill>
            <a:srgbClr val="3498DB"/>
          </a:solidFill>
        </p:grpSpPr>
        <p:sp>
          <p:nvSpPr>
            <p:cNvPr id="26" name="Rectangle 25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8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Four Steps to Save Game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Close app, baseline the files used ("A" set)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Make a minimal change in the game</a:t>
            </a:r>
          </a:p>
          <a:p>
            <a:pPr marL="971550" lvl="1" indent="-514350"/>
            <a:r>
              <a:rPr lang="en-US" dirty="0" smtClean="0"/>
              <a:t>Lose 1 life, use X coins, or some other measurable change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Close app, baseline the files used ("B" set)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 and analyze changes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0017"/>
            <a:ext cx="3216465" cy="803757"/>
          </a:xfrm>
        </p:spPr>
        <p:txBody>
          <a:bodyPr/>
          <a:lstStyle/>
          <a:p>
            <a:r>
              <a:rPr lang="en-US" dirty="0" err="1" smtClean="0"/>
              <a:t>iFunBox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6" y="967665"/>
            <a:ext cx="3363951" cy="389729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Easy access to iOS app sandbox directory files</a:t>
            </a:r>
          </a:p>
          <a:p>
            <a:r>
              <a:rPr lang="en-US" dirty="0" smtClean="0"/>
              <a:t>Here, Documents, Library and tmp are writeable</a:t>
            </a:r>
          </a:p>
          <a:p>
            <a:r>
              <a:rPr lang="en-US" dirty="0" smtClean="0"/>
              <a:t>Potential areas for saving local game resources</a:t>
            </a:r>
            <a:endParaRPr lang="en-US" dirty="0"/>
          </a:p>
        </p:txBody>
      </p:sp>
      <p:pic>
        <p:nvPicPr>
          <p:cNvPr id="7170" name="Picture 2" descr="C:\Users\JOSHUA~1\AppData\Local\Temp\vmware-Joshua Wright\VMwareDnD\2b4a2865\ifunbo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1266" y="59260"/>
            <a:ext cx="5601219" cy="4866058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5" name="Rectangle 4"/>
          <p:cNvSpPr/>
          <p:nvPr/>
        </p:nvSpPr>
        <p:spPr>
          <a:xfrm>
            <a:off x="6529493" y="3753273"/>
            <a:ext cx="2614507" cy="120032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Apple took this access away in iOS 8.3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501"/>
            <a:ext cx="6055359" cy="1130059"/>
          </a:xfrm>
        </p:spPr>
        <p:txBody>
          <a:bodyPr/>
          <a:lstStyle/>
          <a:p>
            <a:r>
              <a:rPr lang="en-US" dirty="0" err="1" smtClean="0"/>
              <a:t>iFunBox</a:t>
            </a:r>
            <a:r>
              <a:rPr lang="en-US" dirty="0" smtClean="0"/>
              <a:t> + Apple File Conduit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68213"/>
            <a:ext cx="5969000" cy="3496749"/>
          </a:xfrm>
        </p:spPr>
        <p:txBody>
          <a:bodyPr/>
          <a:lstStyle/>
          <a:p>
            <a:r>
              <a:rPr lang="en-US" dirty="0" err="1" smtClean="0"/>
              <a:t>iFunBox</a:t>
            </a:r>
            <a:r>
              <a:rPr lang="en-US" dirty="0" smtClean="0"/>
              <a:t> requires a jailbroken device to access the app sandbox</a:t>
            </a:r>
          </a:p>
          <a:p>
            <a:r>
              <a:rPr lang="en-US" dirty="0" smtClean="0"/>
              <a:t>Jailbreak, then install Apple File Conduit "2" from Cydia</a:t>
            </a:r>
          </a:p>
          <a:p>
            <a:pPr lvl="1"/>
            <a:r>
              <a:rPr lang="en-US" dirty="0" smtClean="0"/>
              <a:t>Restores pre-8.3 file sharing access</a:t>
            </a:r>
            <a:endParaRPr lang="en-US" dirty="0"/>
          </a:p>
        </p:txBody>
      </p:sp>
      <p:pic>
        <p:nvPicPr>
          <p:cNvPr id="1026" name="Picture 2" descr="Z:\Downloads\IMG_297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1871" y="0"/>
            <a:ext cx="2781837" cy="493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Plants Vs. Zombies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67665"/>
            <a:ext cx="3887993" cy="389729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Free to play game developed by </a:t>
            </a:r>
            <a:r>
              <a:rPr lang="en-US" dirty="0" err="1" smtClean="0"/>
              <a:t>PopCap</a:t>
            </a:r>
            <a:r>
              <a:rPr lang="en-US" dirty="0" smtClean="0"/>
              <a:t> Games and published by Electronic Arts</a:t>
            </a:r>
          </a:p>
          <a:p>
            <a:r>
              <a:rPr lang="en-US" dirty="0" smtClean="0"/>
              <a:t>#73 in </a:t>
            </a:r>
            <a:r>
              <a:rPr lang="en-US" dirty="0" err="1" smtClean="0"/>
              <a:t>iOS</a:t>
            </a:r>
            <a:r>
              <a:rPr lang="en-US" dirty="0" smtClean="0"/>
              <a:t> game revenue, $20K/day</a:t>
            </a:r>
          </a:p>
          <a:p>
            <a:r>
              <a:rPr lang="en-US" dirty="0" smtClean="0"/>
              <a:t>Users can buy plants, coins, gems</a:t>
            </a:r>
            <a:endParaRPr lang="en-US" dirty="0"/>
          </a:p>
        </p:txBody>
      </p:sp>
      <p:pic>
        <p:nvPicPr>
          <p:cNvPr id="6146" name="Picture 2" descr="C:\Users\JOSHUA~1\AppData\Local\Temp\vmware-Joshua Wright\VMwareDnD\3677442d\Photo Nov 06, 9 00 12 AM.png"/>
          <p:cNvPicPr>
            <a:picLocks noChangeAspect="1" noChangeArrowheads="1"/>
          </p:cNvPicPr>
          <p:nvPr/>
        </p:nvPicPr>
        <p:blipFill>
          <a:blip r:embed="rId2" cstate="print"/>
          <a:srcRect l="13922" t="10039" r="14235" b="9856"/>
          <a:stretch>
            <a:fillRect/>
          </a:stretch>
        </p:blipFill>
        <p:spPr bwMode="auto">
          <a:xfrm>
            <a:off x="4421393" y="1001401"/>
            <a:ext cx="4642865" cy="3882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Gem Hack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67665"/>
            <a:ext cx="3324119" cy="389729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 have 69 (0x45) gems</a:t>
            </a:r>
          </a:p>
          <a:p>
            <a:r>
              <a:rPr lang="en-US" dirty="0" smtClean="0"/>
              <a:t>I want more gems, but I don't want to pay for them</a:t>
            </a:r>
          </a:p>
          <a:p>
            <a:r>
              <a:rPr lang="en-US" dirty="0" smtClean="0"/>
              <a:t>Kill app, baseline data before change - "A" set</a:t>
            </a:r>
            <a:endParaRPr lang="en-US" dirty="0"/>
          </a:p>
        </p:txBody>
      </p:sp>
      <p:pic>
        <p:nvPicPr>
          <p:cNvPr id="9218" name="Picture 2" descr="C:\Users\JOSHUA~1\AppData\Local\Temp\vmware-Joshua Wright\VMwareDnD\a041f54f\Photo Nov 06, 9 19 03 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519" y="973880"/>
            <a:ext cx="5291327" cy="3968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Gem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67665"/>
            <a:ext cx="3318378" cy="38972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 used 11 gems, leaving 58 (0x3A) remaining</a:t>
            </a:r>
          </a:p>
          <a:p>
            <a:r>
              <a:rPr lang="en-US" dirty="0" smtClean="0"/>
              <a:t>Kill app, baseline data after change - "B" set </a:t>
            </a:r>
            <a:endParaRPr lang="en-US" dirty="0"/>
          </a:p>
        </p:txBody>
      </p:sp>
      <p:pic>
        <p:nvPicPr>
          <p:cNvPr id="10242" name="Picture 2" descr="C:\Users\JOSHUA~1\AppData\Local\Temp\vmware-Joshua Wright\VMwareDnD\a243f360\Photo Nov 06, 9 19 12 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778" y="978408"/>
            <a:ext cx="5291328" cy="3968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File Differences with Diff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843858"/>
            <a:ext cx="9144000" cy="4100125"/>
          </a:xfrm>
          <a:prstGeom prst="rect">
            <a:avLst/>
          </a:prstGeom>
          <a:solidFill>
            <a:srgbClr val="BDC3C7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diff -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rq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A B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Files A/Library/Application Support/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No_Backup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/draper_1401653778 and B/Library/Application Support/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No_Backup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/draper_1401653778 differ</a:t>
            </a:r>
          </a:p>
          <a:p>
            <a:endParaRPr lang="en-US" sz="12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Files A/Library/Application Support/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No_Backup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/pp.dat and B/Library/Application Support/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No_Backup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/pp.dat differ</a:t>
            </a:r>
          </a:p>
          <a:p>
            <a:endParaRPr lang="en-US" sz="12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Only in A/Library/Caches/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com.crashlytics.data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/com.popcap.ios.PvZ2/analytics/v1/ACTIVE: 1415282362557_545B7EBA0221-0001-48F5-393033333030</a:t>
            </a:r>
          </a:p>
          <a:p>
            <a:endParaRPr lang="en-US" sz="12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Only in B/Library/Caches/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com.crashlytics.data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/com.popcap.ios.PvZ2/analytics/v1/ACTIVE: 1415283507899_545B83330378-0001-4950-393033333030</a:t>
            </a:r>
          </a:p>
          <a:p>
            <a:endParaRPr lang="en-US" sz="12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Files A/Library/Caches/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com.crashlytics.data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/com.popcap.ios.PvZ2/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session.clslog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and B/Library/Caches/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com.crashlytics.data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/com.popcap.ios.PvZ2/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session.clslog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differ</a:t>
            </a:r>
          </a:p>
          <a:p>
            <a:endParaRPr lang="en-US" sz="12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Files A/Library/Preferences/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com.popcap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/plantsvszombies2.plist and B/Library/Preferences/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com.popcap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/plantsvszombies2.plist differ</a:t>
            </a:r>
          </a:p>
          <a:p>
            <a:endParaRPr lang="en-US" sz="12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Files A/Library/Preferences/com.popcap.ios.PvZ2.plist and B/Library/Preferences/com.popcap.ios.PvZ2.plist differ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5421" y="3753273"/>
            <a:ext cx="2748579" cy="120032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Extra carriage returns added for clarity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63787"/>
            <a:ext cx="9144000" cy="322730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en-US" sz="18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2990"/>
            <a:ext cx="8534401" cy="557166"/>
          </a:xfrm>
        </p:spPr>
        <p:txBody>
          <a:bodyPr/>
          <a:lstStyle/>
          <a:p>
            <a:r>
              <a:rPr lang="en-US" dirty="0" err="1" smtClean="0"/>
              <a:t>Plist</a:t>
            </a:r>
            <a:r>
              <a:rPr lang="en-US" dirty="0" smtClean="0"/>
              <a:t> File Comparison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669648"/>
            <a:ext cx="8229600" cy="73960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Convert </a:t>
            </a:r>
            <a:r>
              <a:rPr lang="en-US" dirty="0" err="1" smtClean="0"/>
              <a:t>plist</a:t>
            </a:r>
            <a:r>
              <a:rPr lang="en-US" dirty="0" smtClean="0"/>
              <a:t> files to ASCII format with </a:t>
            </a:r>
            <a:r>
              <a:rPr lang="en-US" dirty="0" err="1" smtClean="0"/>
              <a:t>PlistBuddy</a:t>
            </a:r>
            <a:endParaRPr lang="en-US" dirty="0" smtClean="0"/>
          </a:p>
          <a:p>
            <a:r>
              <a:rPr lang="en-US" dirty="0" smtClean="0"/>
              <a:t>Use diff to compare and identify differences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88" y="1434807"/>
            <a:ext cx="9144000" cy="2677656"/>
          </a:xfrm>
          <a:prstGeom prst="rect">
            <a:avLst/>
          </a:prstGeom>
          <a:solidFill>
            <a:srgbClr val="BDC3C7"/>
          </a:solidFill>
          <a:ln w="3175">
            <a:noFill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alias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pcat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="/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usr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libexec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PlistBuddy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-c Print"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pcat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A/Library/Preferences/com.popcap.ios.PvZ2.plist &gt;com.popcap.ios.PvZ2.plist.A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!!: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gs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/A/B/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# I'm really just showing off here</a:t>
            </a:r>
          </a:p>
          <a:p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pcat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B/Library/Preferences/com.popcap.ios.PvZ2.plist &gt;com.popcap.ios.PvZ2.plist.B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diff -u com.popcap.ios.PvZ2.plist.[AB]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--- com.popcap.ios.PvZ2.plist.A	2014-11-06 15:46:36.000000000 -0500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+++ com.popcap.ios.PvZ2.plist.B	2014-11-06 15:47:29.000000000 -0500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@@ -85,9 +85,9 @@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WebKitOfflineWebApplicationCacheEnabled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= true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mat_fixed_for_icloud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= true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-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com.crashlytics.insights.lastsessionidentifier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= 545B7EBA0221-0001-48F5-393033333030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+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com.crashlytics.insights.lastsessionidentifier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= 545B83330378-0001-4950-393033333030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google_timing_shared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Dict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 }</a:t>
            </a:r>
          </a:p>
        </p:txBody>
      </p:sp>
      <p:sp>
        <p:nvSpPr>
          <p:cNvPr id="9" name="Rectangle 8"/>
          <p:cNvSpPr/>
          <p:nvPr/>
        </p:nvSpPr>
        <p:spPr>
          <a:xfrm>
            <a:off x="2688" y="4112874"/>
            <a:ext cx="9144000" cy="830997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There isn't anything significant for our change here, but a lot of game testing is like that.  You have to follow a lot of dead-ends.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66780"/>
            <a:ext cx="8534401" cy="750804"/>
          </a:xfrm>
        </p:spPr>
        <p:txBody>
          <a:bodyPr/>
          <a:lstStyle/>
          <a:p>
            <a:r>
              <a:rPr lang="en-US" dirty="0" smtClean="0"/>
              <a:t>Hex Fiend File Compare</a:t>
            </a:r>
            <a:endParaRPr lang="en-US" dirty="0"/>
          </a:p>
        </p:txBody>
      </p:sp>
      <p:pic>
        <p:nvPicPr>
          <p:cNvPr id="11267" name="Picture 3" descr="C:\Users\JOSHUA~1\AppData\Local\Temp\vmware-Joshua Wright\VMwareDnD\7cb4dbfc\hexfie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55" y="866200"/>
            <a:ext cx="9052560" cy="3533053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4483702"/>
            <a:ext cx="9144000" cy="461665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Windows users can try Beyond Compare ($30) or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WinMerge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($0)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adventures in game hacking</a:t>
            </a:r>
          </a:p>
          <a:p>
            <a:r>
              <a:rPr lang="en-US" dirty="0" smtClean="0"/>
              <a:t>A quick look at the iOS game market</a:t>
            </a:r>
          </a:p>
          <a:p>
            <a:r>
              <a:rPr lang="en-US" dirty="0" smtClean="0"/>
              <a:t>Three iOS game hacking techniques</a:t>
            </a:r>
          </a:p>
          <a:p>
            <a:r>
              <a:rPr lang="en-US" dirty="0" smtClean="0"/>
              <a:t>Applying iOS game hacking to penetration testing (in the real world)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84538"/>
            <a:ext cx="8229600" cy="222399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Start with small changes, +/- 1</a:t>
            </a:r>
          </a:p>
          <a:p>
            <a:pPr lvl="1"/>
            <a:r>
              <a:rPr lang="en-US" dirty="0" smtClean="0"/>
              <a:t>Kill app, copy  file to </a:t>
            </a:r>
            <a:r>
              <a:rPr lang="en-US" dirty="0" err="1" smtClean="0"/>
              <a:t>iOS</a:t>
            </a:r>
            <a:r>
              <a:rPr lang="en-US" dirty="0" smtClean="0"/>
              <a:t> device, restart app</a:t>
            </a:r>
          </a:p>
          <a:p>
            <a:r>
              <a:rPr lang="en-US" dirty="0" smtClean="0"/>
              <a:t>Keep multiple copies of working files</a:t>
            </a:r>
          </a:p>
          <a:p>
            <a:pPr lvl="1"/>
            <a:r>
              <a:rPr lang="en-US" dirty="0" smtClean="0"/>
              <a:t>Revert when you make changes you can't recover from</a:t>
            </a:r>
          </a:p>
          <a:p>
            <a:r>
              <a:rPr lang="en-US" dirty="0" smtClean="0"/>
              <a:t>Experimentation can pay off…</a:t>
            </a:r>
            <a:endParaRPr lang="en-US" dirty="0"/>
          </a:p>
        </p:txBody>
      </p:sp>
      <p:pic>
        <p:nvPicPr>
          <p:cNvPr id="12290" name="Picture 2" descr="C:\Users\JOSHUA~1\AppData\Local\Temp\vmware-Joshua Wright\VMwareDnD\743cc2f5\IMG_0097.PNG"/>
          <p:cNvPicPr>
            <a:picLocks noChangeAspect="1" noChangeArrowheads="1"/>
          </p:cNvPicPr>
          <p:nvPr/>
        </p:nvPicPr>
        <p:blipFill>
          <a:blip r:embed="rId2" cstate="print"/>
          <a:srcRect l="25005" r="12039" b="84095"/>
          <a:stretch>
            <a:fillRect/>
          </a:stretch>
        </p:blipFill>
        <p:spPr bwMode="auto">
          <a:xfrm>
            <a:off x="0" y="3208536"/>
            <a:ext cx="9144000" cy="173260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732159" y="4189393"/>
            <a:ext cx="3440811" cy="954107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+mj-lt"/>
              </a:rPr>
              <a:t>Retail Cost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  <a:latin typeface="+mj-lt"/>
              </a:rPr>
              <a:t>$151 million dollars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 bwMode="auto">
          <a:xfrm>
            <a:off x="923525" y="3611907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914400" y="2290695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9054"/>
            <a:ext cx="9153124" cy="740046"/>
          </a:xfrm>
        </p:spPr>
        <p:txBody>
          <a:bodyPr/>
          <a:lstStyle/>
          <a:p>
            <a:r>
              <a:rPr lang="en-US" dirty="0" smtClean="0"/>
              <a:t>Game Hack #2: Network Manipulation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55464" y="3799479"/>
            <a:ext cx="778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Traffic to Game Center is protected by SSL, but not from us.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5464" y="1153036"/>
            <a:ext cx="778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 am never going to make it to the high score board…legitimately.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55464" y="2470204"/>
            <a:ext cx="778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Many games send your score to the Apple Game Center at the end of play for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leaderboards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0" y="967149"/>
            <a:ext cx="1307592" cy="1325880"/>
            <a:chOff x="96822" y="1020939"/>
            <a:chExt cx="1307592" cy="1307592"/>
          </a:xfrm>
        </p:grpSpPr>
        <p:sp>
          <p:nvSpPr>
            <p:cNvPr id="18" name="Rectangle 17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solidFill>
              <a:srgbClr val="F59D00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</p:grpSpPr>
          <p:sp>
            <p:nvSpPr>
              <p:cNvPr id="16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no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7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no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9"/>
          <p:cNvGrpSpPr/>
          <p:nvPr/>
        </p:nvGrpSpPr>
        <p:grpSpPr>
          <a:xfrm>
            <a:off x="0" y="2295075"/>
            <a:ext cx="1307592" cy="1325880"/>
            <a:chOff x="96822" y="1020939"/>
            <a:chExt cx="1307592" cy="1307592"/>
          </a:xfrm>
          <a:solidFill>
            <a:srgbClr val="2ECC71"/>
          </a:solidFill>
        </p:grpSpPr>
        <p:sp>
          <p:nvSpPr>
            <p:cNvPr id="21" name="Rectangle 20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3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4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24"/>
          <p:cNvGrpSpPr/>
          <p:nvPr/>
        </p:nvGrpSpPr>
        <p:grpSpPr>
          <a:xfrm>
            <a:off x="0" y="3613592"/>
            <a:ext cx="1307592" cy="1325880"/>
            <a:chOff x="96822" y="1020939"/>
            <a:chExt cx="1307592" cy="1307592"/>
          </a:xfrm>
          <a:solidFill>
            <a:srgbClr val="3498DB"/>
          </a:solidFill>
        </p:grpSpPr>
        <p:sp>
          <p:nvSpPr>
            <p:cNvPr id="26" name="Rectangle 25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8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48501"/>
            <a:ext cx="5192358" cy="803757"/>
          </a:xfrm>
        </p:spPr>
        <p:txBody>
          <a:bodyPr/>
          <a:lstStyle/>
          <a:p>
            <a:r>
              <a:rPr lang="en-US" dirty="0" smtClean="0"/>
              <a:t>Threes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52257"/>
            <a:ext cx="4963759" cy="4054567"/>
          </a:xfrm>
        </p:spPr>
        <p:txBody>
          <a:bodyPr>
            <a:normAutofit/>
          </a:bodyPr>
          <a:lstStyle/>
          <a:p>
            <a:r>
              <a:rPr lang="en-US" dirty="0" smtClean="0"/>
              <a:t>Written by Asher Vollmer, Greg </a:t>
            </a:r>
            <a:r>
              <a:rPr lang="en-US" dirty="0" err="1" smtClean="0"/>
              <a:t>Wohlwend</a:t>
            </a:r>
            <a:r>
              <a:rPr lang="en-US" dirty="0" smtClean="0"/>
              <a:t>, and Jimmy Hinson at </a:t>
            </a:r>
            <a:r>
              <a:rPr lang="en-US" dirty="0" err="1" smtClean="0"/>
              <a:t>Sirvo</a:t>
            </a:r>
            <a:endParaRPr lang="en-US" dirty="0" smtClean="0"/>
          </a:p>
          <a:p>
            <a:r>
              <a:rPr lang="en-US" dirty="0" smtClean="0"/>
              <a:t>Simple game of matching numbers on a 4x4 grid</a:t>
            </a:r>
          </a:p>
          <a:p>
            <a:r>
              <a:rPr lang="en-US" dirty="0" smtClean="0"/>
              <a:t>Maddeningly difficult</a:t>
            </a:r>
          </a:p>
        </p:txBody>
      </p:sp>
      <p:pic>
        <p:nvPicPr>
          <p:cNvPr id="1026" name="Picture 2" descr="C:\Users\JOSHUA~1\AppData\Local\Temp\vmware-Joshua Wright\VMwareDnD\afebe2ba\IMG_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159" y="54341"/>
            <a:ext cx="3639364" cy="4852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SHUA~1\AppData\Local\Temp\vmware-Joshua Wright\VMwareDnD\39c45937\IMG_0110.jpg"/>
          <p:cNvPicPr>
            <a:picLocks noChangeAspect="1" noChangeArrowheads="1"/>
          </p:cNvPicPr>
          <p:nvPr/>
        </p:nvPicPr>
        <p:blipFill>
          <a:blip r:embed="rId3" cstate="print"/>
          <a:srcRect t="23776" b="39643"/>
          <a:stretch>
            <a:fillRect/>
          </a:stretch>
        </p:blipFill>
        <p:spPr bwMode="auto">
          <a:xfrm>
            <a:off x="0" y="699269"/>
            <a:ext cx="9144000" cy="445997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2989"/>
            <a:ext cx="8534401" cy="718531"/>
          </a:xfrm>
        </p:spPr>
        <p:txBody>
          <a:bodyPr/>
          <a:lstStyle/>
          <a:p>
            <a:r>
              <a:rPr lang="en-US" dirty="0" smtClean="0"/>
              <a:t>This is My "Not Pleased" Face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2542" y="4209468"/>
            <a:ext cx="2745741" cy="954107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+mj-lt"/>
              </a:rPr>
              <a:t>Ranked #244,272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501"/>
            <a:ext cx="3518573" cy="803757"/>
          </a:xfrm>
        </p:spPr>
        <p:txBody>
          <a:bodyPr/>
          <a:lstStyle/>
          <a:p>
            <a:r>
              <a:rPr lang="en-US" dirty="0" smtClean="0"/>
              <a:t>SSL MitM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67665"/>
            <a:ext cx="3289974" cy="38972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Configure </a:t>
            </a:r>
            <a:r>
              <a:rPr lang="en-US" dirty="0" err="1" smtClean="0"/>
              <a:t>iOS</a:t>
            </a:r>
            <a:r>
              <a:rPr lang="en-US" dirty="0" smtClean="0"/>
              <a:t> to use a proxy server (Burp Suite)</a:t>
            </a:r>
          </a:p>
          <a:p>
            <a:r>
              <a:rPr lang="en-US" dirty="0" smtClean="0"/>
              <a:t>Browse to http://burp/cert and install the Burp CA certificate</a:t>
            </a:r>
          </a:p>
          <a:p>
            <a:r>
              <a:rPr lang="en-US" dirty="0" smtClean="0"/>
              <a:t>Run Threes, play game</a:t>
            </a:r>
          </a:p>
          <a:p>
            <a:r>
              <a:rPr lang="en-US" dirty="0" smtClean="0"/>
              <a:t>Inspect score submission</a:t>
            </a:r>
          </a:p>
          <a:p>
            <a:endParaRPr lang="en-US" dirty="0"/>
          </a:p>
        </p:txBody>
      </p:sp>
      <p:pic>
        <p:nvPicPr>
          <p:cNvPr id="3078" name="Picture 6" descr="C:\Users\JOSHUA~1\AppData\Local\Temp\vmware-Joshua Wright\VMwareDnD\e7387996\threes-burpsu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3374" y="66779"/>
            <a:ext cx="5323839" cy="4754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5460"/>
            <a:ext cx="9144000" cy="497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000" dirty="0" smtClean="0">
              <a:solidFill>
                <a:srgbClr val="FBEBCE"/>
              </a:solidFill>
              <a:latin typeface="+mj-lt"/>
            </a:endParaRPr>
          </a:p>
        </p:txBody>
      </p:sp>
      <p:pic>
        <p:nvPicPr>
          <p:cNvPr id="4098" name="Picture 2" descr="C:\Users\JOSHUA~1\AppData\Local\Temp\vmware-Joshua Wright\VMwareDnD\a84de3ce\mitmproxy-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658" y="584806"/>
            <a:ext cx="7674685" cy="435429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377905" y="1656660"/>
            <a:ext cx="5590393" cy="1815882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Automatically replace my unique Game Center ID with that of a high scoring player, recording his achievements as my own.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2990"/>
            <a:ext cx="8534401" cy="632470"/>
          </a:xfrm>
        </p:spPr>
        <p:txBody>
          <a:bodyPr/>
          <a:lstStyle/>
          <a:p>
            <a:r>
              <a:rPr lang="en-US" dirty="0" smtClean="0"/>
              <a:t>Burp Match and Replace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JOSHUA~1\AppData\Local\Temp\vmware-Joshua Wright\VMwareDnD\39465031\IMG_0112.jpg"/>
          <p:cNvPicPr>
            <a:picLocks noChangeAspect="1" noChangeArrowheads="1"/>
          </p:cNvPicPr>
          <p:nvPr/>
        </p:nvPicPr>
        <p:blipFill>
          <a:blip r:embed="rId2" cstate="print"/>
          <a:srcRect t="24169" b="40184"/>
          <a:stretch>
            <a:fillRect/>
          </a:stretch>
        </p:blipFill>
        <p:spPr bwMode="auto">
          <a:xfrm>
            <a:off x="0" y="818927"/>
            <a:ext cx="9144000" cy="43460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501"/>
            <a:ext cx="8534401" cy="803757"/>
          </a:xfrm>
        </p:spPr>
        <p:txBody>
          <a:bodyPr/>
          <a:lstStyle/>
          <a:p>
            <a:r>
              <a:rPr lang="en-US" dirty="0" smtClean="0"/>
              <a:t>This is My "Happy" Face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 bwMode="auto">
          <a:xfrm>
            <a:off x="923525" y="3611907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914400" y="2290695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4506"/>
            <a:ext cx="9153124" cy="740046"/>
          </a:xfrm>
        </p:spPr>
        <p:txBody>
          <a:bodyPr/>
          <a:lstStyle/>
          <a:p>
            <a:r>
              <a:rPr lang="en-US" dirty="0" smtClean="0"/>
              <a:t>Game Hack #3: App Manipulation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55464" y="3799479"/>
            <a:ext cx="778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With a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jailbroken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 device, we can manipulate how an app functions, running new code as desired.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5464" y="1368479"/>
            <a:ext cx="7788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Obj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-C is a reflective programming language.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55464" y="2470204"/>
            <a:ext cx="778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We can explore app classes, methods and variable names used by the developer.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0" y="967149"/>
            <a:ext cx="1307592" cy="1325880"/>
            <a:chOff x="96822" y="1020939"/>
            <a:chExt cx="1307592" cy="1307592"/>
          </a:xfrm>
        </p:grpSpPr>
        <p:sp>
          <p:nvSpPr>
            <p:cNvPr id="18" name="Rectangle 17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solidFill>
              <a:srgbClr val="F59D00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</p:grpSpPr>
          <p:sp>
            <p:nvSpPr>
              <p:cNvPr id="16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no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7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no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9"/>
          <p:cNvGrpSpPr/>
          <p:nvPr/>
        </p:nvGrpSpPr>
        <p:grpSpPr>
          <a:xfrm>
            <a:off x="0" y="2295075"/>
            <a:ext cx="1307592" cy="1325880"/>
            <a:chOff x="96822" y="1020939"/>
            <a:chExt cx="1307592" cy="1307592"/>
          </a:xfrm>
          <a:solidFill>
            <a:srgbClr val="2ECC71"/>
          </a:solidFill>
        </p:grpSpPr>
        <p:sp>
          <p:nvSpPr>
            <p:cNvPr id="21" name="Rectangle 20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3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4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24"/>
          <p:cNvGrpSpPr/>
          <p:nvPr/>
        </p:nvGrpSpPr>
        <p:grpSpPr>
          <a:xfrm>
            <a:off x="0" y="3613592"/>
            <a:ext cx="1307592" cy="1325880"/>
            <a:chOff x="96822" y="1020939"/>
            <a:chExt cx="1307592" cy="1307592"/>
          </a:xfrm>
          <a:solidFill>
            <a:srgbClr val="3498DB"/>
          </a:solidFill>
        </p:grpSpPr>
        <p:sp>
          <p:nvSpPr>
            <p:cNvPr id="26" name="Rectangle 25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8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501"/>
            <a:ext cx="8534401" cy="657031"/>
          </a:xfrm>
        </p:spPr>
        <p:txBody>
          <a:bodyPr/>
          <a:lstStyle/>
          <a:p>
            <a:r>
              <a:rPr lang="en-US" dirty="0" smtClean="0"/>
              <a:t>Words with Friends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67665"/>
            <a:ext cx="5039065" cy="38972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Multi-player word game by </a:t>
            </a:r>
            <a:r>
              <a:rPr lang="en-US" dirty="0" err="1" smtClean="0"/>
              <a:t>Zynga</a:t>
            </a:r>
            <a:endParaRPr lang="en-US" dirty="0" smtClean="0"/>
          </a:p>
          <a:p>
            <a:pPr lvl="1"/>
            <a:r>
              <a:rPr lang="en-US" dirty="0" smtClean="0"/>
              <a:t>"It's not Scrabble" © Hasbro</a:t>
            </a:r>
          </a:p>
          <a:p>
            <a:r>
              <a:rPr lang="en-US" dirty="0" smtClean="0"/>
              <a:t>#155 top grossing </a:t>
            </a:r>
            <a:r>
              <a:rPr lang="en-US" dirty="0" err="1" smtClean="0"/>
              <a:t>iOS</a:t>
            </a:r>
            <a:r>
              <a:rPr lang="en-US" dirty="0" smtClean="0"/>
              <a:t>, #55 top free games</a:t>
            </a:r>
          </a:p>
          <a:p>
            <a:pPr lvl="1"/>
            <a:r>
              <a:rPr lang="en-US" dirty="0" smtClean="0"/>
              <a:t>$12K in daily revenue</a:t>
            </a:r>
          </a:p>
          <a:p>
            <a:r>
              <a:rPr lang="en-US" dirty="0" smtClean="0"/>
              <a:t>Heavy social interaction, compete locally or globally</a:t>
            </a:r>
          </a:p>
        </p:txBody>
      </p:sp>
      <p:pic>
        <p:nvPicPr>
          <p:cNvPr id="6146" name="Picture 2" descr="C:\Users\JOSHUA~1\AppData\Local\Temp\vmware-Joshua Wright\VMwareDnD\a04eb377\Photo Apr 17, 5 43 44 AM.png"/>
          <p:cNvPicPr>
            <a:picLocks noChangeAspect="1" noChangeArrowheads="1"/>
          </p:cNvPicPr>
          <p:nvPr/>
        </p:nvPicPr>
        <p:blipFill>
          <a:blip r:embed="rId2" cstate="print"/>
          <a:srcRect t="11165"/>
          <a:stretch>
            <a:fillRect/>
          </a:stretch>
        </p:blipFill>
        <p:spPr bwMode="auto">
          <a:xfrm>
            <a:off x="5572465" y="705532"/>
            <a:ext cx="3574250" cy="4233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Manipulation with </a:t>
            </a:r>
            <a:r>
              <a:rPr lang="en-US" dirty="0" err="1" smtClean="0"/>
              <a:t>Cycript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60114"/>
            <a:ext cx="8229600" cy="373021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Explore app classes and methods</a:t>
            </a:r>
          </a:p>
          <a:p>
            <a:pPr marL="971550" lvl="1" indent="-514350"/>
            <a:r>
              <a:rPr lang="en-US" dirty="0" smtClean="0"/>
              <a:t>Using </a:t>
            </a:r>
            <a:r>
              <a:rPr lang="en-US" dirty="0" err="1" smtClean="0"/>
              <a:t>Cycript</a:t>
            </a:r>
            <a:r>
              <a:rPr lang="en-US" dirty="0" smtClean="0"/>
              <a:t> and </a:t>
            </a:r>
            <a:r>
              <a:rPr lang="en-US" dirty="0" err="1" smtClean="0"/>
              <a:t>iPhoneDevWiki</a:t>
            </a:r>
            <a:r>
              <a:rPr lang="en-US" dirty="0" smtClean="0"/>
              <a:t> functions or class-dump-z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Identify the method you want to change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Attach to the game process with </a:t>
            </a:r>
            <a:r>
              <a:rPr lang="en-US" dirty="0" err="1" smtClean="0"/>
              <a:t>Cycript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Reassign functionality as desired using a mix of </a:t>
            </a:r>
            <a:r>
              <a:rPr lang="en-US" dirty="0" err="1" smtClean="0"/>
              <a:t>Obj</a:t>
            </a:r>
            <a:r>
              <a:rPr lang="en-US" dirty="0" smtClean="0"/>
              <a:t>-C and JavaScript code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/>
          <a:stretch/>
        </p:blipFill>
        <p:spPr>
          <a:xfrm>
            <a:off x="0" y="685800"/>
            <a:ext cx="9144000" cy="3799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99054"/>
            <a:ext cx="8534401" cy="567924"/>
          </a:xfrm>
        </p:spPr>
        <p:txBody>
          <a:bodyPr/>
          <a:lstStyle/>
          <a:p>
            <a:r>
              <a:rPr lang="en-US" dirty="0" err="1" smtClean="0"/>
              <a:t>iOS</a:t>
            </a:r>
            <a:r>
              <a:rPr lang="en-US" dirty="0" smtClean="0"/>
              <a:t> Game Market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84744" y="804027"/>
            <a:ext cx="5179590" cy="461665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Gross revenue, per day (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12/6/2015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484831"/>
            <a:ext cx="9144000" cy="461665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184 of the top 200 grossing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iOS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games are free.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5263"/>
            <a:ext cx="8534401" cy="783077"/>
          </a:xfrm>
        </p:spPr>
        <p:txBody>
          <a:bodyPr/>
          <a:lstStyle/>
          <a:p>
            <a:r>
              <a:rPr lang="en-US" dirty="0" smtClean="0"/>
              <a:t>Words with Friends: </a:t>
            </a:r>
            <a:r>
              <a:rPr lang="en-US" dirty="0" err="1" smtClean="0"/>
              <a:t>isValidWord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792110"/>
            <a:ext cx="9144000" cy="3693319"/>
          </a:xfrm>
          <a:prstGeom prst="rect">
            <a:avLst/>
          </a:prstGeom>
          <a:solidFill>
            <a:srgbClr val="BDC3C7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#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 cycript -p WordsWithFriendsFreeiPad</a:t>
            </a:r>
          </a:p>
          <a:p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cy# 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[ObjectiveC.classes allKeys]</a:t>
            </a:r>
          </a:p>
          <a:p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@["UINib","BurstlyCurrencyUpdateInfo","GEOTileLoader","NSSortedArray","AARegisterRequest","PLLocationController",...</a:t>
            </a:r>
          </a:p>
          <a:p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cy# 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ObjectiveC.classes["WordGameDictionary"]</a:t>
            </a:r>
          </a:p>
          <a:p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#"WordGameDictionary"</a:t>
            </a:r>
          </a:p>
          <a:p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800" i="1" dirty="0" smtClean="0">
                <a:latin typeface="Courier New" pitchFamily="49" charset="0"/>
                <a:cs typeface="Courier New" pitchFamily="49" charset="0"/>
              </a:rPr>
              <a:t>Paste printMethods()</a:t>
            </a:r>
          </a:p>
          <a:p>
            <a:r>
              <a:rPr lang="pl-PL" sz="1800" dirty="0" smtClean="0">
                <a:latin typeface="Courier New" pitchFamily="49" charset="0"/>
                <a:cs typeface="Courier New" pitchFamily="49" charset="0"/>
              </a:rPr>
              <a:t>cy# </a:t>
            </a:r>
            <a:r>
              <a:rPr lang="pl-PL" sz="1800" b="1" dirty="0" smtClean="0">
                <a:latin typeface="Courier New" pitchFamily="49" charset="0"/>
                <a:cs typeface="Courier New" pitchFamily="49" charset="0"/>
              </a:rPr>
              <a:t>printMethods(WordGameDictionary)</a:t>
            </a:r>
          </a:p>
          <a:p>
            <a:r>
              <a:rPr lang="pl-PL" sz="1800" dirty="0" smtClean="0">
                <a:latin typeface="Courier New" pitchFamily="49" charset="0"/>
                <a:cs typeface="Courier New" pitchFamily="49" charset="0"/>
              </a:rPr>
              <a:t>[{selector:@selector(isValidWord:),implementation:0x241f71},{selector:@selector(getDawgArray),implementation:0x241e41}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,...</a:t>
            </a:r>
            <a:r>
              <a:rPr lang="pl-PL" sz="1800" dirty="0" smtClean="0">
                <a:latin typeface="Courier New" pitchFamily="49" charset="0"/>
                <a:cs typeface="Courier New" pitchFamily="49" charset="0"/>
              </a:rPr>
              <a:t>]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cy# 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WordGameDictionary.messages['isValidWord:'] = function() {return true;}</a:t>
            </a:r>
          </a:p>
          <a:p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function () {return true;}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483702"/>
            <a:ext cx="9144000" cy="461665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Submitted words are no longer checked for validity.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53035"/>
            <a:ext cx="9144000" cy="43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000" dirty="0" smtClean="0">
              <a:solidFill>
                <a:srgbClr val="FBEBCE"/>
              </a:solidFill>
              <a:latin typeface="+mj-lt"/>
            </a:endParaRPr>
          </a:p>
        </p:txBody>
      </p:sp>
      <p:pic>
        <p:nvPicPr>
          <p:cNvPr id="7170" name="Picture 2" descr="C:\Users\JOSHUA~1\AppData\Local\Temp\vmware-Joshua Wright\VMwareDnD\a0c7bae0\Photo Apr 17, 5 51 48 AM.png"/>
          <p:cNvPicPr>
            <a:picLocks noChangeAspect="1" noChangeArrowheads="1"/>
          </p:cNvPicPr>
          <p:nvPr/>
        </p:nvPicPr>
        <p:blipFill>
          <a:blip r:embed="rId3" cstate="print"/>
          <a:srcRect t="11294" b="7465"/>
          <a:stretch>
            <a:fillRect/>
          </a:stretch>
        </p:blipFill>
        <p:spPr bwMode="auto">
          <a:xfrm>
            <a:off x="4635729" y="53790"/>
            <a:ext cx="4512137" cy="4887561"/>
          </a:xfrm>
          <a:prstGeom prst="rect">
            <a:avLst/>
          </a:prstGeom>
          <a:noFill/>
        </p:spPr>
      </p:pic>
      <p:pic>
        <p:nvPicPr>
          <p:cNvPr id="7171" name="Picture 3" descr="C:\Users\JOSHUA~1\AppData\Local\Temp\vmware-Joshua Wright\VMwareDnD\a0c5bac6\Photo Apr 17, 5 51 35 AM.png"/>
          <p:cNvPicPr>
            <a:picLocks noChangeAspect="1" noChangeArrowheads="1"/>
          </p:cNvPicPr>
          <p:nvPr/>
        </p:nvPicPr>
        <p:blipFill>
          <a:blip r:embed="rId4" cstate="print"/>
          <a:srcRect t="11085" b="7765"/>
          <a:stretch>
            <a:fillRect/>
          </a:stretch>
        </p:blipFill>
        <p:spPr bwMode="auto">
          <a:xfrm>
            <a:off x="0" y="53790"/>
            <a:ext cx="4517136" cy="488756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42734" y="551867"/>
            <a:ext cx="2568884" cy="1077218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60 points for </a:t>
            </a:r>
            <a:r>
              <a:rPr lang="en-US" sz="3200" i="1" dirty="0" err="1" smtClean="0">
                <a:solidFill>
                  <a:schemeClr val="bg1"/>
                </a:solidFill>
                <a:latin typeface="+mj-lt"/>
              </a:rPr>
              <a:t>duslenuxi</a:t>
            </a:r>
            <a:r>
              <a:rPr lang="en-US" sz="3200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2989"/>
            <a:ext cx="8534401" cy="826107"/>
          </a:xfrm>
        </p:spPr>
        <p:txBody>
          <a:bodyPr/>
          <a:lstStyle/>
          <a:p>
            <a:r>
              <a:rPr lang="en-US" dirty="0" smtClean="0"/>
              <a:t>Godsent007 Resigned :(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JOSHUA~1\AppData\Local\Temp\vmware-Joshua Wright\VMwareDnD\a2cdbcd6\Photo Apr 17, 9 03 14 PM.png"/>
          <p:cNvPicPr>
            <a:picLocks noChangeAspect="1" noChangeArrowheads="1"/>
          </p:cNvPicPr>
          <p:nvPr/>
        </p:nvPicPr>
        <p:blipFill>
          <a:blip r:embed="rId2" cstate="print"/>
          <a:srcRect t="39948" b="27006"/>
          <a:stretch>
            <a:fillRect/>
          </a:stretch>
        </p:blipFill>
        <p:spPr bwMode="auto">
          <a:xfrm>
            <a:off x="0" y="914389"/>
            <a:ext cx="9144000" cy="4028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 bwMode="auto">
          <a:xfrm>
            <a:off x="923525" y="3611907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914400" y="2290695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20570"/>
            <a:ext cx="8534401" cy="740046"/>
          </a:xfrm>
        </p:spPr>
        <p:txBody>
          <a:bodyPr/>
          <a:lstStyle/>
          <a:p>
            <a:r>
              <a:rPr lang="en-US" dirty="0" smtClean="0"/>
              <a:t>Practical Application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55464" y="4010902"/>
            <a:ext cx="7788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Use your skills for good, not evil.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5464" y="930997"/>
            <a:ext cx="77885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I'm not showing you these techniques so you can steal coins or impress your friends with the use of the word "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quone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".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55464" y="2470204"/>
            <a:ext cx="778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These techniques are best applied to improve the security of apps through penetration testing.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0" y="960554"/>
            <a:ext cx="1307592" cy="1325880"/>
            <a:chOff x="96822" y="1020939"/>
            <a:chExt cx="1307592" cy="1307592"/>
          </a:xfrm>
        </p:grpSpPr>
        <p:sp>
          <p:nvSpPr>
            <p:cNvPr id="18" name="Rectangle 17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solidFill>
              <a:srgbClr val="F59D00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</p:grpSpPr>
          <p:sp>
            <p:nvSpPr>
              <p:cNvPr id="16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no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7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no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9"/>
          <p:cNvGrpSpPr/>
          <p:nvPr/>
        </p:nvGrpSpPr>
        <p:grpSpPr>
          <a:xfrm>
            <a:off x="0" y="2284317"/>
            <a:ext cx="1307592" cy="1325880"/>
            <a:chOff x="96822" y="1020939"/>
            <a:chExt cx="1307592" cy="1307592"/>
          </a:xfrm>
          <a:solidFill>
            <a:srgbClr val="2ECC71"/>
          </a:solidFill>
        </p:grpSpPr>
        <p:sp>
          <p:nvSpPr>
            <p:cNvPr id="21" name="Rectangle 20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3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4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24"/>
          <p:cNvGrpSpPr/>
          <p:nvPr/>
        </p:nvGrpSpPr>
        <p:grpSpPr>
          <a:xfrm>
            <a:off x="0" y="3609572"/>
            <a:ext cx="1307592" cy="1325880"/>
            <a:chOff x="96822" y="1020939"/>
            <a:chExt cx="1307592" cy="1307592"/>
          </a:xfrm>
          <a:solidFill>
            <a:srgbClr val="3498DB"/>
          </a:solidFill>
        </p:grpSpPr>
        <p:sp>
          <p:nvSpPr>
            <p:cNvPr id="26" name="Rectangle 25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8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501"/>
            <a:ext cx="8534401" cy="708507"/>
          </a:xfrm>
        </p:spPr>
        <p:txBody>
          <a:bodyPr/>
          <a:lstStyle/>
          <a:p>
            <a:r>
              <a:rPr lang="en-US" dirty="0" smtClean="0"/>
              <a:t>Dangerous File System Artifacts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008"/>
            <a:ext cx="9144000" cy="41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8501"/>
            <a:ext cx="5474970" cy="803757"/>
          </a:xfrm>
        </p:spPr>
        <p:txBody>
          <a:bodyPr/>
          <a:lstStyle/>
          <a:p>
            <a:r>
              <a:rPr lang="en-US" dirty="0" smtClean="0"/>
              <a:t>#1: Save File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67666"/>
            <a:ext cx="4941570" cy="26684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Question: Does the app securely store a password used to unlock an app?</a:t>
            </a:r>
          </a:p>
          <a:p>
            <a:r>
              <a:rPr lang="en-US" dirty="0" smtClean="0"/>
              <a:t>Copy "A" set, change </a:t>
            </a:r>
            <a:r>
              <a:rPr lang="en-US" dirty="0" err="1" smtClean="0"/>
              <a:t>passcode</a:t>
            </a:r>
            <a:r>
              <a:rPr lang="en-US" dirty="0" smtClean="0"/>
              <a:t>, copy "B" set</a:t>
            </a:r>
          </a:p>
          <a:p>
            <a:r>
              <a:rPr lang="en-US" dirty="0" smtClean="0"/>
              <a:t>Use diff to identify file changes</a:t>
            </a:r>
          </a:p>
          <a:p>
            <a:endParaRPr lang="en-US" dirty="0"/>
          </a:p>
        </p:txBody>
      </p:sp>
      <p:pic>
        <p:nvPicPr>
          <p:cNvPr id="10242" name="Picture 2" descr="C:\Users\JOSHUA~1\AppData\Local\Temp\vmware-Joshua Wright\VMwareDnD\f1144895\IMG_01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970" y="53790"/>
            <a:ext cx="3669030" cy="489204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622391"/>
            <a:ext cx="5474970" cy="1323439"/>
          </a:xfrm>
          <a:prstGeom prst="rect">
            <a:avLst/>
          </a:prstGeom>
          <a:solidFill>
            <a:srgbClr val="BDC3C7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alias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pcat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="/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usr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libexec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PlistBuddy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-c Print"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pcat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com.enchantedcloud.photovault.plist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|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grep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PIN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PIN = 9121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501"/>
            <a:ext cx="8534401" cy="589673"/>
          </a:xfrm>
        </p:spPr>
        <p:txBody>
          <a:bodyPr/>
          <a:lstStyle/>
          <a:p>
            <a:r>
              <a:rPr lang="en-US" dirty="0" smtClean="0"/>
              <a:t>Snapchat Hack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" b="1919"/>
          <a:stretch/>
        </p:blipFill>
        <p:spPr>
          <a:xfrm>
            <a:off x="1" y="657224"/>
            <a:ext cx="9144000" cy="450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501"/>
            <a:ext cx="4890532" cy="803757"/>
          </a:xfrm>
        </p:spPr>
        <p:txBody>
          <a:bodyPr/>
          <a:lstStyle/>
          <a:p>
            <a:r>
              <a:rPr lang="en-US" sz="3600" dirty="0" smtClean="0"/>
              <a:t>#2: Network Traffic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5" y="967665"/>
            <a:ext cx="4357130" cy="38972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Question: Can we manipulate app network traffic to exploit back-end server weaknesses?</a:t>
            </a:r>
          </a:p>
          <a:p>
            <a:r>
              <a:rPr lang="en-US" dirty="0" smtClean="0"/>
              <a:t>Configure </a:t>
            </a:r>
            <a:r>
              <a:rPr lang="en-US" dirty="0" err="1" smtClean="0"/>
              <a:t>iOS</a:t>
            </a:r>
            <a:r>
              <a:rPr lang="en-US" dirty="0" smtClean="0"/>
              <a:t> device to use Burp Suite as a proxy server</a:t>
            </a:r>
          </a:p>
          <a:p>
            <a:r>
              <a:rPr lang="en-US" dirty="0" smtClean="0"/>
              <a:t>Intercept and manipulate traffic </a:t>
            </a:r>
            <a:r>
              <a:rPr lang="en-US" dirty="0" err="1" smtClean="0"/>
              <a:t>traffic</a:t>
            </a:r>
            <a:endParaRPr lang="en-US" dirty="0" smtClean="0"/>
          </a:p>
          <a:p>
            <a:r>
              <a:rPr lang="en-US" dirty="0" smtClean="0"/>
              <a:t>Identify XSS, </a:t>
            </a:r>
            <a:r>
              <a:rPr lang="en-US" dirty="0" err="1" smtClean="0"/>
              <a:t>SQLi</a:t>
            </a:r>
            <a:r>
              <a:rPr lang="en-US" dirty="0" smtClean="0"/>
              <a:t>, CSRF, LFI, RFI, RCI vulnerabilities</a:t>
            </a:r>
            <a:endParaRPr lang="en-US" dirty="0"/>
          </a:p>
        </p:txBody>
      </p:sp>
      <p:pic>
        <p:nvPicPr>
          <p:cNvPr id="12291" name="Picture 3" descr="C:\Users\JOSHUA~1\AppData\Local\Temp\vmware-Joshua Wright\VMwareDnD\729fc423\burpsu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6510" y="48501"/>
            <a:ext cx="4277145" cy="48920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811695" y="3876672"/>
            <a:ext cx="1854514" cy="381003"/>
          </a:xfrm>
          <a:prstGeom prst="rect">
            <a:avLst/>
          </a:prstGeom>
          <a:noFill/>
          <a:ln w="38100">
            <a:solidFill>
              <a:srgbClr val="2ECC7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000" dirty="0" smtClean="0">
              <a:solidFill>
                <a:srgbClr val="FBEBCE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52058"/>
            <a:ext cx="9144000" cy="4113776"/>
          </a:xfrm>
          <a:prstGeom prst="rect">
            <a:avLst/>
          </a:prstGeom>
          <a:solidFill>
            <a:srgbClr val="2B0922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000" dirty="0" smtClean="0">
              <a:solidFill>
                <a:srgbClr val="FBEBCE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 Barbie Hack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9" y="852258"/>
            <a:ext cx="7308141" cy="4113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1" y="852058"/>
            <a:ext cx="44196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"The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mobile app contained a number of vulnerabilities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 the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 can be altered, which enables leakage of credentials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used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authenticate with the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ToyTalk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servers as well as the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disabling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security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features within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app."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0586" y="45914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Bluebox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Security White Paper</a:t>
            </a:r>
          </a:p>
        </p:txBody>
      </p:sp>
    </p:spTree>
    <p:extLst>
      <p:ext uri="{BB962C8B-B14F-4D97-AF65-F5344CB8AC3E}">
        <p14:creationId xmlns:p14="http://schemas.microsoft.com/office/powerpoint/2010/main" val="29168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501"/>
            <a:ext cx="5544926" cy="553927"/>
          </a:xfrm>
        </p:spPr>
        <p:txBody>
          <a:bodyPr/>
          <a:lstStyle/>
          <a:p>
            <a:r>
              <a:rPr lang="en-US" sz="3600" dirty="0" smtClean="0"/>
              <a:t>#3: App Manipulation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731520"/>
            <a:ext cx="5351287" cy="167079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Question: Can we bypass app authentication controls? </a:t>
            </a:r>
          </a:p>
          <a:p>
            <a:r>
              <a:rPr lang="en-US" dirty="0" smtClean="0"/>
              <a:t>Dropbox: Now with </a:t>
            </a:r>
            <a:r>
              <a:rPr lang="en-US" dirty="0" err="1" smtClean="0"/>
              <a:t>TouchID</a:t>
            </a:r>
            <a:r>
              <a:rPr lang="en-US" dirty="0" smtClean="0"/>
              <a:t> integration!</a:t>
            </a:r>
          </a:p>
          <a:p>
            <a:pPr lvl="1"/>
            <a:r>
              <a:rPr lang="en-US" dirty="0" smtClean="0"/>
              <a:t>No encryption, just a lock screen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925" y="54059"/>
            <a:ext cx="3599075" cy="48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2391554"/>
            <a:ext cx="5544925" cy="2554545"/>
          </a:xfrm>
          <a:prstGeom prst="rect">
            <a:avLst/>
          </a:prstGeom>
          <a:solidFill>
            <a:srgbClr val="BDC3C7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#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cycript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-p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Dropbox</a:t>
            </a:r>
            <a:endParaRPr lang="en-US" sz="16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cy#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ViewController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= [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UIApplication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sharedApplication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].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keyWindow.rootViewController.presentedViewController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-&gt;_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passcodeController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cy#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DBLoggedInPasscodeState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= [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DBStateManager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sharedInstance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]-&gt;_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dbState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cy# 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DBLoggedInPasscodeState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ViewControllerDidReceiveCorrectPasscode:ViewController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];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 bwMode="auto">
          <a:xfrm>
            <a:off x="923525" y="3611907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914400" y="2290695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34506"/>
            <a:ext cx="8534401" cy="740046"/>
          </a:xfrm>
        </p:spPr>
        <p:txBody>
          <a:bodyPr/>
          <a:lstStyle/>
          <a:p>
            <a:r>
              <a:rPr lang="en-US" dirty="0" smtClean="0"/>
              <a:t>Hacking Games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55464" y="3795459"/>
            <a:ext cx="778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 have been known to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chea^H^H^H^H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 use other skills to my advantage to win games…at any cost.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5464" y="1153036"/>
            <a:ext cx="778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 am terrible at video games.  I lack the patience, attention, and coordination to play well.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55464" y="2695078"/>
            <a:ext cx="7788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 don't let that stop me from winning.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967149"/>
            <a:ext cx="1307592" cy="1325880"/>
            <a:chOff x="96822" y="1020939"/>
            <a:chExt cx="1307592" cy="1307592"/>
          </a:xfrm>
        </p:grpSpPr>
        <p:sp>
          <p:nvSpPr>
            <p:cNvPr id="18" name="Rectangle 17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solidFill>
              <a:srgbClr val="F59D00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</p:grpSpPr>
          <p:sp>
            <p:nvSpPr>
              <p:cNvPr id="16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no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7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no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0" y="2288361"/>
            <a:ext cx="1307592" cy="1325880"/>
            <a:chOff x="96822" y="1020939"/>
            <a:chExt cx="1307592" cy="1307592"/>
          </a:xfrm>
          <a:solidFill>
            <a:srgbClr val="2ECC71"/>
          </a:solidFill>
        </p:grpSpPr>
        <p:sp>
          <p:nvSpPr>
            <p:cNvPr id="21" name="Rectangle 20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22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3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4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0" y="3609572"/>
            <a:ext cx="1307592" cy="1325880"/>
            <a:chOff x="96822" y="1020939"/>
            <a:chExt cx="1307592" cy="1307592"/>
          </a:xfrm>
          <a:solidFill>
            <a:srgbClr val="3498DB"/>
          </a:solidFill>
        </p:grpSpPr>
        <p:sp>
          <p:nvSpPr>
            <p:cNvPr id="26" name="Rectangle 25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27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8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 bwMode="auto">
          <a:xfrm>
            <a:off x="923525" y="3617860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914400" y="2299946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C3C7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31328"/>
            <a:ext cx="8534401" cy="740046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55464" y="3584319"/>
            <a:ext cx="77885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More importantly, we can apply these skills to identify significant flaws in apps, and become better penetration testers.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5464" y="1163936"/>
            <a:ext cx="778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iOS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 games are a big market, with a lot of money to be won and lost.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55464" y="2258923"/>
            <a:ext cx="77885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We can use file system diff and editing, network traffic manipulation, and dynamic app manipulation to win…unfairly.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0" y="978049"/>
            <a:ext cx="1307592" cy="1325880"/>
            <a:chOff x="96822" y="1020939"/>
            <a:chExt cx="1307592" cy="1307592"/>
          </a:xfrm>
        </p:grpSpPr>
        <p:sp>
          <p:nvSpPr>
            <p:cNvPr id="18" name="Rectangle 17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solidFill>
              <a:srgbClr val="F59D00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</p:grpSpPr>
          <p:sp>
            <p:nvSpPr>
              <p:cNvPr id="16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no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7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no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9"/>
          <p:cNvGrpSpPr/>
          <p:nvPr/>
        </p:nvGrpSpPr>
        <p:grpSpPr>
          <a:xfrm>
            <a:off x="0" y="2295963"/>
            <a:ext cx="1307592" cy="1325880"/>
            <a:chOff x="96822" y="1020939"/>
            <a:chExt cx="1307592" cy="1307592"/>
          </a:xfrm>
          <a:solidFill>
            <a:srgbClr val="2ECC71"/>
          </a:solidFill>
        </p:grpSpPr>
        <p:sp>
          <p:nvSpPr>
            <p:cNvPr id="21" name="Rectangle 20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3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4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24"/>
          <p:cNvGrpSpPr/>
          <p:nvPr/>
        </p:nvGrpSpPr>
        <p:grpSpPr>
          <a:xfrm>
            <a:off x="0" y="3613876"/>
            <a:ext cx="1307592" cy="1325880"/>
            <a:chOff x="96822" y="1020939"/>
            <a:chExt cx="1307592" cy="1307592"/>
          </a:xfrm>
          <a:solidFill>
            <a:srgbClr val="3498DB"/>
          </a:solidFill>
        </p:grpSpPr>
        <p:sp>
          <p:nvSpPr>
            <p:cNvPr id="26" name="Rectangle 25"/>
            <p:cNvSpPr/>
            <p:nvPr/>
          </p:nvSpPr>
          <p:spPr>
            <a:xfrm>
              <a:off x="96822" y="1020939"/>
              <a:ext cx="1307592" cy="13075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dirty="0" smtClean="0">
                <a:solidFill>
                  <a:srgbClr val="FBEBCE"/>
                </a:solidFill>
                <a:latin typeface="+mj-lt"/>
              </a:endParaRPr>
            </a:p>
          </p:txBody>
        </p: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382260" y="1306549"/>
              <a:ext cx="736716" cy="736372"/>
              <a:chOff x="0" y="0"/>
              <a:chExt cx="736601" cy="736601"/>
            </a:xfrm>
            <a:grpFill/>
          </p:grpSpPr>
          <p:sp>
            <p:nvSpPr>
              <p:cNvPr id="28" name="AutoShape 16"/>
              <p:cNvSpPr>
                <a:spLocks/>
              </p:cNvSpPr>
              <p:nvPr/>
            </p:nvSpPr>
            <p:spPr bwMode="auto">
              <a:xfrm>
                <a:off x="612" y="43"/>
                <a:ext cx="736485" cy="736829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pFill/>
              <a:ln w="1016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pPr algn="ctr" eaLnBrk="1">
                  <a:defRPr/>
                </a:pPr>
                <a:endParaRPr lang="en-US" sz="4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" name="AutoShape 17"/>
              <p:cNvSpPr>
                <a:spLocks/>
              </p:cNvSpPr>
              <p:nvPr/>
            </p:nvSpPr>
            <p:spPr bwMode="auto">
              <a:xfrm>
                <a:off x="171450" y="222250"/>
                <a:ext cx="393700" cy="260326"/>
              </a:xfrm>
              <a:custGeom>
                <a:avLst/>
                <a:gdLst>
                  <a:gd name="T0" fmla="*/ 196850 w 21600"/>
                  <a:gd name="T1" fmla="*/ 130163 h 21600"/>
                  <a:gd name="T2" fmla="*/ 196850 w 21600"/>
                  <a:gd name="T3" fmla="*/ 130163 h 21600"/>
                  <a:gd name="T4" fmla="*/ 196850 w 21600"/>
                  <a:gd name="T5" fmla="*/ 130163 h 21600"/>
                  <a:gd name="T6" fmla="*/ 196850 w 21600"/>
                  <a:gd name="T7" fmla="*/ 13016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1591"/>
                    </a:moveTo>
                    <a:lnTo>
                      <a:pt x="7664" y="21599"/>
                    </a:lnTo>
                    <a:lnTo>
                      <a:pt x="21599" y="0"/>
                    </a:lnTo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502"/>
            <a:ext cx="8534401" cy="670440"/>
          </a:xfrm>
        </p:spPr>
        <p:txBody>
          <a:bodyPr/>
          <a:lstStyle/>
          <a:p>
            <a:r>
              <a:rPr lang="en-US" dirty="0" smtClean="0"/>
              <a:t>Contact and Resources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718941"/>
            <a:ext cx="4572000" cy="2196374"/>
          </a:xfrm>
          <a:prstGeom prst="rect">
            <a:avLst/>
          </a:prstGeom>
          <a:solidFill>
            <a:srgbClr val="3498DB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itchFamily="34" charset="0"/>
              </a:rPr>
              <a:t>I am the author of</a:t>
            </a:r>
            <a:br>
              <a:rPr lang="en-US" sz="2400" dirty="0" smtClean="0">
                <a:solidFill>
                  <a:schemeClr val="bg1"/>
                </a:solidFill>
                <a:latin typeface="Lato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Lato" pitchFamily="34" charset="0"/>
              </a:rPr>
              <a:t>SANS SEC575: Mobile Device Security and Ethical Hacking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itchFamily="34" charset="0"/>
              </a:rPr>
              <a:t>www.sans.org/sec575</a:t>
            </a:r>
            <a:endParaRPr lang="en-US" sz="2400" dirty="0">
              <a:solidFill>
                <a:schemeClr val="bg1"/>
              </a:solidFill>
              <a:latin typeface="Lato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18941"/>
            <a:ext cx="4572000" cy="2196374"/>
          </a:xfrm>
          <a:prstGeom prst="rect">
            <a:avLst/>
          </a:prstGeom>
          <a:solidFill>
            <a:srgbClr val="2ECC7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itchFamily="34" charset="0"/>
              </a:rPr>
              <a:t>Joshua Wright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itchFamily="34" charset="0"/>
              </a:rPr>
              <a:t>jwright@willhackforsushi.com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itchFamily="34" charset="0"/>
              </a:rPr>
              <a:t>www.willhackforsushi.com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itchFamily="34" charset="0"/>
              </a:rPr>
              <a:t>@joswr1ght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itchFamily="34" charset="0"/>
              </a:rPr>
              <a:t>+1-401-524-2911</a:t>
            </a:r>
            <a:endParaRPr lang="en-US" sz="2400" dirty="0">
              <a:solidFill>
                <a:schemeClr val="bg1"/>
              </a:solidFill>
              <a:latin typeface="Lato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91531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 smtClean="0">
                <a:latin typeface="Lato" pitchFamily="34" charset="0"/>
              </a:rPr>
              <a:t>iFunBox</a:t>
            </a:r>
            <a:r>
              <a:rPr lang="en-US" sz="1600" dirty="0" smtClean="0">
                <a:latin typeface="Lato" pitchFamily="34" charset="0"/>
              </a:rPr>
              <a:t> -  www.i-funbox.com</a:t>
            </a:r>
          </a:p>
          <a:p>
            <a:pPr algn="ctr"/>
            <a:r>
              <a:rPr lang="en-US" sz="1600" dirty="0" smtClean="0">
                <a:latin typeface="Lato" pitchFamily="34" charset="0"/>
              </a:rPr>
              <a:t>Diff Man Page - linux.die.net/man/1/diff</a:t>
            </a:r>
          </a:p>
          <a:p>
            <a:pPr algn="ctr"/>
            <a:r>
              <a:rPr lang="en-US" sz="1600" dirty="0" smtClean="0">
                <a:latin typeface="Lato" pitchFamily="34" charset="0"/>
              </a:rPr>
              <a:t>Hex Fiend - ridiculousfish.com/</a:t>
            </a:r>
            <a:r>
              <a:rPr lang="en-US" sz="1600" dirty="0" err="1" smtClean="0">
                <a:latin typeface="Lato" pitchFamily="34" charset="0"/>
              </a:rPr>
              <a:t>hexfiend</a:t>
            </a:r>
            <a:endParaRPr lang="en-US" sz="1600" dirty="0" smtClean="0">
              <a:latin typeface="Lato" pitchFamily="34" charset="0"/>
            </a:endParaRPr>
          </a:p>
          <a:p>
            <a:pPr algn="ctr"/>
            <a:r>
              <a:rPr lang="en-US" sz="1600" dirty="0" smtClean="0">
                <a:latin typeface="Lato" pitchFamily="34" charset="0"/>
              </a:rPr>
              <a:t>Beyond Compare - www.scootersoftware.com</a:t>
            </a:r>
          </a:p>
          <a:p>
            <a:pPr algn="ctr"/>
            <a:r>
              <a:rPr lang="en-US" sz="1600" dirty="0" err="1" smtClean="0">
                <a:latin typeface="Lato" pitchFamily="34" charset="0"/>
              </a:rPr>
              <a:t>WinMerge</a:t>
            </a:r>
            <a:r>
              <a:rPr lang="en-US" sz="1600" dirty="0" smtClean="0">
                <a:latin typeface="Lato" pitchFamily="34" charset="0"/>
              </a:rPr>
              <a:t> - winmerge.org</a:t>
            </a:r>
          </a:p>
          <a:p>
            <a:pPr algn="ctr"/>
            <a:r>
              <a:rPr lang="en-US" sz="1600" dirty="0" smtClean="0">
                <a:latin typeface="Lato" pitchFamily="34" charset="0"/>
              </a:rPr>
              <a:t>Burp Suite - portswigger.net</a:t>
            </a:r>
          </a:p>
          <a:p>
            <a:pPr algn="ctr"/>
            <a:r>
              <a:rPr lang="en-US" sz="1600" dirty="0" err="1" smtClean="0">
                <a:latin typeface="Lato" pitchFamily="34" charset="0"/>
              </a:rPr>
              <a:t>Cycript</a:t>
            </a:r>
            <a:r>
              <a:rPr lang="en-US" sz="1600" dirty="0" smtClean="0">
                <a:latin typeface="Lato" pitchFamily="34" charset="0"/>
              </a:rPr>
              <a:t> - www.cycript.org</a:t>
            </a:r>
          </a:p>
          <a:p>
            <a:pPr algn="ctr"/>
            <a:r>
              <a:rPr lang="en-US" sz="1600" dirty="0" err="1" smtClean="0">
                <a:latin typeface="Lato" pitchFamily="34" charset="0"/>
              </a:rPr>
              <a:t>iPhoneDevWiki</a:t>
            </a:r>
            <a:r>
              <a:rPr lang="en-US" sz="1600" dirty="0" smtClean="0">
                <a:latin typeface="Lato" pitchFamily="34" charset="0"/>
              </a:rPr>
              <a:t> - iphonedevwiki.net</a:t>
            </a:r>
            <a:endParaRPr lang="en-US" sz="1600" dirty="0">
              <a:latin typeface="Lato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39960" y="3144413"/>
            <a:ext cx="3404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Aleo" pitchFamily="34" charset="0"/>
              </a:rPr>
              <a:t>Thank you! Questions?</a:t>
            </a:r>
            <a:endParaRPr lang="en-US" sz="4800" dirty="0">
              <a:latin typeface="Ale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Favorite Competitor: Mike Poor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934101"/>
            <a:ext cx="9144000" cy="3200400"/>
            <a:chOff x="32269" y="1052439"/>
            <a:chExt cx="9100977" cy="3200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950" r="6722"/>
            <a:stretch>
              <a:fillRect/>
            </a:stretch>
          </p:blipFill>
          <p:spPr bwMode="auto">
            <a:xfrm>
              <a:off x="4475185" y="1052439"/>
              <a:ext cx="4658061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32269" y="1052439"/>
              <a:ext cx="2345172" cy="3200400"/>
            </a:xfrm>
            <a:prstGeom prst="rect">
              <a:avLst/>
            </a:prstGeom>
            <a:solidFill>
              <a:srgbClr val="3498DB"/>
            </a:solidFill>
          </p:spPr>
          <p:txBody>
            <a:bodyPr wrap="square" anchor="ctr">
              <a:no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Lato" pitchFamily="34" charset="0"/>
                </a:rPr>
                <a:t>In 2007, I spent $1000 and 12 months to build a wide-band RF jammer, so I could beat Mike Poor at </a:t>
              </a:r>
              <a:r>
                <a:rPr lang="en-US" sz="2400" dirty="0" err="1" smtClean="0">
                  <a:solidFill>
                    <a:schemeClr val="bg1"/>
                  </a:solidFill>
                  <a:latin typeface="Lato" pitchFamily="34" charset="0"/>
                </a:rPr>
                <a:t>Wii</a:t>
              </a:r>
              <a:r>
                <a:rPr lang="en-US" sz="2400" dirty="0" smtClean="0">
                  <a:solidFill>
                    <a:schemeClr val="bg1"/>
                  </a:solidFill>
                  <a:latin typeface="Lato" pitchFamily="34" charset="0"/>
                </a:rPr>
                <a:t> Tennis.</a:t>
              </a:r>
              <a:endParaRPr lang="en-US" sz="24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68470" y="1052439"/>
              <a:ext cx="2311106" cy="3200400"/>
            </a:xfrm>
            <a:prstGeom prst="rect">
              <a:avLst/>
            </a:prstGeom>
            <a:solidFill>
              <a:srgbClr val="2ECC71"/>
            </a:solidFill>
          </p:spPr>
          <p:txBody>
            <a:bodyPr wrap="square" anchor="ctr">
              <a:no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Lato" pitchFamily="34" charset="0"/>
                </a:rPr>
                <a:t>I enrolled in an electrical engineering course to finish building the design so I had access to an engineering lab. 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354" y="4134501"/>
            <a:ext cx="9141290" cy="808277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When I play, I play to win.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Bane of the Cosmic Forge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030" y="967665"/>
            <a:ext cx="2833744" cy="38972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 spent many hours on this game</a:t>
            </a:r>
          </a:p>
          <a:p>
            <a:r>
              <a:rPr lang="en-US" dirty="0" smtClean="0"/>
              <a:t>It showed me how awesome computers could be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692" r="1282" b="3584"/>
          <a:stretch>
            <a:fillRect/>
          </a:stretch>
        </p:blipFill>
        <p:spPr bwMode="auto">
          <a:xfrm>
            <a:off x="3208891" y="978423"/>
            <a:ext cx="5984914" cy="396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541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Was a Lot of This…</a:t>
            </a:r>
            <a:endParaRPr lang="en-US" dirty="0"/>
          </a:p>
        </p:txBody>
      </p:sp>
      <p:pic>
        <p:nvPicPr>
          <p:cNvPr id="4098" name="Picture 2" descr="C:\Users\JOSHUA~1\AppData\Local\Temp\vmware-Joshua Wright\VMwareDnD\ea906265\bane1.png"/>
          <p:cNvPicPr>
            <a:picLocks noChangeAspect="1" noChangeArrowheads="1"/>
          </p:cNvPicPr>
          <p:nvPr/>
        </p:nvPicPr>
        <p:blipFill>
          <a:blip r:embed="rId3" cstate="print"/>
          <a:srcRect l="1067" t="7762" r="1233" b="1840"/>
          <a:stretch>
            <a:fillRect/>
          </a:stretch>
        </p:blipFill>
        <p:spPr bwMode="auto">
          <a:xfrm>
            <a:off x="32275" y="1009424"/>
            <a:ext cx="4762321" cy="2942071"/>
          </a:xfrm>
          <a:prstGeom prst="rect">
            <a:avLst/>
          </a:prstGeom>
          <a:noFill/>
        </p:spPr>
      </p:pic>
      <p:pic>
        <p:nvPicPr>
          <p:cNvPr id="4099" name="Picture 3" descr="C:\Users\JOSHUA~1\AppData\Local\Temp\vmware-Joshua Wright\VMwareDnD\2eee6dba\bane2.png"/>
          <p:cNvPicPr>
            <a:picLocks noChangeAspect="1" noChangeArrowheads="1"/>
          </p:cNvPicPr>
          <p:nvPr/>
        </p:nvPicPr>
        <p:blipFill>
          <a:blip r:embed="rId4" cstate="print"/>
          <a:srcRect l="1448" t="6963" r="1462" b="1726"/>
          <a:stretch>
            <a:fillRect/>
          </a:stretch>
        </p:blipFill>
        <p:spPr bwMode="auto">
          <a:xfrm>
            <a:off x="4376135" y="1923391"/>
            <a:ext cx="4732587" cy="297178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39853" y="4017265"/>
            <a:ext cx="4055623" cy="830997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Surely, there must be a better way…</a:t>
            </a:r>
          </a:p>
        </p:txBody>
      </p:sp>
    </p:spTree>
    <p:extLst>
      <p:ext uri="{BB962C8B-B14F-4D97-AF65-F5344CB8AC3E}">
        <p14:creationId xmlns:p14="http://schemas.microsoft.com/office/powerpoint/2010/main" val="408595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ourier" pitchFamily="49" charset="0"/>
              </a:rPr>
              <a:t> T H E         //////////    ///   /////////   /////////   /////////</a:t>
            </a:r>
          </a:p>
          <a:p>
            <a:r>
              <a:rPr lang="en-US" sz="1400" b="1" dirty="0" smtClean="0">
                <a:latin typeface="Courier" pitchFamily="49" charset="0"/>
              </a:rPr>
              <a:t>              ///     //    ///   ///    //   ///    //   ///</a:t>
            </a:r>
          </a:p>
          <a:p>
            <a:r>
              <a:rPr lang="en-US" sz="1400" b="1" dirty="0" smtClean="0">
                <a:latin typeface="Courier" pitchFamily="49" charset="0"/>
              </a:rPr>
              <a:t>             ///     //    ///   ///    //   ///    //   ///</a:t>
            </a:r>
          </a:p>
          <a:p>
            <a:r>
              <a:rPr lang="en-US" sz="1400" b="1" dirty="0" smtClean="0">
                <a:latin typeface="Courier" pitchFamily="49" charset="0"/>
              </a:rPr>
              <a:t>            //////////    ///   ////////    ////////    /////////</a:t>
            </a:r>
          </a:p>
          <a:p>
            <a:r>
              <a:rPr lang="en-US" sz="1400" b="1" dirty="0" smtClean="0">
                <a:latin typeface="Courier" pitchFamily="49" charset="0"/>
              </a:rPr>
              <a:t>           /////         ///   ///    //   ///    //          //</a:t>
            </a:r>
          </a:p>
          <a:p>
            <a:r>
              <a:rPr lang="en-US" sz="1400" b="1" dirty="0" smtClean="0">
                <a:latin typeface="Courier" pitchFamily="49" charset="0"/>
              </a:rPr>
              <a:t>          ///  //       ///   ///    //   ///    //          //</a:t>
            </a:r>
          </a:p>
          <a:p>
            <a:r>
              <a:rPr lang="en-US" sz="1400" b="1" dirty="0" smtClean="0">
                <a:latin typeface="Courier" pitchFamily="49" charset="0"/>
              </a:rPr>
              <a:t>         ///    //     ///   ///    //   ///    //          //</a:t>
            </a:r>
          </a:p>
          <a:p>
            <a:r>
              <a:rPr lang="en-US" sz="1400" b="1" dirty="0" smtClean="0">
                <a:latin typeface="Courier" pitchFamily="49" charset="0"/>
              </a:rPr>
              <a:t>        ///      //   ///   /////////   /////////    //////// L I S T</a:t>
            </a:r>
          </a:p>
          <a:p>
            <a:r>
              <a:rPr lang="en-US" sz="1400" b="1" dirty="0" smtClean="0">
                <a:latin typeface="Courier" pitchFamily="49" charset="0"/>
              </a:rPr>
              <a:t>                   Covering BBS's in the RI calling area!</a:t>
            </a:r>
          </a:p>
          <a:p>
            <a:endParaRPr lang="en-US" sz="1400" b="1" dirty="0" smtClean="0">
              <a:latin typeface="Courier" pitchFamily="49" charset="0"/>
            </a:endParaRPr>
          </a:p>
          <a:p>
            <a:r>
              <a:rPr lang="en-US" sz="1400" b="1" dirty="0" smtClean="0">
                <a:latin typeface="Courier" pitchFamily="49" charset="0"/>
              </a:rPr>
              <a:t>                            February 1992 Edition    </a:t>
            </a:r>
          </a:p>
          <a:p>
            <a:endParaRPr lang="en-US" sz="1400" b="1" dirty="0" smtClean="0">
              <a:latin typeface="Courier" pitchFamily="49" charset="0"/>
            </a:endParaRPr>
          </a:p>
          <a:p>
            <a:r>
              <a:rPr lang="en-US" sz="1400" b="1" dirty="0" smtClean="0">
                <a:latin typeface="Courier" pitchFamily="49" charset="0"/>
              </a:rPr>
              <a:t>                                   Go USA!</a:t>
            </a:r>
          </a:p>
          <a:p>
            <a:r>
              <a:rPr lang="en-US" sz="1400" b="1" dirty="0" smtClean="0">
                <a:latin typeface="Courier" pitchFamily="49" charset="0"/>
              </a:rPr>
              <a:t>                                   O  </a:t>
            </a:r>
            <a:r>
              <a:rPr lang="en-US" sz="1400" b="1" dirty="0" err="1" smtClean="0">
                <a:latin typeface="Courier" pitchFamily="49" charset="0"/>
              </a:rPr>
              <a:t>O</a:t>
            </a:r>
            <a:r>
              <a:rPr lang="en-US" sz="1400" b="1" dirty="0" smtClean="0">
                <a:latin typeface="Courier" pitchFamily="49" charset="0"/>
              </a:rPr>
              <a:t>  </a:t>
            </a:r>
            <a:r>
              <a:rPr lang="en-US" sz="1400" b="1" dirty="0" err="1" smtClean="0">
                <a:latin typeface="Courier" pitchFamily="49" charset="0"/>
              </a:rPr>
              <a:t>O</a:t>
            </a:r>
            <a:endParaRPr lang="en-US" sz="1400" b="1" dirty="0" smtClean="0">
              <a:latin typeface="Courier" pitchFamily="49" charset="0"/>
            </a:endParaRPr>
          </a:p>
          <a:p>
            <a:r>
              <a:rPr lang="en-US" sz="1400" b="1" dirty="0" smtClean="0">
                <a:latin typeface="Courier" pitchFamily="49" charset="0"/>
              </a:rPr>
              <a:t>                                     O </a:t>
            </a:r>
            <a:r>
              <a:rPr lang="en-US" sz="1400" b="1" dirty="0" err="1" smtClean="0">
                <a:latin typeface="Courier" pitchFamily="49" charset="0"/>
              </a:rPr>
              <a:t>O</a:t>
            </a:r>
            <a:endParaRPr lang="en-US" sz="1400" b="1" dirty="0" smtClean="0">
              <a:latin typeface="Courier" pitchFamily="49" charset="0"/>
            </a:endParaRPr>
          </a:p>
          <a:p>
            <a:endParaRPr lang="en-US" sz="1400" b="1" dirty="0" smtClean="0">
              <a:latin typeface="Courier" pitchFamily="49" charset="0"/>
            </a:endParaRPr>
          </a:p>
          <a:p>
            <a:endParaRPr lang="en-US" sz="1400" b="1" dirty="0" smtClean="0">
              <a:latin typeface="Courier" pitchFamily="49" charset="0"/>
            </a:endParaRPr>
          </a:p>
          <a:p>
            <a:r>
              <a:rPr lang="en-US" sz="1400" b="1" dirty="0" smtClean="0">
                <a:latin typeface="Courier" pitchFamily="49" charset="0"/>
              </a:rPr>
              <a:t>PHONE  # LOCATION   SYSTEM NAME    OPERATOR(S)     FEATURES (SEE KEY BELOW)</a:t>
            </a:r>
          </a:p>
          <a:p>
            <a:r>
              <a:rPr lang="en-US" sz="1400" b="1" dirty="0" smtClean="0">
                <a:latin typeface="Courier" pitchFamily="49" charset="0"/>
              </a:rPr>
              <a:t>-------- ---------- -------------- --------------- ---------------------------</a:t>
            </a:r>
          </a:p>
          <a:p>
            <a:r>
              <a:rPr lang="en-US" sz="1400" b="1" dirty="0" smtClean="0">
                <a:latin typeface="Courier" pitchFamily="49" charset="0"/>
              </a:rPr>
              <a:t>252-4035 </a:t>
            </a:r>
            <a:r>
              <a:rPr lang="en-US" sz="1400" b="1" dirty="0" err="1" smtClean="0">
                <a:latin typeface="Courier" pitchFamily="49" charset="0"/>
              </a:rPr>
              <a:t>Rehobth,MA</a:t>
            </a:r>
            <a:r>
              <a:rPr lang="en-US" sz="1400" b="1" dirty="0" smtClean="0">
                <a:latin typeface="Courier" pitchFamily="49" charset="0"/>
              </a:rPr>
              <a:t> Crossroads     Tom/Renee </a:t>
            </a:r>
            <a:r>
              <a:rPr lang="en-US" sz="1400" b="1" dirty="0" err="1" smtClean="0">
                <a:latin typeface="Courier" pitchFamily="49" charset="0"/>
              </a:rPr>
              <a:t>Croome</a:t>
            </a:r>
            <a:endParaRPr lang="en-US" sz="1400" b="1" dirty="0" smtClean="0">
              <a:latin typeface="Courier" pitchFamily="49" charset="0"/>
            </a:endParaRPr>
          </a:p>
          <a:p>
            <a:r>
              <a:rPr lang="en-US" sz="1400" b="1" dirty="0" smtClean="0">
                <a:latin typeface="Courier" pitchFamily="49" charset="0"/>
              </a:rPr>
              <a:t>254-0848 Bristol    Our House      William Johnson NE</a:t>
            </a:r>
          </a:p>
          <a:p>
            <a:r>
              <a:rPr lang="en-US" sz="1400" b="1" dirty="0" smtClean="0">
                <a:latin typeface="Courier" pitchFamily="49" charset="0"/>
              </a:rPr>
              <a:t>254-1262 Bristol    </a:t>
            </a:r>
            <a:r>
              <a:rPr lang="en-US" sz="1400" b="1" dirty="0" err="1" smtClean="0">
                <a:latin typeface="Courier" pitchFamily="49" charset="0"/>
              </a:rPr>
              <a:t>EarthWorld</a:t>
            </a:r>
            <a:r>
              <a:rPr lang="en-US" sz="1400" b="1" dirty="0" smtClean="0">
                <a:latin typeface="Courier" pitchFamily="49" charset="0"/>
              </a:rPr>
              <a:t>     Heidi/Marc </a:t>
            </a:r>
            <a:r>
              <a:rPr lang="en-US" sz="1400" b="1" dirty="0" err="1" smtClean="0">
                <a:latin typeface="Courier" pitchFamily="49" charset="0"/>
              </a:rPr>
              <a:t>Agin</a:t>
            </a:r>
            <a:r>
              <a:rPr lang="en-US" sz="1400" b="1" dirty="0" smtClean="0">
                <a:latin typeface="Courier" pitchFamily="49" charset="0"/>
              </a:rPr>
              <a:t> </a:t>
            </a:r>
            <a:r>
              <a:rPr lang="en-US" sz="1400" b="1" dirty="0" err="1" smtClean="0">
                <a:latin typeface="Courier" pitchFamily="49" charset="0"/>
              </a:rPr>
              <a:t>EN,RS,Wiccan</a:t>
            </a:r>
            <a:r>
              <a:rPr lang="en-US" sz="1400" b="1" dirty="0" smtClean="0">
                <a:latin typeface="Courier" pitchFamily="49" charset="0"/>
              </a:rPr>
              <a:t> Sharing</a:t>
            </a:r>
          </a:p>
          <a:p>
            <a:r>
              <a:rPr lang="en-US" sz="1400" b="1" dirty="0" smtClean="0">
                <a:latin typeface="Courier" pitchFamily="49" charset="0"/>
              </a:rPr>
              <a:t>272-4739 Providence IBM World      Mike M/Marcy C  ^,32,42b,RN,NE,C2,Q,V</a:t>
            </a:r>
          </a:p>
          <a:p>
            <a:r>
              <a:rPr lang="en-US" sz="1400" b="1" dirty="0" smtClean="0">
                <a:latin typeface="Courier" pitchFamily="49" charset="0"/>
              </a:rPr>
              <a:t>274-5731 Providence Obsessions     M </a:t>
            </a:r>
            <a:r>
              <a:rPr lang="en-US" sz="1400" b="1" dirty="0" err="1" smtClean="0">
                <a:latin typeface="Courier" pitchFamily="49" charset="0"/>
              </a:rPr>
              <a:t>Baldelli</a:t>
            </a:r>
            <a:r>
              <a:rPr lang="en-US" sz="1400" b="1" dirty="0" smtClean="0">
                <a:latin typeface="Courier" pitchFamily="49" charset="0"/>
              </a:rPr>
              <a:t>/BOD  ^,HST,32,42b,CB,Q </a:t>
            </a:r>
          </a:p>
        </p:txBody>
      </p:sp>
    </p:spTree>
    <p:extLst>
      <p:ext uri="{BB962C8B-B14F-4D97-AF65-F5344CB8AC3E}">
        <p14:creationId xmlns:p14="http://schemas.microsoft.com/office/powerpoint/2010/main" val="365600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DEBUG.COM</a:t>
            </a:r>
            <a:endParaRPr lang="en-US" dirty="0"/>
          </a:p>
        </p:txBody>
      </p:sp>
      <p:pic>
        <p:nvPicPr>
          <p:cNvPr id="5122" name="Picture 2" descr="C:\Users\JOSHUA~1\AppData\Local\Temp\vmware-Joshua Wright\VMwareDnD\e21273f2\bane3.png"/>
          <p:cNvPicPr>
            <a:picLocks noChangeAspect="1" noChangeArrowheads="1"/>
          </p:cNvPicPr>
          <p:nvPr/>
        </p:nvPicPr>
        <p:blipFill>
          <a:blip r:embed="rId3" cstate="print"/>
          <a:srcRect l="1036" t="6803" r="4382" b="43828"/>
          <a:stretch>
            <a:fillRect/>
          </a:stretch>
        </p:blipFill>
        <p:spPr bwMode="auto">
          <a:xfrm>
            <a:off x="0" y="1191858"/>
            <a:ext cx="9144000" cy="318678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54287" y="1078990"/>
            <a:ext cx="2042287" cy="707886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My Bane Character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958353" y="2323644"/>
            <a:ext cx="806823" cy="301214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6061" y="2629878"/>
            <a:ext cx="2042287" cy="400110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Stamina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9967" y="3184264"/>
            <a:ext cx="2372188" cy="707886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Stamina is now 0x2e or 46!</a:t>
            </a:r>
          </a:p>
        </p:txBody>
      </p:sp>
    </p:spTree>
    <p:extLst>
      <p:ext uri="{BB962C8B-B14F-4D97-AF65-F5344CB8AC3E}">
        <p14:creationId xmlns:p14="http://schemas.microsoft.com/office/powerpoint/2010/main" val="36736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S1">
  <a:themeElements>
    <a:clrScheme name="SANS - Template 2012">
      <a:dk1>
        <a:srgbClr val="000000"/>
      </a:dk1>
      <a:lt1>
        <a:srgbClr val="FFFFFF"/>
      </a:lt1>
      <a:dk2>
        <a:srgbClr val="002060"/>
      </a:dk2>
      <a:lt2>
        <a:srgbClr val="FFFFFF"/>
      </a:lt2>
      <a:accent1>
        <a:srgbClr val="002060"/>
      </a:accent1>
      <a:accent2>
        <a:srgbClr val="0070C0"/>
      </a:accent2>
      <a:accent3>
        <a:srgbClr val="00B050"/>
      </a:accent3>
      <a:accent4>
        <a:srgbClr val="993300"/>
      </a:accent4>
      <a:accent5>
        <a:srgbClr val="FF3300"/>
      </a:accent5>
      <a:accent6>
        <a:srgbClr val="FFC000"/>
      </a:accent6>
      <a:hlink>
        <a:srgbClr val="000000"/>
      </a:hlink>
      <a:folHlink>
        <a:srgbClr val="000000"/>
      </a:folHlink>
    </a:clrScheme>
    <a:fontScheme name="HE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59D00"/>
        </a:solidFill>
        <a:ln>
          <a:noFill/>
        </a:ln>
      </a:spPr>
      <a:bodyPr wrap="square">
        <a:spAutoFit/>
      </a:bodyPr>
      <a:lstStyle>
        <a:defPPr algn="ctr">
          <a:defRPr sz="2000" dirty="0" smtClean="0">
            <a:solidFill>
              <a:srgbClr val="FBEBCE"/>
            </a:solidFill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H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SANS_1</Template>
  <TotalTime>39060</TotalTime>
  <Words>1606</Words>
  <Application>Microsoft Office PowerPoint</Application>
  <PresentationFormat>On-screen Show (16:9)</PresentationFormat>
  <Paragraphs>244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Tahoma</vt:lpstr>
      <vt:lpstr>Times New Roman</vt:lpstr>
      <vt:lpstr>Lato</vt:lpstr>
      <vt:lpstr>Arial</vt:lpstr>
      <vt:lpstr>Aleo</vt:lpstr>
      <vt:lpstr>Gill Sans</vt:lpstr>
      <vt:lpstr>Courier New</vt:lpstr>
      <vt:lpstr>Courier</vt:lpstr>
      <vt:lpstr>SANS1</vt:lpstr>
      <vt:lpstr>How I Ruled the Worl^Hd Applying iOS Game Hacking Techniques</vt:lpstr>
      <vt:lpstr>Introduction</vt:lpstr>
      <vt:lpstr>iOS Game Market</vt:lpstr>
      <vt:lpstr>Hacking Games</vt:lpstr>
      <vt:lpstr>My Favorite Competitor: Mike Poor</vt:lpstr>
      <vt:lpstr>Bane of the Cosmic Forge</vt:lpstr>
      <vt:lpstr>There Was a Lot of This…</vt:lpstr>
      <vt:lpstr>PowerPoint Presentation</vt:lpstr>
      <vt:lpstr>The Power of DEBUG.COM</vt:lpstr>
      <vt:lpstr>Game Hack #1: Save File Editing</vt:lpstr>
      <vt:lpstr>Four Steps to Save Game Editing</vt:lpstr>
      <vt:lpstr>iFunBox</vt:lpstr>
      <vt:lpstr>iFunBox + Apple File Conduit 2</vt:lpstr>
      <vt:lpstr>Plants Vs. Zombies 2</vt:lpstr>
      <vt:lpstr>Gem Hack</vt:lpstr>
      <vt:lpstr>Gem Use</vt:lpstr>
      <vt:lpstr>Identify File Differences with Diff</vt:lpstr>
      <vt:lpstr>Plist File Comparison</vt:lpstr>
      <vt:lpstr>Hex Fiend File Compare</vt:lpstr>
      <vt:lpstr>Experimentation</vt:lpstr>
      <vt:lpstr>Game Hack #2: Network Manipulation</vt:lpstr>
      <vt:lpstr>Threes</vt:lpstr>
      <vt:lpstr>This is My "Not Pleased" Face</vt:lpstr>
      <vt:lpstr>SSL MitM</vt:lpstr>
      <vt:lpstr>Burp Match and Replace</vt:lpstr>
      <vt:lpstr>This is My "Happy" Face</vt:lpstr>
      <vt:lpstr>Game Hack #3: App Manipulation</vt:lpstr>
      <vt:lpstr>Words with Friends</vt:lpstr>
      <vt:lpstr>App Manipulation with Cycript</vt:lpstr>
      <vt:lpstr>Words with Friends: isValidWord</vt:lpstr>
      <vt:lpstr>PowerPoint Presentation</vt:lpstr>
      <vt:lpstr>Godsent007 Resigned :(</vt:lpstr>
      <vt:lpstr>Practical Application</vt:lpstr>
      <vt:lpstr>Dangerous File System Artifacts</vt:lpstr>
      <vt:lpstr>#1: Save File Storage</vt:lpstr>
      <vt:lpstr>Snapchat Hack</vt:lpstr>
      <vt:lpstr>#2: Network Traffic</vt:lpstr>
      <vt:lpstr>Hello Barbie Hack</vt:lpstr>
      <vt:lpstr>#3: App Manipulation</vt:lpstr>
      <vt:lpstr>Conclusion</vt:lpstr>
      <vt:lpstr>Contact and Resources</vt:lpstr>
    </vt:vector>
  </TitlesOfParts>
  <Company>The SANS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SANS Template 2013 12</dc:title>
  <dc:creator>SANS Production Team</dc:creator>
  <dc:description>2013_12 implementation</dc:description>
  <cp:lastModifiedBy>Joshua Wright</cp:lastModifiedBy>
  <cp:revision>2873</cp:revision>
  <cp:lastPrinted>2004-04-02T02:12:02Z</cp:lastPrinted>
  <dcterms:created xsi:type="dcterms:W3CDTF">1999-05-24T20:24:06Z</dcterms:created>
  <dcterms:modified xsi:type="dcterms:W3CDTF">2015-12-10T16:00:08Z</dcterms:modified>
</cp:coreProperties>
</file>