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55" r:id="rId1"/>
    <p:sldMasterId id="2147483770" r:id="rId2"/>
  </p:sldMasterIdLst>
  <p:notesMasterIdLst>
    <p:notesMasterId r:id="rId16"/>
  </p:notesMasterIdLst>
  <p:handoutMasterIdLst>
    <p:handoutMasterId r:id="rId17"/>
  </p:handoutMasterIdLst>
  <p:sldIdLst>
    <p:sldId id="896" r:id="rId3"/>
    <p:sldId id="897" r:id="rId4"/>
    <p:sldId id="898" r:id="rId5"/>
    <p:sldId id="899" r:id="rId6"/>
    <p:sldId id="901" r:id="rId7"/>
    <p:sldId id="902" r:id="rId8"/>
    <p:sldId id="900" r:id="rId9"/>
    <p:sldId id="903" r:id="rId10"/>
    <p:sldId id="909" r:id="rId11"/>
    <p:sldId id="904" r:id="rId12"/>
    <p:sldId id="905" r:id="rId13"/>
    <p:sldId id="906" r:id="rId14"/>
    <p:sldId id="908" r:id="rId15"/>
  </p:sldIdLst>
  <p:sldSz cx="12192000" cy="6858000"/>
  <p:notesSz cx="7315200" cy="96012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Gill Sans MT" panose="020B0502020104020203" pitchFamily="34" charset="77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2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116"/>
    <a:srgbClr val="FFCC00"/>
    <a:srgbClr val="FF6600"/>
    <a:srgbClr val="FF3300"/>
    <a:srgbClr val="FF3200"/>
    <a:srgbClr val="CC3300"/>
    <a:srgbClr val="0000FF"/>
    <a:srgbClr val="CC6600"/>
    <a:srgbClr val="FFF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3" autoAdjust="0"/>
    <p:restoredTop sz="81752" autoAdjust="0"/>
  </p:normalViewPr>
  <p:slideViewPr>
    <p:cSldViewPr snapToObjects="1">
      <p:cViewPr varScale="1">
        <p:scale>
          <a:sx n="85" d="100"/>
          <a:sy n="85" d="100"/>
        </p:scale>
        <p:origin x="184" y="408"/>
      </p:cViewPr>
      <p:guideLst>
        <p:guide orient="horz" pos="888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-36342"/>
    </p:cViewPr>
  </p:sorterViewPr>
  <p:notesViewPr>
    <p:cSldViewPr snapToObjects="1">
      <p:cViewPr varScale="1">
        <p:scale>
          <a:sx n="60" d="100"/>
          <a:sy n="60" d="100"/>
        </p:scale>
        <p:origin x="2246" y="5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0E8E3-9CB2-49F9-BB6F-9E96D3A28F7A}" type="datetimeFigureOut">
              <a:rPr lang="en-US" smtClean="0"/>
              <a:pPr/>
              <a:t>8/15/19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B0D1A-79EC-482F-9BEA-766FB77179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606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96" y="4560570"/>
            <a:ext cx="5899008" cy="43205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    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5244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indent="0" algn="l" rtl="0" eaLnBrk="0" fontAlgn="base" hangingPunct="0">
      <a:spcBef>
        <a:spcPts val="350"/>
      </a:spcBef>
      <a:spcAft>
        <a:spcPts val="600"/>
      </a:spcAft>
      <a:tabLst/>
      <a:defRPr sz="1000" b="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346075" indent="-111125" algn="l" rtl="0" eaLnBrk="0" fontAlgn="base" hangingPunct="0">
      <a:spcBef>
        <a:spcPts val="350"/>
      </a:spcBef>
      <a:spcAft>
        <a:spcPts val="600"/>
      </a:spcAft>
      <a:defRPr sz="1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ts val="350"/>
      </a:spcBef>
      <a:spcAft>
        <a:spcPts val="600"/>
      </a:spcAft>
      <a:defRPr sz="1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ts val="350"/>
      </a:spcBef>
      <a:spcAft>
        <a:spcPts val="600"/>
      </a:spcAft>
      <a:defRPr sz="1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ts val="350"/>
      </a:spcBef>
      <a:spcAft>
        <a:spcPts val="600"/>
      </a:spcAft>
      <a:defRPr sz="1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gray"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</p:spTree>
    <p:extLst>
      <p:ext uri="{BB962C8B-B14F-4D97-AF65-F5344CB8AC3E}">
        <p14:creationId xmlns:p14="http://schemas.microsoft.com/office/powerpoint/2010/main" val="3587148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Let's take a detour into JavaScript basics</a:t>
            </a:r>
          </a:p>
          <a:p>
            <a:r>
              <a:rPr lang="en-US" dirty="0"/>
              <a:t>Frida's Gum API</a:t>
            </a:r>
          </a:p>
          <a:p>
            <a:r>
              <a:rPr lang="en-US" dirty="0" err="1"/>
              <a:t>Console.log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Frida's API uses </a:t>
            </a:r>
            <a:r>
              <a:rPr lang="en-US" dirty="0" err="1"/>
              <a:t>Java.perform</a:t>
            </a:r>
            <a:r>
              <a:rPr lang="en-US" dirty="0"/>
              <a:t>({}) as the syntax for running a script</a:t>
            </a:r>
          </a:p>
          <a:p>
            <a:r>
              <a:rPr lang="en-US" dirty="0"/>
              <a:t>Activity is the object for internal functions: </a:t>
            </a:r>
            <a:r>
              <a:rPr lang="en-US" dirty="0" err="1"/>
              <a:t>Activity.onResume.implementation</a:t>
            </a:r>
            <a:r>
              <a:rPr lang="en-US" dirty="0"/>
              <a:t> allows us to change the code that is run with </a:t>
            </a:r>
            <a:r>
              <a:rPr lang="en-US" dirty="0" err="1"/>
              <a:t>Activity.onResume</a:t>
            </a:r>
            <a:r>
              <a:rPr lang="en-US" dirty="0"/>
              <a:t>. </a:t>
            </a:r>
            <a:r>
              <a:rPr lang="en-US" dirty="0" err="1"/>
              <a:t>This.onResume</a:t>
            </a:r>
            <a:r>
              <a:rPr lang="en-US" dirty="0"/>
              <a:t>() is the original implementation.</a:t>
            </a:r>
          </a:p>
          <a:p>
            <a:r>
              <a:rPr lang="en-US" dirty="0"/>
              <a:t>Declaring variables</a:t>
            </a:r>
          </a:p>
          <a:p>
            <a:r>
              <a:rPr lang="en-US" dirty="0"/>
              <a:t>Callbacks and callback arguments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31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how Frida can be used to log all URIs, focusing on IPC prefixes (twitter://)</a:t>
            </a:r>
          </a:p>
        </p:txBody>
      </p:sp>
    </p:spTree>
    <p:extLst>
      <p:ext uri="{BB962C8B-B14F-4D97-AF65-F5344CB8AC3E}">
        <p14:creationId xmlns:p14="http://schemas.microsoft.com/office/powerpoint/2010/main" val="2293779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6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0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69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script with Frida</a:t>
            </a:r>
          </a:p>
        </p:txBody>
      </p:sp>
    </p:spTree>
    <p:extLst>
      <p:ext uri="{BB962C8B-B14F-4D97-AF65-F5344CB8AC3E}">
        <p14:creationId xmlns:p14="http://schemas.microsoft.com/office/powerpoint/2010/main" val="1640129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Tip: add -f to let Frida start the specified process by itself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3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Examining the script output from Frida</a:t>
            </a:r>
          </a:p>
        </p:txBody>
      </p:sp>
    </p:spTree>
    <p:extLst>
      <p:ext uri="{BB962C8B-B14F-4D97-AF65-F5344CB8AC3E}">
        <p14:creationId xmlns:p14="http://schemas.microsoft.com/office/powerpoint/2010/main" val="2627415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arguments for system calls: man pages</a:t>
            </a:r>
          </a:p>
        </p:txBody>
      </p:sp>
    </p:spTree>
    <p:extLst>
      <p:ext uri="{BB962C8B-B14F-4D97-AF65-F5344CB8AC3E}">
        <p14:creationId xmlns:p14="http://schemas.microsoft.com/office/powerpoint/2010/main" val="1703341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Modifying read()</a:t>
            </a:r>
          </a:p>
        </p:txBody>
      </p:sp>
    </p:spTree>
    <p:extLst>
      <p:ext uri="{BB962C8B-B14F-4D97-AF65-F5344CB8AC3E}">
        <p14:creationId xmlns:p14="http://schemas.microsoft.com/office/powerpoint/2010/main" val="383049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_course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SEC575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98643" y="1921568"/>
            <a:ext cx="9184987" cy="2279373"/>
          </a:xfrm>
        </p:spPr>
        <p:txBody>
          <a:bodyPr/>
          <a:lstStyle>
            <a:lvl1pPr>
              <a:defRPr sz="6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1488" y="5146469"/>
            <a:ext cx="11247437" cy="1003300"/>
          </a:xfrm>
        </p:spPr>
        <p:txBody>
          <a:bodyPr/>
          <a:lstStyle>
            <a:lvl1pPr algn="ctr">
              <a:defRPr sz="1400" b="0" i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  <a:lvl2pPr algn="ctr">
              <a:defRPr sz="900" b="0" i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2pPr>
            <a:lvl3pPr algn="ctr">
              <a:defRPr sz="900" b="0" i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algn="ctr">
              <a:defRPr sz="900" b="0" i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4pPr>
            <a:lvl5pPr algn="ctr">
              <a:defRPr sz="900" b="0" i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18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ns_n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72440" y="475840"/>
            <a:ext cx="11247120" cy="685800"/>
          </a:xfrm>
          <a:prstGeom prst="rect">
            <a:avLst/>
          </a:prstGeom>
          <a:solidFill>
            <a:srgbClr val="B1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5320" y="468361"/>
            <a:ext cx="1088136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163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95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s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36681" y="6311902"/>
            <a:ext cx="653796" cy="5461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00107F-007B-0D4F-9017-A9FF1E72DE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0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s_sing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2440" y="475840"/>
            <a:ext cx="11247120" cy="685800"/>
          </a:xfrm>
          <a:prstGeom prst="rect">
            <a:avLst/>
          </a:prstGeom>
          <a:solidFill>
            <a:srgbClr val="B1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5320" y="475842"/>
            <a:ext cx="10881360" cy="685799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CF0D6D-FF96-4C8E-B0E5-7A57AC174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320" y="1554480"/>
            <a:ext cx="10881360" cy="44192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76263" indent="-174625">
              <a:lnSpc>
                <a:spcPct val="100000"/>
              </a:lnSpc>
              <a:spcBef>
                <a:spcPts val="0"/>
              </a:spcBef>
              <a:defRPr sz="32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04863" indent="-163513">
              <a:lnSpc>
                <a:spcPct val="100000"/>
              </a:lnSpc>
              <a:spcBef>
                <a:spcPts val="0"/>
              </a:spcBef>
              <a:defRPr sz="4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33463" indent="-174625">
              <a:lnSpc>
                <a:spcPct val="100000"/>
              </a:lnSpc>
              <a:spcBef>
                <a:spcPts val="0"/>
              </a:spcBef>
              <a:defRPr sz="4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8563" indent="-174625">
              <a:lnSpc>
                <a:spcPct val="100000"/>
              </a:lnSpc>
              <a:spcBef>
                <a:spcPts val="0"/>
              </a:spcBef>
              <a:defRPr sz="4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9ED02A-10D7-46F6-87B1-B3B3EF90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6681" y="6311902"/>
            <a:ext cx="653796" cy="546101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12C446D-6113-E749-B2D6-33109B9D4D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5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ans_n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72440" y="475840"/>
            <a:ext cx="11247120" cy="685800"/>
          </a:xfrm>
          <a:prstGeom prst="rect">
            <a:avLst/>
          </a:prstGeom>
          <a:solidFill>
            <a:srgbClr val="B1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5320" y="468361"/>
            <a:ext cx="1088136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36681" y="6311902"/>
            <a:ext cx="653796" cy="546101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12C446D-6113-E749-B2D6-33109B9D4D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CB5C0-93EA-49E3-8DAE-335AB2D6AC76}"/>
              </a:ext>
            </a:extLst>
          </p:cNvPr>
          <p:cNvSpPr/>
          <p:nvPr userDrawn="1"/>
        </p:nvSpPr>
        <p:spPr bwMode="gray">
          <a:xfrm>
            <a:off x="-1" y="5996763"/>
            <a:ext cx="12190477" cy="88700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924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ns_sing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2440" y="475840"/>
            <a:ext cx="11247120" cy="685800"/>
          </a:xfrm>
          <a:prstGeom prst="rect">
            <a:avLst/>
          </a:prstGeom>
          <a:solidFill>
            <a:srgbClr val="B1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5320" y="475840"/>
            <a:ext cx="10881360" cy="6857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1504335"/>
            <a:ext cx="10881360" cy="4542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43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_single-tex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72440" y="475840"/>
            <a:ext cx="11247120" cy="685800"/>
          </a:xfrm>
          <a:prstGeom prst="rect">
            <a:avLst/>
          </a:prstGeom>
          <a:solidFill>
            <a:srgbClr val="B1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5320" y="475841"/>
            <a:ext cx="10881360" cy="685800"/>
          </a:xfrm>
          <a:solidFill>
            <a:srgbClr val="B11116"/>
          </a:solidFill>
        </p:spPr>
        <p:txBody>
          <a:bodyPr anchor="ctr" anchorCtr="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1499777"/>
            <a:ext cx="10881360" cy="589935"/>
          </a:xfrm>
        </p:spPr>
        <p:txBody>
          <a:bodyPr/>
          <a:lstStyle>
            <a:lvl1pPr marL="0" indent="0" algn="l">
              <a:buNone/>
              <a:defRPr sz="2800" b="1" i="0">
                <a:latin typeface="Gill Sans MT" charset="0"/>
                <a:ea typeface="Gill Sans MT" charset="0"/>
                <a:cs typeface="Gill Sans M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" y="2256503"/>
            <a:ext cx="10881360" cy="37172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260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ns_two-column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72440" y="475840"/>
            <a:ext cx="11247120" cy="685800"/>
          </a:xfrm>
          <a:prstGeom prst="rect">
            <a:avLst/>
          </a:prstGeom>
          <a:solidFill>
            <a:srgbClr val="B1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5320" y="475839"/>
            <a:ext cx="10881360" cy="685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20" y="1519086"/>
            <a:ext cx="5364480" cy="458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9086"/>
            <a:ext cx="5364480" cy="458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7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ns_two-column-tex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72440" y="475840"/>
            <a:ext cx="11247120" cy="685800"/>
          </a:xfrm>
          <a:prstGeom prst="rect">
            <a:avLst/>
          </a:prstGeom>
          <a:solidFill>
            <a:srgbClr val="B1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5320" y="475840"/>
            <a:ext cx="1088136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" y="1445342"/>
            <a:ext cx="5342255" cy="923207"/>
          </a:xfrm>
        </p:spPr>
        <p:txBody>
          <a:bodyPr anchor="t" anchorCtr="0"/>
          <a:lstStyle>
            <a:lvl1pPr marL="0" indent="0">
              <a:buNone/>
              <a:defRPr sz="2400" b="1" i="0">
                <a:latin typeface="Gill Sans MT" charset="0"/>
                <a:ea typeface="Gill Sans MT" charset="0"/>
                <a:cs typeface="Gill Sans M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" y="2505075"/>
            <a:ext cx="5342255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45343"/>
            <a:ext cx="5364480" cy="937496"/>
          </a:xfrm>
        </p:spPr>
        <p:txBody>
          <a:bodyPr anchor="t" anchorCtr="0"/>
          <a:lstStyle>
            <a:lvl1pPr marL="0" indent="0">
              <a:buNone/>
              <a:defRPr sz="2400" b="1" i="0">
                <a:latin typeface="Gill Sans MT" charset="0"/>
                <a:ea typeface="Gill Sans MT" charset="0"/>
                <a:cs typeface="Gill Sans M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6448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18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72440" y="475840"/>
            <a:ext cx="11247120" cy="685800"/>
          </a:xfrm>
          <a:prstGeom prst="rect">
            <a:avLst/>
          </a:prstGeom>
          <a:solidFill>
            <a:srgbClr val="B1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5320" y="475840"/>
            <a:ext cx="10881360" cy="667160"/>
          </a:xfrm>
        </p:spPr>
        <p:txBody>
          <a:bodyPr vert="horz" lIns="91440" tIns="64008" rIns="91440" bIns="0" rtlCol="0" anchor="ctr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91432" y="1593850"/>
            <a:ext cx="6163956" cy="4408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55320" y="1593850"/>
            <a:ext cx="4240530" cy="44087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790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72440" y="4851400"/>
            <a:ext cx="11247120" cy="1562100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 dirty="0">
              <a:ln>
                <a:noFill/>
              </a:ln>
              <a:solidFill>
                <a:srgbClr val="005C7D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472441" y="475840"/>
            <a:ext cx="3568619" cy="685800"/>
          </a:xfrm>
          <a:prstGeom prst="rect">
            <a:avLst/>
          </a:prstGeom>
          <a:solidFill>
            <a:srgbClr val="B1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655321" y="475840"/>
            <a:ext cx="3385739" cy="685800"/>
          </a:xfrm>
          <a:prstGeom prst="rect">
            <a:avLst/>
          </a:prstGeom>
        </p:spPr>
        <p:txBody>
          <a:bodyPr vert="horz" lIns="91440" tIns="64008" rIns="91440" bIns="0" rtlCol="0" anchor="ctr">
            <a:noAutofit/>
          </a:bodyPr>
          <a:lstStyle/>
          <a:p>
            <a:pPr lvl="0"/>
            <a:r>
              <a:rPr lang="en-US" dirty="0"/>
              <a:t>SEC575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4314" y="1918425"/>
            <a:ext cx="9315247" cy="2286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61412" y="1918425"/>
            <a:ext cx="0" cy="228600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811" y="2804226"/>
            <a:ext cx="1028700" cy="5490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4035323" y="475488"/>
            <a:ext cx="7684239" cy="685800"/>
          </a:xfrm>
          <a:prstGeom prst="rect">
            <a:avLst/>
          </a:prstGeom>
          <a:solidFill>
            <a:srgbClr val="7F7F7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 dirty="0">
              <a:ln>
                <a:noFill/>
              </a:ln>
              <a:solidFill>
                <a:srgbClr val="005C7D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white">
          <a:xfrm>
            <a:off x="4035323" y="442452"/>
            <a:ext cx="0" cy="75954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A58FF-0234-43D9-88B8-A8ED73B7CB29}"/>
              </a:ext>
            </a:extLst>
          </p:cNvPr>
          <p:cNvSpPr/>
          <p:nvPr userDrawn="1"/>
        </p:nvSpPr>
        <p:spPr>
          <a:xfrm>
            <a:off x="4489703" y="626611"/>
            <a:ext cx="7093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Mobile Device Security and Ethical Hacking</a:t>
            </a:r>
          </a:p>
        </p:txBody>
      </p:sp>
    </p:spTree>
    <p:extLst>
      <p:ext uri="{BB962C8B-B14F-4D97-AF65-F5344CB8AC3E}">
        <p14:creationId xmlns:p14="http://schemas.microsoft.com/office/powerpoint/2010/main" val="285549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78" r:id="rId2"/>
    <p:sldLayoutId id="2147483779" r:id="rId3"/>
    <p:sldLayoutId id="2147483780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1800" b="1" i="0" kern="1200" smtClean="0">
          <a:solidFill>
            <a:schemeClr val="bg1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4500" kern="1200">
          <a:solidFill>
            <a:srgbClr val="B11116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" y="6311900"/>
            <a:ext cx="12188952" cy="54864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10881360" cy="685800"/>
          </a:xfrm>
          <a:prstGeom prst="rect">
            <a:avLst/>
          </a:prstGeom>
        </p:spPr>
        <p:txBody>
          <a:bodyPr vert="horz" lIns="91440" tIns="64008" rIns="9144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" y="1504335"/>
            <a:ext cx="10881360" cy="4247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white">
          <a:xfrm>
            <a:off x="1016000" y="6311900"/>
            <a:ext cx="0" cy="5461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909" y="6439685"/>
            <a:ext cx="559187" cy="29874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1579703" y="6306878"/>
            <a:ext cx="524715" cy="55112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fld id="{6700107F-007B-0D4F-9017-A9FF1E72DE2E}" type="slidenum">
              <a:rPr lang="en-US" sz="1400" smtClean="0">
                <a:solidFill>
                  <a:srgbClr val="FFFFFF"/>
                </a:solidFill>
                <a:latin typeface="Gill Sans MT"/>
                <a:cs typeface="Gill Sans MT"/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021310" y="6306878"/>
            <a:ext cx="6347488" cy="55112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r>
              <a:rPr lang="en-US" sz="1400" dirty="0">
                <a:solidFill>
                  <a:srgbClr val="FFFFFF"/>
                </a:solidFill>
                <a:latin typeface="Gill Sans MT"/>
                <a:cs typeface="Gill Sans MT"/>
              </a:rPr>
              <a:t>SEC575 | Mobile Device Security and Ethical Hacking</a:t>
            </a:r>
          </a:p>
        </p:txBody>
      </p:sp>
    </p:spTree>
    <p:extLst>
      <p:ext uri="{BB962C8B-B14F-4D97-AF65-F5344CB8AC3E}">
        <p14:creationId xmlns:p14="http://schemas.microsoft.com/office/powerpoint/2010/main" val="268493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i="0" kern="1200" cap="all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indent="-233363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90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9163" indent="-23336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525" indent="-23336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r>
              <a:rPr lang="en-US" dirty="0"/>
              <a:t>Dynamic App Analysis with Frida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1504335"/>
            <a:ext cx="9714807" cy="4542504"/>
          </a:xfrm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C58AA3-F5E5-4F5F-AB3F-A3D2C3BF821E}"/>
              </a:ext>
            </a:extLst>
          </p:cNvPr>
          <p:cNvSpPr/>
          <p:nvPr/>
        </p:nvSpPr>
        <p:spPr>
          <a:xfrm>
            <a:off x="10608542" y="1365080"/>
            <a:ext cx="548640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85000"/>
              </a:schemeClr>
            </a:solidFill>
          </a:ln>
          <a:extLst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66ABDA-4913-4CEA-9F27-EF3C1F015E9E}"/>
              </a:ext>
            </a:extLst>
          </p:cNvPr>
          <p:cNvSpPr/>
          <p:nvPr/>
        </p:nvSpPr>
        <p:spPr>
          <a:xfrm>
            <a:off x="11157182" y="1365080"/>
            <a:ext cx="548640" cy="548640"/>
          </a:xfrm>
          <a:prstGeom prst="rect">
            <a:avLst/>
          </a:prstGeom>
          <a:solidFill>
            <a:srgbClr val="B11116"/>
          </a:solidFill>
          <a:ln w="3175">
            <a:solidFill>
              <a:schemeClr val="bg1">
                <a:lumMod val="85000"/>
              </a:schemeClr>
            </a:solidFill>
          </a:ln>
          <a:extLst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59384-3785-4758-96E1-B8D1677FE7AC}"/>
              </a:ext>
            </a:extLst>
          </p:cNvPr>
          <p:cNvSpPr/>
          <p:nvPr/>
        </p:nvSpPr>
        <p:spPr>
          <a:xfrm>
            <a:off x="10608542" y="1913720"/>
            <a:ext cx="548640" cy="548640"/>
          </a:xfrm>
          <a:prstGeom prst="rect">
            <a:avLst/>
          </a:prstGeom>
          <a:solidFill>
            <a:srgbClr val="B11116"/>
          </a:solidFill>
          <a:ln w="3175">
            <a:solidFill>
              <a:schemeClr val="bg1">
                <a:lumMod val="85000"/>
              </a:schemeClr>
            </a:solidFill>
          </a:ln>
          <a:extLst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AA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4945A5-9B49-4249-A2DE-84BBCC6D8ED3}"/>
              </a:ext>
            </a:extLst>
          </p:cNvPr>
          <p:cNvSpPr/>
          <p:nvPr/>
        </p:nvSpPr>
        <p:spPr>
          <a:xfrm>
            <a:off x="11157182" y="1914119"/>
            <a:ext cx="548640" cy="548640"/>
          </a:xfrm>
          <a:prstGeom prst="rect">
            <a:avLst/>
          </a:prstGeom>
          <a:solidFill>
            <a:srgbClr val="B11116"/>
          </a:solidFill>
          <a:ln w="3175">
            <a:solidFill>
              <a:schemeClr val="bg1">
                <a:lumMod val="85000"/>
              </a:schemeClr>
            </a:solidFill>
          </a:ln>
          <a:extLst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MW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DCB5-2DCB-CB4E-8869-56F984DC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831A-96B5-D34F-8FB6-EFFB8483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3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5B57-7EEF-4341-953F-79335625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AA17-EFF5-8C4C-9C67-9E28407B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263DA8-D3D0-134C-8A09-339F1278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 Is…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81DCF-C2FD-6F44-B78F-A4A3D4A6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Frida is:</a:t>
            </a:r>
          </a:p>
          <a:p>
            <a:pPr lvl="1"/>
            <a:r>
              <a:rPr lang="en-US" dirty="0"/>
              <a:t>Dynamic app analysis framework</a:t>
            </a:r>
          </a:p>
          <a:p>
            <a:pPr lvl="1"/>
            <a:r>
              <a:rPr lang="en-US" dirty="0"/>
              <a:t>Interactive tool</a:t>
            </a:r>
          </a:p>
          <a:p>
            <a:pPr lvl="1"/>
            <a:r>
              <a:rPr lang="en-US" dirty="0"/>
              <a:t>Collection of utilities for app analysis</a:t>
            </a:r>
          </a:p>
          <a:p>
            <a:pPr lvl="1"/>
            <a:r>
              <a:rPr lang="en-US" dirty="0"/>
              <a:t>Scripting interface</a:t>
            </a:r>
          </a:p>
          <a:p>
            <a:r>
              <a:rPr lang="en-US" dirty="0"/>
              <a:t>Frida is not:</a:t>
            </a:r>
          </a:p>
          <a:p>
            <a:pPr lvl="1"/>
            <a:r>
              <a:rPr lang="en-US" dirty="0"/>
              <a:t>Automated assessment platform</a:t>
            </a:r>
          </a:p>
          <a:p>
            <a:pPr lvl="1"/>
            <a:r>
              <a:rPr lang="en-US" dirty="0"/>
              <a:t>Your first tool for data collection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15584-17AC-6946-8BA4-2FB44555287E}"/>
              </a:ext>
            </a:extLst>
          </p:cNvPr>
          <p:cNvSpPr/>
          <p:nvPr/>
        </p:nvSpPr>
        <p:spPr>
          <a:xfrm>
            <a:off x="472440" y="5140404"/>
            <a:ext cx="11247120" cy="1107996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square" lIns="182880" tIns="182880" rIns="182880" bIns="18288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Frida gives us unparalleled access to the inner workings of a dynamic application. You will likely need to write some code to fully leverage Frida.</a:t>
            </a:r>
          </a:p>
        </p:txBody>
      </p:sp>
    </p:spTree>
    <p:extLst>
      <p:ext uri="{BB962C8B-B14F-4D97-AF65-F5344CB8AC3E}">
        <p14:creationId xmlns:p14="http://schemas.microsoft.com/office/powerpoint/2010/main" val="4866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5C0DD0-F3A4-3A44-BB44-C98286EF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Client/Server Deployment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33279-8337-A14E-86CE-6B6D3E9C098E}"/>
              </a:ext>
            </a:extLst>
          </p:cNvPr>
          <p:cNvSpPr/>
          <p:nvPr/>
        </p:nvSpPr>
        <p:spPr>
          <a:xfrm>
            <a:off x="457200" y="1429941"/>
            <a:ext cx="11247120" cy="1846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2880" tIns="182880" rIns="182880" bIns="18288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https://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github.com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/releases/download/12.2.26/frida-server-12.2.26-android-arm64.xz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tar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xfJ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frida-server-12.2.26-android-arm64.xz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adb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push frida-server-12.2.26-android-arm64 /data/local/tmp/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adb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shell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755 /data/local/tmp/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adb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shell /data/local/tmp/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F59ED2-B793-304C-968B-B9EDC17F5594}"/>
              </a:ext>
            </a:extLst>
          </p:cNvPr>
          <p:cNvSpPr/>
          <p:nvPr/>
        </p:nvSpPr>
        <p:spPr>
          <a:xfrm>
            <a:off x="457200" y="3505200"/>
            <a:ext cx="11277600" cy="1846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82880" rIns="182880" bIns="18288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-tools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which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/usr/local/bin/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-U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com.android.browser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[Android Emulator 5554::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com.android.browser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]-&gt;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C8BF13-7BCF-1A4F-A8F7-D5932AA02775}"/>
              </a:ext>
            </a:extLst>
          </p:cNvPr>
          <p:cNvSpPr/>
          <p:nvPr/>
        </p:nvSpPr>
        <p:spPr>
          <a:xfrm>
            <a:off x="472440" y="5571292"/>
            <a:ext cx="11247120" cy="677108"/>
          </a:xfrm>
          <a:prstGeom prst="rect">
            <a:avLst/>
          </a:prstGeom>
          <a:solidFill>
            <a:srgbClr val="B11116"/>
          </a:solidFill>
          <a:ln>
            <a:noFill/>
          </a:ln>
        </p:spPr>
        <p:txBody>
          <a:bodyPr wrap="square" lIns="182880" tIns="182880" rIns="182880" bIns="18288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Deploy and start the Frida server on rooted devices (Android, iOS). Connect using the Frida client.</a:t>
            </a:r>
          </a:p>
        </p:txBody>
      </p:sp>
    </p:spTree>
    <p:extLst>
      <p:ext uri="{BB962C8B-B14F-4D97-AF65-F5344CB8AC3E}">
        <p14:creationId xmlns:p14="http://schemas.microsoft.com/office/powerpoint/2010/main" val="173562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A6D7-1015-9147-9C46-CF920D49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Frida-</a:t>
            </a:r>
            <a:r>
              <a:rPr lang="en-US" dirty="0" err="1"/>
              <a:t>ps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F4E24A-DB76-5145-AFCB-F20604B984AC}"/>
              </a:ext>
            </a:extLst>
          </p:cNvPr>
          <p:cNvSpPr/>
          <p:nvPr/>
        </p:nvSpPr>
        <p:spPr>
          <a:xfrm>
            <a:off x="457200" y="1219200"/>
            <a:ext cx="11247120" cy="20928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82880" rIns="182880" bIns="18288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frida-ps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PID  Name                         Identifier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----  ---------------------------  ----------------------------------------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2117  Android Keyboard (AOSP)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com.android.inputmethod.latin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1659  Android System               android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3316  Browser      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com.android.browser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A86D34-62BB-5649-86E4-451970C67BE4}"/>
              </a:ext>
            </a:extLst>
          </p:cNvPr>
          <p:cNvSpPr/>
          <p:nvPr/>
        </p:nvSpPr>
        <p:spPr>
          <a:xfrm>
            <a:off x="457200" y="3429000"/>
            <a:ext cx="11277600" cy="2831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82880" rIns="182880" bIns="18288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frida-ps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Uai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PID  Name                                Identifier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----  ----------------------------------  ----------------------------------------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2117  Android Keyboard (AOSP)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com.android.inputmethod.latin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1659  Android System                      android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3316  Browser             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com.android.browser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-  API Demos           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com.example.android.apis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-  Android System WebView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com.android.webview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-  BACKUP TEST         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com.android.backuptester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022003-7101-5B43-81B8-D8985168F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3200400"/>
            <a:ext cx="2370245" cy="2697145"/>
          </a:xfrm>
          <a:prstGeom prst="rect">
            <a:avLst/>
          </a:prstGeom>
          <a:solidFill>
            <a:srgbClr val="B11116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5867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A2E89-D3BF-C145-BB67-CBF836C642C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9693998" y="3200400"/>
            <a:ext cx="1879849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800" b="1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TIP</a:t>
            </a:r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930AF8BE-9AAD-0F4A-9D9E-20B641B2A05E}"/>
              </a:ext>
            </a:extLst>
          </p:cNvPr>
          <p:cNvCxnSpPr>
            <a:cxnSpLocks noChangeShapeType="1"/>
          </p:cNvCxnSpPr>
          <p:nvPr/>
        </p:nvCxnSpPr>
        <p:spPr bwMode="white">
          <a:xfrm>
            <a:off x="9550965" y="3724850"/>
            <a:ext cx="2165914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sp>
        <p:nvSpPr>
          <p:cNvPr id="8" name="TextBox 8">
            <a:extLst>
              <a:ext uri="{FF2B5EF4-FFF2-40B4-BE49-F238E27FC236}">
                <a16:creationId xmlns:a16="http://schemas.microsoft.com/office/drawing/2014/main" id="{11D09F38-37F1-3C42-BE54-F213752275A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9673565" y="3826933"/>
            <a:ext cx="1965995" cy="219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frida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-kill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terminate any process by the PID disclosed in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frida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-ps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930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63AC-4B1E-DD47-9FE6-9B5E8DD7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frida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564F02-0AF4-5946-932D-E1E93B7CEC1D}"/>
              </a:ext>
            </a:extLst>
          </p:cNvPr>
          <p:cNvSpPr/>
          <p:nvPr/>
        </p:nvSpPr>
        <p:spPr>
          <a:xfrm>
            <a:off x="472440" y="1219200"/>
            <a:ext cx="11247120" cy="4555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82880" rIns="182880" bIns="18288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-U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com.android.browser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____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 _  |   Frida 12.2.26 - A world-class dynamic instrumentation toolkit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| (_|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&gt; _  |   Commands: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/_/ |_|       help      -&gt; Displays the help system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. . . .       object?   -&gt; Display information about 'object'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. . . .       exit/quit -&gt; Exit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. . .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. . . .   More info at http://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www.frida.re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/docs/home/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[Android Emulator 5554::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com.android.browser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]-&gt;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("Hello, world")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undefined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[Android Emulator 5554::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com.android.browser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]-&gt;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Frida.version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"12.2.26"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[Android Emulator 5554::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com.android.browser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]-&gt;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Java.androidVersion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"6.0"</a:t>
            </a:r>
          </a:p>
        </p:txBody>
      </p:sp>
    </p:spTree>
    <p:extLst>
      <p:ext uri="{BB962C8B-B14F-4D97-AF65-F5344CB8AC3E}">
        <p14:creationId xmlns:p14="http://schemas.microsoft.com/office/powerpoint/2010/main" val="292963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8155-EFE6-9C4F-B7AE-1E03C603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Enumerate Classes Matching "PHONE"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CEC97C-166E-9542-8ACC-FFE00FAEA225}"/>
              </a:ext>
            </a:extLst>
          </p:cNvPr>
          <p:cNvSpPr/>
          <p:nvPr/>
        </p:nvSpPr>
        <p:spPr>
          <a:xfrm>
            <a:off x="472440" y="1219200"/>
            <a:ext cx="11247120" cy="40626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82880" rIns="182880" bIns="18288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-U com.app.entekhab10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[Android Emulator 5554::com.app.entekhab10]-&gt;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Java.perform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(function(){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Java.enumerateLoadedClasses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({"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onMatch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":function(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){ if 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className.includes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("phone"))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},"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onComplete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":function(){}})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com.android.i18n.phonenumbers.RegexCache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com.android.i18n.phonenumbers.PhoneNumberUtil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com.android.i18n.phonenumbers.NumberParseException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com.android.i18n.phonenumbers.MetadataLoader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com.android.i18n.phonenumbers.CountryCodeToRegionCodeMap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com.android.i18n.phonenumbers.RegexCache$LRUCache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com.android.i18n.phonenumbers.PhoneNumberUtil$1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com.android.i18n.phonenumbers.RegexCache$LRUCache$1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undefined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[Android Emulator 5554::com.app.entekhab10]-&gt;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53065-203E-5B4C-B21C-CE904120D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2514600"/>
            <a:ext cx="2810847" cy="3666460"/>
          </a:xfrm>
          <a:prstGeom prst="rect">
            <a:avLst/>
          </a:prstGeom>
          <a:solidFill>
            <a:srgbClr val="B11116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586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B96E94-8AED-C143-8DB5-D3EAE82D6C62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9372600" y="2523460"/>
            <a:ext cx="2229292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800" b="1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NOTE</a:t>
            </a: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49E00AF3-55BA-DD42-8796-C8231010C990}"/>
              </a:ext>
            </a:extLst>
          </p:cNvPr>
          <p:cNvCxnSpPr>
            <a:cxnSpLocks noChangeShapeType="1"/>
          </p:cNvCxnSpPr>
          <p:nvPr/>
        </p:nvCxnSpPr>
        <p:spPr bwMode="white">
          <a:xfrm>
            <a:off x="9360348" y="3039050"/>
            <a:ext cx="256853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sp>
        <p:nvSpPr>
          <p:cNvPr id="7" name="TextBox 8">
            <a:extLst>
              <a:ext uri="{FF2B5EF4-FFF2-40B4-BE49-F238E27FC236}">
                <a16:creationId xmlns:a16="http://schemas.microsoft.com/office/drawing/2014/main" id="{DF923CF5-C905-384A-96E3-7159013715C2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9459898" y="3141133"/>
            <a:ext cx="2331451" cy="298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addition to simple commands, the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frida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console can run complete JavaScript code blocks.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not usually how you would use Frida.</a:t>
            </a:r>
          </a:p>
        </p:txBody>
      </p:sp>
    </p:spTree>
    <p:extLst>
      <p:ext uri="{BB962C8B-B14F-4D97-AF65-F5344CB8AC3E}">
        <p14:creationId xmlns:p14="http://schemas.microsoft.com/office/powerpoint/2010/main" val="420338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4B6A-59EF-DE4C-9301-A22B172D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Frida-trace – Open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8CEA3A-9718-4A47-89AC-A29674CF0451}"/>
              </a:ext>
            </a:extLst>
          </p:cNvPr>
          <p:cNvSpPr/>
          <p:nvPr/>
        </p:nvSpPr>
        <p:spPr>
          <a:xfrm>
            <a:off x="472440" y="1219200"/>
            <a:ext cx="11247120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82880" rIns="182880" bIns="18288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-trace 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"open" -U com.app.entekhab10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Instrumenting functions...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open: Loaded handler at "/Users/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jwright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/__handlers__/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libc.so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open.js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Started tracing 1 function. Press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to stop.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/* TID 0x1360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6508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open(path="/system/framework/core-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libart.jar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6508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open(path="/system/framework/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conscrypt.jar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6508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open(path="/system/framework/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okhttp.jar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6509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open(path="/system/framework/core-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junit.jar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6509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open(path="/system/framework/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bouncycastle.jar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6509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open(path="/system/framework/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ext.jar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6510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open(path="/system/framework/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framework.jar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6510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open(path="/system/framework/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framework.jar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6510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open(path="/system/framework/telephony-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common.jar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6510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open(path="/system/framework/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voip-common.jar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6510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open(path="/system/framework/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ims-common.jar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6510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open(path="/system/framework/apache-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xml.jar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6510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open(path="/system/framework/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org.apache.http.legacy.boot.jar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/* TID 0x134c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7543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open(path="/dev/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ashmem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=0x2)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7547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open(path="/dev/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ashmem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856E4-83E0-5C45-966D-D6452290D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1600200"/>
            <a:ext cx="2370245" cy="4571610"/>
          </a:xfrm>
          <a:prstGeom prst="rect">
            <a:avLst/>
          </a:prstGeom>
          <a:solidFill>
            <a:srgbClr val="B11116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586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0A867-FCD7-6047-AEA3-9A5C0A26713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9922598" y="1600200"/>
            <a:ext cx="1879849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800" b="1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NOTE</a:t>
            </a: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FA32BFB7-DED7-9443-8125-023A96C5916A}"/>
              </a:ext>
            </a:extLst>
          </p:cNvPr>
          <p:cNvCxnSpPr>
            <a:cxnSpLocks noChangeShapeType="1"/>
          </p:cNvCxnSpPr>
          <p:nvPr/>
        </p:nvCxnSpPr>
        <p:spPr bwMode="white">
          <a:xfrm>
            <a:off x="9779565" y="2124650"/>
            <a:ext cx="2165914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sp>
        <p:nvSpPr>
          <p:cNvPr id="7" name="TextBox 8">
            <a:extLst>
              <a:ext uri="{FF2B5EF4-FFF2-40B4-BE49-F238E27FC236}">
                <a16:creationId xmlns:a16="http://schemas.microsoft.com/office/drawing/2014/main" id="{98827C50-3FB0-3B45-A0E0-4563AC235F06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9902165" y="2226733"/>
            <a:ext cx="1965995" cy="37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i="1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entekhab10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app is the Android </a:t>
            </a:r>
            <a:r>
              <a:rPr lang="en-US" sz="2000" dirty="0" err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ZooPark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malware. The malware opens 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/dev/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ashmem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exploit a vulnerability allowing it to access memory of other running processes.</a:t>
            </a:r>
          </a:p>
        </p:txBody>
      </p:sp>
    </p:spTree>
    <p:extLst>
      <p:ext uri="{BB962C8B-B14F-4D97-AF65-F5344CB8AC3E}">
        <p14:creationId xmlns:p14="http://schemas.microsoft.com/office/powerpoint/2010/main" val="134506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B4F3-4293-5248-96B0-E59401CA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Frida-trace – WRITE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C9D1F0-FD9F-AF43-9688-6240D28F3BDD}"/>
              </a:ext>
            </a:extLst>
          </p:cNvPr>
          <p:cNvSpPr/>
          <p:nvPr/>
        </p:nvSpPr>
        <p:spPr>
          <a:xfrm>
            <a:off x="457200" y="1295400"/>
            <a:ext cx="11277600" cy="4462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82880" rIns="182880" bIns="18288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frida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-trace 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"write*" -U com.app.entekhab10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Instrumenting functions...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write: Auto-generated handler at "/Users/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jwright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/__handlers__/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libc.so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write.js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Auto-generated handler at "/Users/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jwright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/__handlers__/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libc.so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writev.js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Started tracing 2 functions. Press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to stop.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/* TID 0x11b9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643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write(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fildes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=0x14,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=0x7f5e3aacfde8,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nbyte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=0x8, offset=0x0)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/* TID 0x11bf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644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write(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fildes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=0x10,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=0x7f5e39dbee11,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nbyte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=0x4, offset=0x0)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646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write(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fildes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=0x34,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=0x7f5e4997d000,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nbyte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=0x2c, offset=0x1000)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845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write(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fildes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=0x14,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=0x7f5e39dbebe8,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nbyte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=0x8, offset=0x0)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/* TID 0x11ba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1615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write(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fildes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=0x14,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=0x7f5e3a9cade8,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nbyte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=0x8, offset=0x0)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/* TID 0x11b9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3645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write(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fildes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=0x14,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=0x7f5e3aacfde8,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nbyte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=0x8, offset=0x0)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/* TID 0x11c6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3646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write(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fildes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=0x10,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=0x7f5e37a1ae11,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nbyte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=0x4, offset=0x0)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3647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write(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fildes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=0x35,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=0x7f5e41862000,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nbyte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=0x2c, offset=0x1000)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3851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write(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fildes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=0x14,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=0x7f5e37a1abe8,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nbyte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=0x8, offset=0x0)</a:t>
            </a:r>
          </a:p>
        </p:txBody>
      </p:sp>
    </p:spTree>
    <p:extLst>
      <p:ext uri="{BB962C8B-B14F-4D97-AF65-F5344CB8AC3E}">
        <p14:creationId xmlns:p14="http://schemas.microsoft.com/office/powerpoint/2010/main" val="37574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79AB-645F-C240-9502-0BE9FD51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 Saved JS Injected Code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61A27-7823-AB4C-8B5B-36A6298E9501}"/>
              </a:ext>
            </a:extLst>
          </p:cNvPr>
          <p:cNvSpPr/>
          <p:nvPr/>
        </p:nvSpPr>
        <p:spPr>
          <a:xfrm>
            <a:off x="472440" y="1278553"/>
            <a:ext cx="11247120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82880" rIns="182880" bIns="18288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/Users/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jwright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/__handlers__/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libc.so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write.js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/**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* @this {object} - Object allowing you to store state for use in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onLeave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* @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{function} log - Call this function with a string to be presented to the user.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* @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{array}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 Function arguments represented as an array of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NativePointer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objects.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* For example use Memory.readUtf8String(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[0]) if the first argument is a pointer to a C string encoded as UTF-8.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* @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{object} state - Object allowing you to keep state across function calls 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onEnter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function (log,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state)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log("write(" +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fildes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 +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+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nbyte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 +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", offset="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[3] +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")");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},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onLeave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function (log,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state)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713149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s_master-slides_sans-blue_simplified_p1" id="{3DD29A76-C55E-464E-8822-2E4E973AFA7C}" vid="{BDCE8736-7128-F547-B11E-B4F9435B61AC}"/>
    </a:ext>
  </a:extLst>
</a:theme>
</file>

<file path=ppt/theme/theme2.xml><?xml version="1.0" encoding="utf-8"?>
<a:theme xmlns:a="http://schemas.openxmlformats.org/drawingml/2006/main" name="1_Basic Layout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s_master-slides_sans-blue_simplified_p1" id="{3DD29A76-C55E-464E-8822-2E4E973AFA7C}" vid="{2A238399-2CCD-054A-BB5C-6E712DDAAD9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170318</TotalTime>
  <Words>1633</Words>
  <Application>Microsoft Macintosh PowerPoint</Application>
  <PresentationFormat>Widescreen</PresentationFormat>
  <Paragraphs>163</Paragraphs>
  <Slides>13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Verdana</vt:lpstr>
      <vt:lpstr>Courier New</vt:lpstr>
      <vt:lpstr>Georgia</vt:lpstr>
      <vt:lpstr>Times New Roman</vt:lpstr>
      <vt:lpstr>Gill Sans MT</vt:lpstr>
      <vt:lpstr>Title Page</vt:lpstr>
      <vt:lpstr>1_Basic Layout Pages</vt:lpstr>
      <vt:lpstr>Dynamic App Analysis with Frida</vt:lpstr>
      <vt:lpstr>Frida Is…</vt:lpstr>
      <vt:lpstr>Client/Server Deployment</vt:lpstr>
      <vt:lpstr>Frida-ps</vt:lpstr>
      <vt:lpstr>frida</vt:lpstr>
      <vt:lpstr>Enumerate Classes Matching "PHONE"</vt:lpstr>
      <vt:lpstr>Frida-trace – Open</vt:lpstr>
      <vt:lpstr>Frida-trace – WRITE</vt:lpstr>
      <vt:lpstr>Frida Saved JS Injected Code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Mobile Environments</dc:title>
  <dc:subject>Architecture and Management</dc:subject>
  <dc:creator>Joshua Wright</dc:creator>
  <cp:keywords>575</cp:keywords>
  <dc:description>processed_04.03.17.rr
processed_07.11.16.rr
processed_02.11.16.rr
processed_10.14.15.rr
processed_02.10.15.rr
processed_07.01.13.rlr
processed_03.04.13.rlr
processed_10.05.12.rlr
processed_05.31.12.rlr
change linespacing on slide 107 kwc 2012_0417
processed 040512 rmw - rev1 - slides 040612 rmw</dc:description>
  <cp:lastModifiedBy>Joshua Wright</cp:lastModifiedBy>
  <cp:revision>3892</cp:revision>
  <cp:lastPrinted>2016-07-12T14:15:04Z</cp:lastPrinted>
  <dcterms:created xsi:type="dcterms:W3CDTF">2003-10-14T20:59:56Z</dcterms:created>
  <dcterms:modified xsi:type="dcterms:W3CDTF">2019-08-15T17:53:40Z</dcterms:modified>
  <cp:category>Security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Robin</vt:lpwstr>
  </property>
  <property fmtid="{D5CDD505-2E9C-101B-9397-08002B2CF9AE}" pid="3" name="Date completed">
    <vt:lpwstr>07.01.13</vt:lpwstr>
  </property>
  <property fmtid="{D5CDD505-2E9C-101B-9397-08002B2CF9AE}" pid="4" name="102213">
    <vt:lpwstr>rmw</vt:lpwstr>
  </property>
</Properties>
</file>