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9" r:id="rId4"/>
    <p:sldId id="260" r:id="rId5"/>
    <p:sldId id="258" r:id="rId6"/>
    <p:sldId id="261" r:id="rId7"/>
    <p:sldId id="263" r:id="rId8"/>
    <p:sldId id="264" r:id="rId9"/>
    <p:sldId id="277" r:id="rId10"/>
    <p:sldId id="266" r:id="rId11"/>
    <p:sldId id="265" r:id="rId12"/>
    <p:sldId id="282" r:id="rId13"/>
    <p:sldId id="267" r:id="rId14"/>
    <p:sldId id="268" r:id="rId15"/>
    <p:sldId id="269" r:id="rId16"/>
    <p:sldId id="270" r:id="rId17"/>
    <p:sldId id="271" r:id="rId18"/>
    <p:sldId id="272" r:id="rId19"/>
    <p:sldId id="273" r:id="rId20"/>
    <p:sldId id="274" r:id="rId21"/>
    <p:sldId id="275" r:id="rId22"/>
    <p:sldId id="276" r:id="rId23"/>
    <p:sldId id="285" r:id="rId24"/>
    <p:sldId id="288" r:id="rId25"/>
    <p:sldId id="290" r:id="rId26"/>
    <p:sldId id="291" r:id="rId27"/>
    <p:sldId id="293" r:id="rId28"/>
    <p:sldId id="294" r:id="rId29"/>
    <p:sldId id="295" r:id="rId30"/>
    <p:sldId id="298" r:id="rId31"/>
    <p:sldId id="299" r:id="rId32"/>
    <p:sldId id="300" r:id="rId33"/>
    <p:sldId id="287" r:id="rId34"/>
    <p:sldId id="304" r:id="rId35"/>
    <p:sldId id="305" r:id="rId36"/>
    <p:sldId id="306" r:id="rId37"/>
    <p:sldId id="310" r:id="rId38"/>
    <p:sldId id="283" r:id="rId39"/>
    <p:sldId id="296" r:id="rId40"/>
    <p:sldId id="297" r:id="rId41"/>
    <p:sldId id="301" r:id="rId42"/>
    <p:sldId id="302" r:id="rId43"/>
    <p:sldId id="303" r:id="rId44"/>
    <p:sldId id="311" r:id="rId45"/>
    <p:sldId id="312" r:id="rId46"/>
    <p:sldId id="313" r:id="rId47"/>
    <p:sldId id="314" r:id="rId48"/>
    <p:sldId id="315" r:id="rId49"/>
    <p:sldId id="316" r:id="rId50"/>
    <p:sldId id="318" r:id="rId51"/>
    <p:sldId id="319" r:id="rId52"/>
    <p:sldId id="321" r:id="rId53"/>
    <p:sldId id="317" r:id="rId54"/>
    <p:sldId id="322" r:id="rId55"/>
    <p:sldId id="326" r:id="rId56"/>
    <p:sldId id="325" r:id="rId57"/>
    <p:sldId id="327" r:id="rId58"/>
    <p:sldId id="320" r:id="rId59"/>
    <p:sldId id="329" r:id="rId60"/>
    <p:sldId id="328"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26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6"/>
    <p:restoredTop sz="75985" autoAdjust="0"/>
  </p:normalViewPr>
  <p:slideViewPr>
    <p:cSldViewPr>
      <p:cViewPr>
        <p:scale>
          <a:sx n="66" d="100"/>
          <a:sy n="66" d="100"/>
        </p:scale>
        <p:origin x="1264" y="102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F01AB-61F8-C245-B37A-0E2D2579F4F4}" type="datetimeFigureOut">
              <a:rPr lang="en-US" smtClean="0"/>
              <a:t>4/25/19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49B650-36C4-FC44-A693-2C900A69C1A8}" type="slidenum">
              <a:rPr lang="en-US" smtClean="0"/>
              <a:t>‹#›</a:t>
            </a:fld>
            <a:endParaRPr lang="en-US"/>
          </a:p>
        </p:txBody>
      </p:sp>
    </p:spTree>
    <p:extLst>
      <p:ext uri="{BB962C8B-B14F-4D97-AF65-F5344CB8AC3E}">
        <p14:creationId xmlns:p14="http://schemas.microsoft.com/office/powerpoint/2010/main" val="326596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read the </a:t>
            </a:r>
            <a:r>
              <a:rPr lang="en-US" dirty="0" err="1"/>
              <a:t>Infosec</a:t>
            </a:r>
            <a:r>
              <a:rPr lang="en-US" dirty="0"/>
              <a:t> headlines every day"</a:t>
            </a:r>
          </a:p>
          <a:p>
            <a:r>
              <a:rPr lang="en-US" dirty="0"/>
              <a:t> * "And most days are pretty glum"</a:t>
            </a:r>
          </a:p>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a:t>
            </a:fld>
            <a:endParaRPr lang="en-US"/>
          </a:p>
        </p:txBody>
      </p:sp>
    </p:spTree>
    <p:extLst>
      <p:ext uri="{BB962C8B-B14F-4D97-AF65-F5344CB8AC3E}">
        <p14:creationId xmlns:p14="http://schemas.microsoft.com/office/powerpoint/2010/main" val="350249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1970's, Led Zeppelin was the biggest touring rock group in America.</a:t>
            </a:r>
          </a:p>
          <a:p>
            <a:r>
              <a:rPr lang="en-US" dirty="0"/>
              <a:t> * Record sales between 200 and 300 million, considered one of the best recording selling artists of all time</a:t>
            </a:r>
          </a:p>
          <a:p>
            <a:r>
              <a:rPr lang="en-US" dirty="0"/>
              <a:t> * Each of their 9 studio albums placed in the Billboard top 10 (6 reached number 1)</a:t>
            </a:r>
          </a:p>
          <a:p>
            <a:r>
              <a:rPr lang="en-US" dirty="0"/>
              <a:t> * Wikipedia cites Led Zeppelin as "widely considered one of the most successful, innovative, and influential rock groups in history."</a:t>
            </a:r>
          </a:p>
          <a:p>
            <a:r>
              <a:rPr lang="en-US" dirty="0"/>
              <a:t>* Yet, much of Led Zeppelin's work is </a:t>
            </a:r>
            <a:r>
              <a:rPr lang="en-US" dirty="0" err="1"/>
              <a:t>uncredited</a:t>
            </a:r>
            <a:r>
              <a:rPr lang="en-US" dirty="0"/>
              <a:t> derivatives of other recording artists</a:t>
            </a:r>
          </a:p>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13</a:t>
            </a:fld>
            <a:endParaRPr lang="en-US"/>
          </a:p>
        </p:txBody>
      </p:sp>
    </p:spTree>
    <p:extLst>
      <p:ext uri="{BB962C8B-B14F-4D97-AF65-F5344CB8AC3E}">
        <p14:creationId xmlns:p14="http://schemas.microsoft.com/office/powerpoint/2010/main" val="193540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effectLst>
                  <a:outerShdw blurRad="50800" dist="38100" dir="2700000" algn="tl" rotWithShape="0">
                    <a:prstClr val="black">
                      <a:alpha val="40000"/>
                    </a:prstClr>
                  </a:outerShdw>
                </a:effectLst>
                <a:latin typeface="Avenir Medium"/>
                <a:cs typeface="Avenir Medium"/>
              </a:rPr>
              <a:t>Much of Led Zeppelin's work is </a:t>
            </a:r>
            <a:r>
              <a:rPr lang="en-US" sz="1200" b="1" dirty="0" err="1">
                <a:effectLst>
                  <a:outerShdw blurRad="50800" dist="38100" dir="2700000" algn="tl" rotWithShape="0">
                    <a:prstClr val="black">
                      <a:alpha val="40000"/>
                    </a:prstClr>
                  </a:outerShdw>
                </a:effectLst>
                <a:latin typeface="Avenir Medium"/>
                <a:cs typeface="Avenir Medium"/>
              </a:rPr>
              <a:t>uncredited</a:t>
            </a:r>
            <a:r>
              <a:rPr lang="en-US" sz="1200" b="1" dirty="0">
                <a:effectLst>
                  <a:outerShdw blurRad="50800" dist="38100" dir="2700000" algn="tl" rotWithShape="0">
                    <a:prstClr val="black">
                      <a:alpha val="40000"/>
                    </a:prstClr>
                  </a:outerShdw>
                </a:effectLst>
                <a:latin typeface="Avenir Medium"/>
                <a:cs typeface="Avenir Medium"/>
              </a:rPr>
              <a:t> derivatives of other recording artists.</a:t>
            </a:r>
          </a:p>
        </p:txBody>
      </p:sp>
      <p:sp>
        <p:nvSpPr>
          <p:cNvPr id="4" name="Slide Number Placeholder 3"/>
          <p:cNvSpPr>
            <a:spLocks noGrp="1"/>
          </p:cNvSpPr>
          <p:nvPr>
            <p:ph type="sldNum" sz="quarter" idx="10"/>
          </p:nvPr>
        </p:nvSpPr>
        <p:spPr/>
        <p:txBody>
          <a:bodyPr/>
          <a:lstStyle/>
          <a:p>
            <a:fld id="{D349B650-36C4-FC44-A693-2C900A69C1A8}" type="slidenum">
              <a:rPr lang="en-US" smtClean="0"/>
              <a:t>14</a:t>
            </a:fld>
            <a:endParaRPr lang="en-US"/>
          </a:p>
        </p:txBody>
      </p:sp>
    </p:spTree>
    <p:extLst>
      <p:ext uri="{BB962C8B-B14F-4D97-AF65-F5344CB8AC3E}">
        <p14:creationId xmlns:p14="http://schemas.microsoft.com/office/powerpoint/2010/main" val="426480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15</a:t>
            </a:fld>
            <a:endParaRPr lang="en-US"/>
          </a:p>
        </p:txBody>
      </p:sp>
    </p:spTree>
    <p:extLst>
      <p:ext uri="{BB962C8B-B14F-4D97-AF65-F5344CB8AC3E}">
        <p14:creationId xmlns:p14="http://schemas.microsoft.com/office/powerpoint/2010/main" val="393212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Ford didn't invent the assembly line, interchangeable parts, or the automobile. Rather, he combined them together to produce the first mass market car in 1908, the Model T.</a:t>
            </a:r>
          </a:p>
          <a:p>
            <a:endParaRPr lang="en-US" dirty="0"/>
          </a:p>
          <a:p>
            <a:r>
              <a:rPr lang="en-US" dirty="0"/>
              <a:t>https://</a:t>
            </a:r>
            <a:r>
              <a:rPr lang="en-US" dirty="0" err="1"/>
              <a:t>www.thehenryford.org</a:t>
            </a:r>
            <a:r>
              <a:rPr lang="en-US" dirty="0"/>
              <a:t>/images/default-source/explore/henry-</a:t>
            </a:r>
            <a:r>
              <a:rPr lang="en-US" dirty="0" err="1"/>
              <a:t>ford.jpg</a:t>
            </a:r>
            <a:r>
              <a:rPr lang="en-US" dirty="0"/>
              <a:t>/?Status=</a:t>
            </a:r>
            <a:r>
              <a:rPr lang="en-US" dirty="0" err="1"/>
              <a:t>Master&amp;sfvrsn</a:t>
            </a:r>
            <a:r>
              <a:rPr lang="en-US" dirty="0"/>
              <a:t>=2</a:t>
            </a:r>
          </a:p>
        </p:txBody>
      </p:sp>
      <p:sp>
        <p:nvSpPr>
          <p:cNvPr id="4" name="Slide Number Placeholder 3"/>
          <p:cNvSpPr>
            <a:spLocks noGrp="1"/>
          </p:cNvSpPr>
          <p:nvPr>
            <p:ph type="sldNum" sz="quarter" idx="10"/>
          </p:nvPr>
        </p:nvSpPr>
        <p:spPr/>
        <p:txBody>
          <a:bodyPr/>
          <a:lstStyle/>
          <a:p>
            <a:fld id="{D349B650-36C4-FC44-A693-2C900A69C1A8}" type="slidenum">
              <a:rPr lang="en-US" smtClean="0"/>
              <a:t>16</a:t>
            </a:fld>
            <a:endParaRPr lang="en-US"/>
          </a:p>
        </p:txBody>
      </p:sp>
    </p:spTree>
    <p:extLst>
      <p:ext uri="{BB962C8B-B14F-4D97-AF65-F5344CB8AC3E}">
        <p14:creationId xmlns:p14="http://schemas.microsoft.com/office/powerpoint/2010/main" val="869232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Xerox</a:t>
            </a:r>
          </a:p>
          <a:p>
            <a:r>
              <a:rPr lang="en-US" dirty="0"/>
              <a:t> * Invented the PC in the early 70's: The Alto</a:t>
            </a:r>
          </a:p>
          <a:p>
            <a:r>
              <a:rPr lang="en-US" dirty="0"/>
              <a:t> * The Alto was released as Star 8010 in 1981. Who here remembers the Star 8010 OS?</a:t>
            </a:r>
          </a:p>
          <a:p>
            <a:r>
              <a:rPr lang="en-US" dirty="0"/>
              <a:t> * Apple released The Lisa in 1983, and the Macintosh in 1984. Who here remembers the Macintosh? (presumably, way more hands)</a:t>
            </a:r>
          </a:p>
          <a:p>
            <a:r>
              <a:rPr lang="en-US" dirty="0"/>
              <a:t> * Many will claim Steve Jobs stole the mouse from Xerox PARC. He did not. He took the idea from Xerox and innovated. He made the mouse 1 button. He required that the mouse cost $15 to manufacture (compared to the $300 Xerox mouse). He required that it could be used "on Formica and my </a:t>
            </a:r>
            <a:r>
              <a:rPr lang="en-US" dirty="0" err="1"/>
              <a:t>bluejeans</a:t>
            </a:r>
            <a:r>
              <a:rPr lang="en-US" dirty="0"/>
              <a:t>."  (https://</a:t>
            </a:r>
            <a:r>
              <a:rPr lang="en-US" dirty="0" err="1"/>
              <a:t>zurb.com</a:t>
            </a:r>
            <a:r>
              <a:rPr lang="en-US" dirty="0"/>
              <a:t>/blog/</a:t>
            </a:r>
            <a:r>
              <a:rPr lang="en-US" dirty="0" err="1"/>
              <a:t>steve</a:t>
            </a:r>
            <a:r>
              <a:rPr lang="en-US" dirty="0"/>
              <a:t>-jobs-and-</a:t>
            </a:r>
            <a:r>
              <a:rPr lang="en-US" dirty="0" err="1"/>
              <a:t>xerox</a:t>
            </a:r>
            <a:r>
              <a:rPr lang="en-US" dirty="0"/>
              <a:t>-the-truth-about-</a:t>
            </a:r>
            <a:r>
              <a:rPr lang="en-US" dirty="0" err="1"/>
              <a:t>inno</a:t>
            </a:r>
            <a:r>
              <a:rPr lang="en-US" dirty="0"/>
              <a:t>).</a:t>
            </a:r>
          </a:p>
          <a:p>
            <a:r>
              <a:rPr lang="en-US" dirty="0"/>
              <a:t> * Xerox can't claim that Jobs stole the idea of the mouse from them, because they didn't even invent that. Douglas </a:t>
            </a:r>
            <a:r>
              <a:rPr lang="en-US" dirty="0" err="1"/>
              <a:t>Engelbart</a:t>
            </a:r>
            <a:r>
              <a:rPr lang="en-US" dirty="0"/>
              <a:t> a Stanford Research Institute researcher came up with the idea of "of moving the cursor around the screen with a stand-alone mechanical "animal" back in the mid- nineteen-sixties." (https://</a:t>
            </a:r>
            <a:r>
              <a:rPr lang="en-US" dirty="0" err="1"/>
              <a:t>zurb.com</a:t>
            </a:r>
            <a:r>
              <a:rPr lang="en-US" dirty="0"/>
              <a:t>/blog/</a:t>
            </a:r>
            <a:r>
              <a:rPr lang="en-US" dirty="0" err="1"/>
              <a:t>steve</a:t>
            </a:r>
            <a:r>
              <a:rPr lang="en-US" dirty="0"/>
              <a:t>-jobs-and-</a:t>
            </a:r>
            <a:r>
              <a:rPr lang="en-US" dirty="0" err="1"/>
              <a:t>xerox</a:t>
            </a:r>
            <a:r>
              <a:rPr lang="en-US" dirty="0"/>
              <a:t>-the-truth-about-</a:t>
            </a:r>
            <a:r>
              <a:rPr lang="en-US" dirty="0" err="1"/>
              <a:t>inno</a:t>
            </a:r>
            <a:r>
              <a:rPr lang="en-US" dirty="0"/>
              <a:t>)</a:t>
            </a:r>
          </a:p>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17</a:t>
            </a:fld>
            <a:endParaRPr lang="en-US"/>
          </a:p>
        </p:txBody>
      </p:sp>
    </p:spTree>
    <p:extLst>
      <p:ext uri="{BB962C8B-B14F-4D97-AF65-F5344CB8AC3E}">
        <p14:creationId xmlns:p14="http://schemas.microsoft.com/office/powerpoint/2010/main" val="265693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a:t>
            </a:r>
            <a:r>
              <a:rPr lang="en-US" dirty="0" err="1"/>
              <a:t>Krovetz</a:t>
            </a:r>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19</a:t>
            </a:fld>
            <a:endParaRPr lang="en-US"/>
          </a:p>
        </p:txBody>
      </p:sp>
    </p:spTree>
    <p:extLst>
      <p:ext uri="{BB962C8B-B14F-4D97-AF65-F5344CB8AC3E}">
        <p14:creationId xmlns:p14="http://schemas.microsoft.com/office/powerpoint/2010/main" val="2089645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22</a:t>
            </a:fld>
            <a:endParaRPr lang="en-US"/>
          </a:p>
        </p:txBody>
      </p:sp>
    </p:spTree>
    <p:extLst>
      <p:ext uri="{BB962C8B-B14F-4D97-AF65-F5344CB8AC3E}">
        <p14:creationId xmlns:p14="http://schemas.microsoft.com/office/powerpoint/2010/main" val="224892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23</a:t>
            </a:fld>
            <a:endParaRPr lang="en-US"/>
          </a:p>
        </p:txBody>
      </p:sp>
    </p:spTree>
    <p:extLst>
      <p:ext uri="{BB962C8B-B14F-4D97-AF65-F5344CB8AC3E}">
        <p14:creationId xmlns:p14="http://schemas.microsoft.com/office/powerpoint/2010/main" val="4178689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goals for yourself, and work to meet those goals.</a:t>
            </a:r>
          </a:p>
        </p:txBody>
      </p:sp>
      <p:sp>
        <p:nvSpPr>
          <p:cNvPr id="4" name="Slide Number Placeholder 3"/>
          <p:cNvSpPr>
            <a:spLocks noGrp="1"/>
          </p:cNvSpPr>
          <p:nvPr>
            <p:ph type="sldNum" sz="quarter" idx="10"/>
          </p:nvPr>
        </p:nvSpPr>
        <p:spPr/>
        <p:txBody>
          <a:bodyPr/>
          <a:lstStyle/>
          <a:p>
            <a:fld id="{D349B650-36C4-FC44-A693-2C900A69C1A8}" type="slidenum">
              <a:rPr lang="en-US" smtClean="0"/>
              <a:t>24</a:t>
            </a:fld>
            <a:endParaRPr lang="en-US"/>
          </a:p>
        </p:txBody>
      </p:sp>
    </p:spTree>
    <p:extLst>
      <p:ext uri="{BB962C8B-B14F-4D97-AF65-F5344CB8AC3E}">
        <p14:creationId xmlns:p14="http://schemas.microsoft.com/office/powerpoint/2010/main" val="1067917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25</a:t>
            </a:fld>
            <a:endParaRPr lang="en-US"/>
          </a:p>
        </p:txBody>
      </p:sp>
    </p:spTree>
    <p:extLst>
      <p:ext uri="{BB962C8B-B14F-4D97-AF65-F5344CB8AC3E}">
        <p14:creationId xmlns:p14="http://schemas.microsoft.com/office/powerpoint/2010/main" val="295204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research.checkpoint.com</a:t>
            </a:r>
            <a:r>
              <a:rPr lang="en-US" dirty="0"/>
              <a:t>/hacking-</a:t>
            </a:r>
            <a:r>
              <a:rPr lang="en-US" dirty="0" err="1"/>
              <a:t>fortnite</a:t>
            </a:r>
            <a:r>
              <a:rPr lang="en-US" dirty="0"/>
              <a:t>/</a:t>
            </a:r>
          </a:p>
        </p:txBody>
      </p:sp>
      <p:sp>
        <p:nvSpPr>
          <p:cNvPr id="4" name="Slide Number Placeholder 3"/>
          <p:cNvSpPr>
            <a:spLocks noGrp="1"/>
          </p:cNvSpPr>
          <p:nvPr>
            <p:ph type="sldNum" sz="quarter" idx="10"/>
          </p:nvPr>
        </p:nvSpPr>
        <p:spPr/>
        <p:txBody>
          <a:bodyPr/>
          <a:lstStyle/>
          <a:p>
            <a:fld id="{D349B650-36C4-FC44-A693-2C900A69C1A8}" type="slidenum">
              <a:rPr lang="en-US" smtClean="0"/>
              <a:t>5</a:t>
            </a:fld>
            <a:endParaRPr lang="en-US"/>
          </a:p>
        </p:txBody>
      </p:sp>
    </p:spTree>
    <p:extLst>
      <p:ext uri="{BB962C8B-B14F-4D97-AF65-F5344CB8AC3E}">
        <p14:creationId xmlns:p14="http://schemas.microsoft.com/office/powerpoint/2010/main" val="1730448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Joff</a:t>
            </a:r>
            <a:r>
              <a:rPr lang="en-US" dirty="0"/>
              <a:t> Thyer</a:t>
            </a:r>
          </a:p>
          <a:p>
            <a:endParaRPr lang="en-US" dirty="0"/>
          </a:p>
        </p:txBody>
      </p:sp>
      <p:sp>
        <p:nvSpPr>
          <p:cNvPr id="4" name="Slide Number Placeholder 3"/>
          <p:cNvSpPr>
            <a:spLocks noGrp="1"/>
          </p:cNvSpPr>
          <p:nvPr>
            <p:ph type="sldNum" sz="quarter" idx="5"/>
          </p:nvPr>
        </p:nvSpPr>
        <p:spPr/>
        <p:txBody>
          <a:bodyPr/>
          <a:lstStyle/>
          <a:p>
            <a:fld id="{D349B650-36C4-FC44-A693-2C900A69C1A8}" type="slidenum">
              <a:rPr lang="en-US" smtClean="0"/>
              <a:t>26</a:t>
            </a:fld>
            <a:endParaRPr lang="en-US"/>
          </a:p>
        </p:txBody>
      </p:sp>
    </p:spTree>
    <p:extLst>
      <p:ext uri="{BB962C8B-B14F-4D97-AF65-F5344CB8AC3E}">
        <p14:creationId xmlns:p14="http://schemas.microsoft.com/office/powerpoint/2010/main" val="37593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27</a:t>
            </a:fld>
            <a:endParaRPr lang="en-US"/>
          </a:p>
        </p:txBody>
      </p:sp>
    </p:spTree>
    <p:extLst>
      <p:ext uri="{BB962C8B-B14F-4D97-AF65-F5344CB8AC3E}">
        <p14:creationId xmlns:p14="http://schemas.microsoft.com/office/powerpoint/2010/main" val="70873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29</a:t>
            </a:fld>
            <a:endParaRPr lang="en-US"/>
          </a:p>
        </p:txBody>
      </p:sp>
    </p:spTree>
    <p:extLst>
      <p:ext uri="{BB962C8B-B14F-4D97-AF65-F5344CB8AC3E}">
        <p14:creationId xmlns:p14="http://schemas.microsoft.com/office/powerpoint/2010/main" val="2087805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30</a:t>
            </a:fld>
            <a:endParaRPr lang="en-US"/>
          </a:p>
        </p:txBody>
      </p:sp>
    </p:spTree>
    <p:extLst>
      <p:ext uri="{BB962C8B-B14F-4D97-AF65-F5344CB8AC3E}">
        <p14:creationId xmlns:p14="http://schemas.microsoft.com/office/powerpoint/2010/main" val="3077385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31</a:t>
            </a:fld>
            <a:endParaRPr lang="en-US"/>
          </a:p>
        </p:txBody>
      </p:sp>
    </p:spTree>
    <p:extLst>
      <p:ext uri="{BB962C8B-B14F-4D97-AF65-F5344CB8AC3E}">
        <p14:creationId xmlns:p14="http://schemas.microsoft.com/office/powerpoint/2010/main" val="2079949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32</a:t>
            </a:fld>
            <a:endParaRPr lang="en-US"/>
          </a:p>
        </p:txBody>
      </p:sp>
    </p:spTree>
    <p:extLst>
      <p:ext uri="{BB962C8B-B14F-4D97-AF65-F5344CB8AC3E}">
        <p14:creationId xmlns:p14="http://schemas.microsoft.com/office/powerpoint/2010/main" val="30759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33</a:t>
            </a:fld>
            <a:endParaRPr lang="en-US"/>
          </a:p>
        </p:txBody>
      </p:sp>
    </p:spTree>
    <p:extLst>
      <p:ext uri="{BB962C8B-B14F-4D97-AF65-F5344CB8AC3E}">
        <p14:creationId xmlns:p14="http://schemas.microsoft.com/office/powerpoint/2010/main" val="147173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35</a:t>
            </a:fld>
            <a:endParaRPr lang="en-US"/>
          </a:p>
        </p:txBody>
      </p:sp>
    </p:spTree>
    <p:extLst>
      <p:ext uri="{BB962C8B-B14F-4D97-AF65-F5344CB8AC3E}">
        <p14:creationId xmlns:p14="http://schemas.microsoft.com/office/powerpoint/2010/main" val="223020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publisher will only start paying you royalties after the advance has been paid off, so immediately after your book goes to print you won't see royalty checks until your percentage of net profits exceeds the advance. It's not uncommon to see checks arrive quarterly like this one: $12.85, which arrived in a FedEx package that cost $21.40 to mail to me.</a:t>
            </a:r>
          </a:p>
          <a:p>
            <a:endParaRPr lang="en-US" dirty="0"/>
          </a:p>
          <a:p>
            <a:r>
              <a:rPr lang="en-US" dirty="0"/>
              <a:t>If you're still with me at this point, I'm glad.  You won't get rich writing technical books (at least, not in royalties or an advance from the publisher), but there are a lot of career benefits, personal growth benefits, and industry-wide benefits</a:t>
            </a:r>
            <a:r>
              <a:rPr lang="en-US" baseline="0" dirty="0"/>
              <a:t> to sharing what we know.</a:t>
            </a:r>
          </a:p>
          <a:p>
            <a:endParaRPr lang="en-US" baseline="0" dirty="0"/>
          </a:p>
          <a:p>
            <a:r>
              <a:rPr lang="en-US" dirty="0"/>
              <a:t>Next we'll look at the process of writing.  Hopefully you'll stick around.</a:t>
            </a:r>
          </a:p>
        </p:txBody>
      </p:sp>
    </p:spTree>
    <p:extLst>
      <p:ext uri="{BB962C8B-B14F-4D97-AF65-F5344CB8AC3E}">
        <p14:creationId xmlns:p14="http://schemas.microsoft.com/office/powerpoint/2010/main" val="227816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38</a:t>
            </a:fld>
            <a:endParaRPr lang="en-US"/>
          </a:p>
        </p:txBody>
      </p:sp>
    </p:spTree>
    <p:extLst>
      <p:ext uri="{BB962C8B-B14F-4D97-AF65-F5344CB8AC3E}">
        <p14:creationId xmlns:p14="http://schemas.microsoft.com/office/powerpoint/2010/main" val="53422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6</a:t>
            </a:fld>
            <a:endParaRPr lang="en-US"/>
          </a:p>
        </p:txBody>
      </p:sp>
    </p:spTree>
    <p:extLst>
      <p:ext uri="{BB962C8B-B14F-4D97-AF65-F5344CB8AC3E}">
        <p14:creationId xmlns:p14="http://schemas.microsoft.com/office/powerpoint/2010/main" val="2351256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39</a:t>
            </a:fld>
            <a:endParaRPr lang="en-US"/>
          </a:p>
        </p:txBody>
      </p:sp>
    </p:spTree>
    <p:extLst>
      <p:ext uri="{BB962C8B-B14F-4D97-AF65-F5344CB8AC3E}">
        <p14:creationId xmlns:p14="http://schemas.microsoft.com/office/powerpoint/2010/main" val="3668458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44</a:t>
            </a:fld>
            <a:endParaRPr lang="en-US"/>
          </a:p>
        </p:txBody>
      </p:sp>
    </p:spTree>
    <p:extLst>
      <p:ext uri="{BB962C8B-B14F-4D97-AF65-F5344CB8AC3E}">
        <p14:creationId xmlns:p14="http://schemas.microsoft.com/office/powerpoint/2010/main" val="147173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46</a:t>
            </a:fld>
            <a:endParaRPr lang="en-US"/>
          </a:p>
        </p:txBody>
      </p:sp>
    </p:spTree>
    <p:extLst>
      <p:ext uri="{BB962C8B-B14F-4D97-AF65-F5344CB8AC3E}">
        <p14:creationId xmlns:p14="http://schemas.microsoft.com/office/powerpoint/2010/main" val="168167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47</a:t>
            </a:fld>
            <a:endParaRPr lang="en-US"/>
          </a:p>
        </p:txBody>
      </p:sp>
    </p:spTree>
    <p:extLst>
      <p:ext uri="{BB962C8B-B14F-4D97-AF65-F5344CB8AC3E}">
        <p14:creationId xmlns:p14="http://schemas.microsoft.com/office/powerpoint/2010/main" val="3349161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48</a:t>
            </a:fld>
            <a:endParaRPr lang="en-US"/>
          </a:p>
        </p:txBody>
      </p:sp>
    </p:spTree>
    <p:extLst>
      <p:ext uri="{BB962C8B-B14F-4D97-AF65-F5344CB8AC3E}">
        <p14:creationId xmlns:p14="http://schemas.microsoft.com/office/powerpoint/2010/main" val="1471739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51</a:t>
            </a:fld>
            <a:endParaRPr lang="en-US"/>
          </a:p>
        </p:txBody>
      </p:sp>
    </p:spTree>
    <p:extLst>
      <p:ext uri="{BB962C8B-B14F-4D97-AF65-F5344CB8AC3E}">
        <p14:creationId xmlns:p14="http://schemas.microsoft.com/office/powerpoint/2010/main" val="3189281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52</a:t>
            </a:fld>
            <a:endParaRPr lang="en-US"/>
          </a:p>
        </p:txBody>
      </p:sp>
    </p:spTree>
    <p:extLst>
      <p:ext uri="{BB962C8B-B14F-4D97-AF65-F5344CB8AC3E}">
        <p14:creationId xmlns:p14="http://schemas.microsoft.com/office/powerpoint/2010/main" val="3886491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54</a:t>
            </a:fld>
            <a:endParaRPr lang="en-US"/>
          </a:p>
        </p:txBody>
      </p:sp>
    </p:spTree>
    <p:extLst>
      <p:ext uri="{BB962C8B-B14F-4D97-AF65-F5344CB8AC3E}">
        <p14:creationId xmlns:p14="http://schemas.microsoft.com/office/powerpoint/2010/main" val="4020437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55</a:t>
            </a:fld>
            <a:endParaRPr lang="en-US"/>
          </a:p>
        </p:txBody>
      </p:sp>
    </p:spTree>
    <p:extLst>
      <p:ext uri="{BB962C8B-B14F-4D97-AF65-F5344CB8AC3E}">
        <p14:creationId xmlns:p14="http://schemas.microsoft.com/office/powerpoint/2010/main" val="955672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56</a:t>
            </a:fld>
            <a:endParaRPr lang="en-US"/>
          </a:p>
        </p:txBody>
      </p:sp>
    </p:spTree>
    <p:extLst>
      <p:ext uri="{BB962C8B-B14F-4D97-AF65-F5344CB8AC3E}">
        <p14:creationId xmlns:p14="http://schemas.microsoft.com/office/powerpoint/2010/main" val="235899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7</a:t>
            </a:fld>
            <a:endParaRPr lang="en-US"/>
          </a:p>
        </p:txBody>
      </p:sp>
    </p:spTree>
    <p:extLst>
      <p:ext uri="{BB962C8B-B14F-4D97-AF65-F5344CB8AC3E}">
        <p14:creationId xmlns:p14="http://schemas.microsoft.com/office/powerpoint/2010/main" val="3932129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57</a:t>
            </a:fld>
            <a:endParaRPr lang="en-US"/>
          </a:p>
        </p:txBody>
      </p:sp>
    </p:spTree>
    <p:extLst>
      <p:ext uri="{BB962C8B-B14F-4D97-AF65-F5344CB8AC3E}">
        <p14:creationId xmlns:p14="http://schemas.microsoft.com/office/powerpoint/2010/main" val="955672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58</a:t>
            </a:fld>
            <a:endParaRPr lang="en-US"/>
          </a:p>
        </p:txBody>
      </p:sp>
    </p:spTree>
    <p:extLst>
      <p:ext uri="{BB962C8B-B14F-4D97-AF65-F5344CB8AC3E}">
        <p14:creationId xmlns:p14="http://schemas.microsoft.com/office/powerpoint/2010/main" val="972942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59</a:t>
            </a:fld>
            <a:endParaRPr lang="en-US"/>
          </a:p>
        </p:txBody>
      </p:sp>
    </p:spTree>
    <p:extLst>
      <p:ext uri="{BB962C8B-B14F-4D97-AF65-F5344CB8AC3E}">
        <p14:creationId xmlns:p14="http://schemas.microsoft.com/office/powerpoint/2010/main" val="12551858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60</a:t>
            </a:fld>
            <a:endParaRPr lang="en-US"/>
          </a:p>
        </p:txBody>
      </p:sp>
    </p:spTree>
    <p:extLst>
      <p:ext uri="{BB962C8B-B14F-4D97-AF65-F5344CB8AC3E}">
        <p14:creationId xmlns:p14="http://schemas.microsoft.com/office/powerpoint/2010/main" val="138128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Opportunities</a:t>
            </a:r>
          </a:p>
          <a:p>
            <a:r>
              <a:rPr lang="en-US" dirty="0"/>
              <a:t> * </a:t>
            </a:r>
            <a:r>
              <a:rPr lang="en-US" dirty="0" err="1"/>
              <a:t>Glassdoor.com</a:t>
            </a:r>
            <a:r>
              <a:rPr lang="en-US" dirty="0"/>
              <a:t> reports that average US salary for </a:t>
            </a:r>
            <a:r>
              <a:rPr lang="en-US" dirty="0" err="1"/>
              <a:t>Infosec</a:t>
            </a:r>
            <a:r>
              <a:rPr lang="en-US" dirty="0"/>
              <a:t> Security Analyst is between $77k and $150k (average $130k). Senior analysts report between $98k and $182k.</a:t>
            </a:r>
          </a:p>
          <a:p>
            <a:r>
              <a:rPr lang="en-US" dirty="0"/>
              <a:t> * Many high-tech firms offer unique benefits: maternity and paternity paid leave, above average vacation allocations, premium health and dental benefits, college scholarship programs for children of employees, nap rooms (</a:t>
            </a:r>
            <a:r>
              <a:rPr lang="en-US" dirty="0" err="1"/>
              <a:t>Zappos</a:t>
            </a:r>
            <a:r>
              <a:rPr lang="en-US" dirty="0"/>
              <a:t>), community service sponsorship, healthy living programs, retirement programs, etc.</a:t>
            </a:r>
          </a:p>
          <a:p>
            <a:r>
              <a:rPr lang="en-US" dirty="0"/>
              <a:t> * Lacking amazing financial incentives or hipster benefit programs, other employers offer more work flexibility, personal development opportunities, and training and skill development budgets to attract top talent.</a:t>
            </a:r>
          </a:p>
          <a:p>
            <a:endParaRPr lang="en-US" dirty="0"/>
          </a:p>
          <a:p>
            <a:endParaRPr lang="en-US" dirty="0"/>
          </a:p>
          <a:p>
            <a:r>
              <a:rPr lang="en-US" dirty="0"/>
              <a:t>US salary</a:t>
            </a:r>
            <a:r>
              <a:rPr lang="en-US" baseline="0" dirty="0"/>
              <a:t> https://</a:t>
            </a:r>
            <a:r>
              <a:rPr lang="en-US" baseline="0" dirty="0" err="1"/>
              <a:t>www.thebalance.com</a:t>
            </a:r>
            <a:r>
              <a:rPr lang="en-US" baseline="0" dirty="0"/>
              <a:t>/average-salary-information-for-us-workers-2060808 $48,200</a:t>
            </a:r>
          </a:p>
        </p:txBody>
      </p:sp>
      <p:sp>
        <p:nvSpPr>
          <p:cNvPr id="4" name="Slide Number Placeholder 3"/>
          <p:cNvSpPr>
            <a:spLocks noGrp="1"/>
          </p:cNvSpPr>
          <p:nvPr>
            <p:ph type="sldNum" sz="quarter" idx="10"/>
          </p:nvPr>
        </p:nvSpPr>
        <p:spPr/>
        <p:txBody>
          <a:bodyPr/>
          <a:lstStyle/>
          <a:p>
            <a:fld id="{D349B650-36C4-FC44-A693-2C900A69C1A8}" type="slidenum">
              <a:rPr lang="en-US" smtClean="0"/>
              <a:t>8</a:t>
            </a:fld>
            <a:endParaRPr lang="en-US"/>
          </a:p>
        </p:txBody>
      </p:sp>
    </p:spTree>
    <p:extLst>
      <p:ext uri="{BB962C8B-B14F-4D97-AF65-F5344CB8AC3E}">
        <p14:creationId xmlns:p14="http://schemas.microsoft.com/office/powerpoint/2010/main" val="218456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9</a:t>
            </a:fld>
            <a:endParaRPr lang="en-US"/>
          </a:p>
        </p:txBody>
      </p:sp>
    </p:spTree>
    <p:extLst>
      <p:ext uri="{BB962C8B-B14F-4D97-AF65-F5344CB8AC3E}">
        <p14:creationId xmlns:p14="http://schemas.microsoft.com/office/powerpoint/2010/main" val="23317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10</a:t>
            </a:fld>
            <a:endParaRPr lang="en-US"/>
          </a:p>
        </p:txBody>
      </p:sp>
    </p:spTree>
    <p:extLst>
      <p:ext uri="{BB962C8B-B14F-4D97-AF65-F5344CB8AC3E}">
        <p14:creationId xmlns:p14="http://schemas.microsoft.com/office/powerpoint/2010/main" val="393212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49B650-36C4-FC44-A693-2C900A69C1A8}" type="slidenum">
              <a:rPr lang="en-US" smtClean="0"/>
              <a:t>11</a:t>
            </a:fld>
            <a:endParaRPr lang="en-US"/>
          </a:p>
        </p:txBody>
      </p:sp>
    </p:spTree>
    <p:extLst>
      <p:ext uri="{BB962C8B-B14F-4D97-AF65-F5344CB8AC3E}">
        <p14:creationId xmlns:p14="http://schemas.microsoft.com/office/powerpoint/2010/main" val="2080175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Taurus by Spirit or Stairway to Heaven by Led Zeppelin.</a:t>
            </a:r>
          </a:p>
        </p:txBody>
      </p:sp>
      <p:sp>
        <p:nvSpPr>
          <p:cNvPr id="4" name="Slide Number Placeholder 3"/>
          <p:cNvSpPr>
            <a:spLocks noGrp="1"/>
          </p:cNvSpPr>
          <p:nvPr>
            <p:ph type="sldNum" sz="quarter" idx="5"/>
          </p:nvPr>
        </p:nvSpPr>
        <p:spPr/>
        <p:txBody>
          <a:bodyPr/>
          <a:lstStyle/>
          <a:p>
            <a:fld id="{D349B650-36C4-FC44-A693-2C900A69C1A8}" type="slidenum">
              <a:rPr lang="en-US" smtClean="0"/>
              <a:t>12</a:t>
            </a:fld>
            <a:endParaRPr lang="en-US"/>
          </a:p>
        </p:txBody>
      </p:sp>
    </p:spTree>
    <p:extLst>
      <p:ext uri="{BB962C8B-B14F-4D97-AF65-F5344CB8AC3E}">
        <p14:creationId xmlns:p14="http://schemas.microsoft.com/office/powerpoint/2010/main" val="15721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78F6AE-0683-9A43-AE20-917B7DD92783}"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501600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78F6AE-0683-9A43-AE20-917B7DD92783}"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59142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8F6AE-0683-9A43-AE20-917B7DD92783}"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367036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8F6AE-0683-9A43-AE20-917B7DD92783}"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46061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8F6AE-0683-9A43-AE20-917B7DD92783}"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15314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78F6AE-0683-9A43-AE20-917B7DD92783}"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24573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78F6AE-0683-9A43-AE20-917B7DD92783}"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41112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78F6AE-0683-9A43-AE20-917B7DD92783}"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005588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78F6AE-0683-9A43-AE20-917B7DD92783}" type="datetimeFigureOut">
              <a:rPr lang="en-US" smtClean="0"/>
              <a:t>4/25/19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352283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8F6AE-0683-9A43-AE20-917B7DD92783}" type="datetimeFigureOut">
              <a:rPr lang="en-US" smtClean="0"/>
              <a:t>4/25/19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81453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8F6AE-0683-9A43-AE20-917B7DD92783}" type="datetimeFigureOut">
              <a:rPr lang="en-US" smtClean="0"/>
              <a:t>4/25/19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15C0C1-6270-FB40-9279-39A509762F2B}" type="slidenum">
              <a:rPr lang="en-US" smtClean="0"/>
              <a:t>‹#›</a:t>
            </a:fld>
            <a:endParaRPr lang="en-US"/>
          </a:p>
        </p:txBody>
      </p:sp>
      <p:sp>
        <p:nvSpPr>
          <p:cNvPr id="5" name="Rectangle 4"/>
          <p:cNvSpPr/>
          <p:nvPr userDrawn="1"/>
        </p:nvSpPr>
        <p:spPr>
          <a:xfrm>
            <a:off x="0" y="0"/>
            <a:ext cx="9144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15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78F6AE-0683-9A43-AE20-917B7DD92783}" type="datetimeFigureOut">
              <a:rPr lang="en-US" smtClean="0"/>
              <a:t>4/25/19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15C0C1-6270-FB40-9279-39A509762F2B}" type="slidenum">
              <a:rPr lang="en-US" smtClean="0"/>
              <a:t>‹#›</a:t>
            </a:fld>
            <a:endParaRPr lang="en-US"/>
          </a:p>
        </p:txBody>
      </p:sp>
    </p:spTree>
    <p:extLst>
      <p:ext uri="{BB962C8B-B14F-4D97-AF65-F5344CB8AC3E}">
        <p14:creationId xmlns:p14="http://schemas.microsoft.com/office/powerpoint/2010/main" val="82050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378F6AE-0683-9A43-AE20-917B7DD92783}" type="datetimeFigureOut">
              <a:rPr lang="en-US" smtClean="0"/>
              <a:t>4/25/19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F15C0C1-6270-FB40-9279-39A509762F2B}" type="slidenum">
              <a:rPr lang="en-US" smtClean="0"/>
              <a:t>‹#›</a:t>
            </a:fld>
            <a:endParaRPr lang="en-US"/>
          </a:p>
        </p:txBody>
      </p:sp>
    </p:spTree>
    <p:extLst>
      <p:ext uri="{BB962C8B-B14F-4D97-AF65-F5344CB8AC3E}">
        <p14:creationId xmlns:p14="http://schemas.microsoft.com/office/powerpoint/2010/main" val="101051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audio" Target="../media/audio2.bin"/></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3.bin"/><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bin"/><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Avenir Heavy"/>
                <a:cs typeface="Avenir Heavy"/>
              </a:rPr>
              <a:t>Propelling Your InfoSec Career into the Next Decade</a:t>
            </a:r>
            <a:endParaRPr lang="en-US" dirty="0">
              <a:latin typeface="Avenir Heavy"/>
              <a:cs typeface="Avenir Heavy"/>
            </a:endParaRPr>
          </a:p>
        </p:txBody>
      </p:sp>
      <p:sp>
        <p:nvSpPr>
          <p:cNvPr id="3" name="Subtitle 2"/>
          <p:cNvSpPr>
            <a:spLocks noGrp="1"/>
          </p:cNvSpPr>
          <p:nvPr>
            <p:ph type="subTitle" idx="1"/>
          </p:nvPr>
        </p:nvSpPr>
        <p:spPr/>
        <p:txBody>
          <a:bodyPr>
            <a:normAutofit fontScale="85000" lnSpcReduction="20000"/>
          </a:bodyPr>
          <a:lstStyle/>
          <a:p>
            <a:r>
              <a:rPr lang="en-US" dirty="0"/>
              <a:t>Joshua Wright</a:t>
            </a:r>
          </a:p>
          <a:p>
            <a:r>
              <a:rPr lang="en-US" dirty="0" err="1"/>
              <a:t>josh@counterhack.com</a:t>
            </a:r>
            <a:endParaRPr lang="en-US" dirty="0"/>
          </a:p>
          <a:p>
            <a:r>
              <a:rPr lang="en-US" dirty="0"/>
              <a:t>@joswr1ght</a:t>
            </a:r>
          </a:p>
        </p:txBody>
      </p:sp>
    </p:spTree>
    <p:extLst>
      <p:ext uri="{BB962C8B-B14F-4D97-AF65-F5344CB8AC3E}">
        <p14:creationId xmlns:p14="http://schemas.microsoft.com/office/powerpoint/2010/main" val="60529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150" y="2279362"/>
            <a:ext cx="7251700" cy="584776"/>
          </a:xfrm>
          <a:prstGeom prst="rect">
            <a:avLst/>
          </a:prstGeom>
        </p:spPr>
        <p:txBody>
          <a:bodyPr wrap="square">
            <a:spAutoFit/>
          </a:bodyPr>
          <a:lstStyle/>
          <a:p>
            <a:pPr algn="ctr"/>
            <a:r>
              <a:rPr lang="en-US" sz="3200" dirty="0">
                <a:solidFill>
                  <a:schemeClr val="bg1"/>
                </a:solidFill>
                <a:latin typeface="Avenir Medium"/>
                <a:cs typeface="Avenir Medium"/>
              </a:rPr>
              <a:t>How do you get there?</a:t>
            </a:r>
          </a:p>
        </p:txBody>
      </p:sp>
    </p:spTree>
    <p:extLst>
      <p:ext uri="{BB962C8B-B14F-4D97-AF65-F5344CB8AC3E}">
        <p14:creationId xmlns:p14="http://schemas.microsoft.com/office/powerpoint/2010/main" val="87157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1112" y="2343150"/>
            <a:ext cx="7101776" cy="584776"/>
          </a:xfrm>
          <a:prstGeom prst="rect">
            <a:avLst/>
          </a:prstGeom>
        </p:spPr>
        <p:txBody>
          <a:bodyPr wrap="none">
            <a:spAutoFit/>
          </a:bodyPr>
          <a:lstStyle/>
          <a:p>
            <a:r>
              <a:rPr lang="en-US" sz="3200" dirty="0">
                <a:latin typeface="Avenir Medium"/>
                <a:cs typeface="Avenir Medium"/>
              </a:rPr>
              <a:t>The restrictive thinking of innovation.</a:t>
            </a:r>
          </a:p>
        </p:txBody>
      </p:sp>
    </p:spTree>
    <p:extLst>
      <p:ext uri="{BB962C8B-B14F-4D97-AF65-F5344CB8AC3E}">
        <p14:creationId xmlns:p14="http://schemas.microsoft.com/office/powerpoint/2010/main" val="298780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855613-5667-4393-B9BB-6407CEFA15B1}"/>
              </a:ext>
            </a:extLst>
          </p:cNvPr>
          <p:cNvSpPr/>
          <p:nvPr/>
        </p:nvSpPr>
        <p:spPr>
          <a:xfrm>
            <a:off x="685800" y="742950"/>
            <a:ext cx="10668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B07529-B518-41ED-856E-907B7B185113}"/>
              </a:ext>
            </a:extLst>
          </p:cNvPr>
          <p:cNvSpPr/>
          <p:nvPr/>
        </p:nvSpPr>
        <p:spPr>
          <a:xfrm>
            <a:off x="1981200" y="742950"/>
            <a:ext cx="10668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4E8F7D-3B23-4E03-B5F5-D0D8854FEBC1}"/>
              </a:ext>
            </a:extLst>
          </p:cNvPr>
          <p:cNvSpPr/>
          <p:nvPr/>
        </p:nvSpPr>
        <p:spPr>
          <a:xfrm>
            <a:off x="3352800" y="742950"/>
            <a:ext cx="10668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d2dc6c4d0dd94cdabffae5d5f74ea8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352550"/>
            <a:ext cx="3837497" cy="2495550"/>
          </a:xfrm>
          <a:prstGeom prst="rect">
            <a:avLst/>
          </a:prstGeom>
        </p:spPr>
      </p:pic>
      <p:pic>
        <p:nvPicPr>
          <p:cNvPr id="6" name="Picture 5" descr="Led-Zeppelin-Stairway-To-Heave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352550"/>
            <a:ext cx="3444431" cy="2800350"/>
          </a:xfrm>
          <a:prstGeom prst="rect">
            <a:avLst/>
          </a:prstGeom>
        </p:spPr>
      </p:pic>
    </p:spTree>
    <p:extLst>
      <p:ext uri="{BB962C8B-B14F-4D97-AF65-F5344CB8AC3E}">
        <p14:creationId xmlns:p14="http://schemas.microsoft.com/office/powerpoint/2010/main" val="139244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pir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tairway.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pir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300" y="0"/>
            <a:ext cx="6605724" cy="5143500"/>
          </a:xfrm>
          <a:prstGeom prst="rect">
            <a:avLst/>
          </a:prstGeom>
        </p:spPr>
      </p:pic>
      <p:sp>
        <p:nvSpPr>
          <p:cNvPr id="3" name="Rectangle 2"/>
          <p:cNvSpPr/>
          <p:nvPr/>
        </p:nvSpPr>
        <p:spPr>
          <a:xfrm>
            <a:off x="1257300" y="-1"/>
            <a:ext cx="6605724" cy="5166360"/>
          </a:xfrm>
          <a:prstGeom prst="rect">
            <a:avLst/>
          </a:prstGeom>
          <a:solidFill>
            <a:schemeClr val="bg1">
              <a:alpha val="35000"/>
            </a:schemeClr>
          </a:solidFill>
        </p:spPr>
        <p:txBody>
          <a:bodyPr wrap="square">
            <a:spAutoFit/>
          </a:bodyPr>
          <a:lstStyle/>
          <a:p>
            <a:pPr algn="ctr"/>
            <a:r>
              <a:rPr lang="en-US" sz="5400" b="1" dirty="0">
                <a:latin typeface="Avenir Medium"/>
                <a:cs typeface="Avenir Medium"/>
              </a:rPr>
              <a:t>"widely considered one of the most successful, innovative, and influential rock groups in history."</a:t>
            </a:r>
          </a:p>
        </p:txBody>
      </p:sp>
    </p:spTree>
    <p:extLst>
      <p:ext uri="{BB962C8B-B14F-4D97-AF65-F5344CB8AC3E}">
        <p14:creationId xmlns:p14="http://schemas.microsoft.com/office/powerpoint/2010/main" val="262933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Lead Zeppelin</a:t>
            </a:r>
          </a:p>
        </p:txBody>
      </p:sp>
      <p:sp>
        <p:nvSpPr>
          <p:cNvPr id="5" name="Content Placeholder 4"/>
          <p:cNvSpPr>
            <a:spLocks noGrp="1"/>
          </p:cNvSpPr>
          <p:nvPr>
            <p:ph idx="1"/>
          </p:nvPr>
        </p:nvSpPr>
        <p:spPr/>
        <p:txBody>
          <a:bodyPr>
            <a:normAutofit fontScale="85000" lnSpcReduction="20000"/>
          </a:bodyPr>
          <a:lstStyle/>
          <a:p>
            <a:r>
              <a:rPr lang="en-US" dirty="0"/>
              <a:t>Bring it on Home (Willie Dixon)</a:t>
            </a:r>
          </a:p>
          <a:p>
            <a:r>
              <a:rPr lang="en-US" dirty="0"/>
              <a:t>Bring it on Home (Led Zeppelin)</a:t>
            </a:r>
          </a:p>
          <a:p>
            <a:r>
              <a:rPr lang="en-US" dirty="0"/>
              <a:t>Killing Floor (</a:t>
            </a:r>
            <a:r>
              <a:rPr lang="en-US" dirty="0" err="1"/>
              <a:t>Howlin</a:t>
            </a:r>
            <a:r>
              <a:rPr lang="en-US" dirty="0"/>
              <a:t>' Wolf)</a:t>
            </a:r>
          </a:p>
          <a:p>
            <a:r>
              <a:rPr lang="en-US" dirty="0"/>
              <a:t>The Lemon Song (Led Zeppelin)</a:t>
            </a:r>
          </a:p>
          <a:p>
            <a:r>
              <a:rPr lang="en-US" dirty="0" err="1"/>
              <a:t>Blackwaterside</a:t>
            </a:r>
            <a:r>
              <a:rPr lang="en-US" dirty="0"/>
              <a:t> (Bert </a:t>
            </a:r>
            <a:r>
              <a:rPr lang="en-US" dirty="0" err="1"/>
              <a:t>Jansch</a:t>
            </a:r>
            <a:r>
              <a:rPr lang="en-US" dirty="0"/>
              <a:t>) </a:t>
            </a:r>
          </a:p>
          <a:p>
            <a:r>
              <a:rPr lang="en-US" dirty="0"/>
              <a:t>Black Mountain Side (Led Zeppelin)</a:t>
            </a:r>
          </a:p>
          <a:p>
            <a:r>
              <a:rPr lang="en-US" dirty="0"/>
              <a:t>Dazed and Confused (Jake Holmes)</a:t>
            </a:r>
          </a:p>
          <a:p>
            <a:r>
              <a:rPr lang="en-US" dirty="0"/>
              <a:t>Dazed and Confused (Led Zeppelin)</a:t>
            </a:r>
          </a:p>
          <a:p>
            <a:endParaRPr lang="en-US" dirty="0"/>
          </a:p>
        </p:txBody>
      </p:sp>
    </p:spTree>
    <p:extLst>
      <p:ext uri="{BB962C8B-B14F-4D97-AF65-F5344CB8AC3E}">
        <p14:creationId xmlns:p14="http://schemas.microsoft.com/office/powerpoint/2010/main" val="3325077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150" y="818634"/>
            <a:ext cx="7251700" cy="830997"/>
          </a:xfrm>
          <a:prstGeom prst="rect">
            <a:avLst/>
          </a:prstGeom>
        </p:spPr>
        <p:txBody>
          <a:bodyPr wrap="square">
            <a:spAutoFit/>
          </a:bodyPr>
          <a:lstStyle/>
          <a:p>
            <a:pPr algn="ctr"/>
            <a:r>
              <a:rPr lang="en-US" sz="4800" dirty="0">
                <a:solidFill>
                  <a:schemeClr val="bg1"/>
                </a:solidFill>
                <a:latin typeface="Avenir Medium"/>
                <a:cs typeface="Avenir Medium"/>
              </a:rPr>
              <a:t>Everything is derivative.</a:t>
            </a:r>
          </a:p>
        </p:txBody>
      </p:sp>
      <p:grpSp>
        <p:nvGrpSpPr>
          <p:cNvPr id="5" name="Group 4"/>
          <p:cNvGrpSpPr/>
          <p:nvPr/>
        </p:nvGrpSpPr>
        <p:grpSpPr>
          <a:xfrm>
            <a:off x="7010400" y="818634"/>
            <a:ext cx="2133600" cy="4309646"/>
            <a:chOff x="7010400" y="818634"/>
            <a:chExt cx="2133600" cy="4309646"/>
          </a:xfrm>
        </p:grpSpPr>
        <p:sp>
          <p:nvSpPr>
            <p:cNvPr id="3" name="Rectangle 2"/>
            <p:cNvSpPr/>
            <p:nvPr/>
          </p:nvSpPr>
          <p:spPr>
            <a:xfrm>
              <a:off x="7010400" y="4820503"/>
              <a:ext cx="2133600" cy="307777"/>
            </a:xfrm>
            <a:prstGeom prst="rect">
              <a:avLst/>
            </a:prstGeom>
          </p:spPr>
          <p:txBody>
            <a:bodyPr wrap="square">
              <a:spAutoFit/>
            </a:bodyPr>
            <a:lstStyle/>
            <a:p>
              <a:r>
                <a:rPr lang="en-US" sz="1400" dirty="0">
                  <a:solidFill>
                    <a:srgbClr val="FFFFFF"/>
                  </a:solidFill>
                  <a:latin typeface="Avenir Medium"/>
                  <a:cs typeface="Avenir Medium"/>
                </a:rPr>
                <a:t>* This is a good thing.</a:t>
              </a:r>
            </a:p>
          </p:txBody>
        </p:sp>
        <p:sp>
          <p:nvSpPr>
            <p:cNvPr id="4" name="Rectangle 3"/>
            <p:cNvSpPr/>
            <p:nvPr/>
          </p:nvSpPr>
          <p:spPr>
            <a:xfrm>
              <a:off x="7835524" y="818634"/>
              <a:ext cx="470276" cy="830997"/>
            </a:xfrm>
            <a:prstGeom prst="rect">
              <a:avLst/>
            </a:prstGeom>
          </p:spPr>
          <p:txBody>
            <a:bodyPr wrap="none">
              <a:spAutoFit/>
            </a:bodyPr>
            <a:lstStyle/>
            <a:p>
              <a:r>
                <a:rPr lang="en-US" sz="4800" dirty="0">
                  <a:solidFill>
                    <a:schemeClr val="bg1"/>
                  </a:solidFill>
                  <a:latin typeface="Avenir Medium"/>
                  <a:cs typeface="Avenir Medium"/>
                </a:rPr>
                <a:t>*</a:t>
              </a:r>
              <a:endParaRPr lang="en-US" sz="4800" dirty="0"/>
            </a:p>
          </p:txBody>
        </p:sp>
      </p:grpSp>
    </p:spTree>
    <p:extLst>
      <p:ext uri="{BB962C8B-B14F-4D97-AF65-F5344CB8AC3E}">
        <p14:creationId xmlns:p14="http://schemas.microsoft.com/office/powerpoint/2010/main" val="74796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 y="0"/>
            <a:ext cx="8798092" cy="5143500"/>
          </a:xfrm>
          <a:prstGeom prst="rect">
            <a:avLst/>
          </a:prstGeom>
        </p:spPr>
      </p:pic>
    </p:spTree>
    <p:extLst>
      <p:ext uri="{BB962C8B-B14F-4D97-AF65-F5344CB8AC3E}">
        <p14:creationId xmlns:p14="http://schemas.microsoft.com/office/powerpoint/2010/main" val="11804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341" y="361950"/>
            <a:ext cx="4055555" cy="3486150"/>
          </a:xfrm>
          <a:prstGeom prst="rect">
            <a:avLst/>
          </a:prstGeom>
        </p:spPr>
      </p:pic>
      <p:sp>
        <p:nvSpPr>
          <p:cNvPr id="4" name="Rectangle 3"/>
          <p:cNvSpPr/>
          <p:nvPr/>
        </p:nvSpPr>
        <p:spPr>
          <a:xfrm>
            <a:off x="1091086" y="4019550"/>
            <a:ext cx="2568065" cy="830997"/>
          </a:xfrm>
          <a:prstGeom prst="rect">
            <a:avLst/>
          </a:prstGeom>
        </p:spPr>
        <p:txBody>
          <a:bodyPr wrap="none">
            <a:spAutoFit/>
          </a:bodyPr>
          <a:lstStyle/>
          <a:p>
            <a:r>
              <a:rPr lang="en-US" sz="4800" dirty="0">
                <a:solidFill>
                  <a:srgbClr val="FFFFFF"/>
                </a:solidFill>
                <a:latin typeface="Avenir Medium"/>
                <a:cs typeface="Avenir Medium"/>
              </a:rPr>
              <a:t>The Alto</a:t>
            </a:r>
          </a:p>
        </p:txBody>
      </p:sp>
      <p:grpSp>
        <p:nvGrpSpPr>
          <p:cNvPr id="6" name="Group 5"/>
          <p:cNvGrpSpPr/>
          <p:nvPr/>
        </p:nvGrpSpPr>
        <p:grpSpPr>
          <a:xfrm>
            <a:off x="4614541" y="361950"/>
            <a:ext cx="4300859" cy="4488597"/>
            <a:chOff x="4614541" y="361950"/>
            <a:chExt cx="4300859" cy="4488597"/>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614541" y="361950"/>
              <a:ext cx="4300859" cy="3505200"/>
            </a:xfrm>
            <a:prstGeom prst="rect">
              <a:avLst/>
            </a:prstGeom>
          </p:spPr>
        </p:pic>
        <p:sp>
          <p:nvSpPr>
            <p:cNvPr id="5" name="Rectangle 4"/>
            <p:cNvSpPr/>
            <p:nvPr/>
          </p:nvSpPr>
          <p:spPr>
            <a:xfrm>
              <a:off x="4631791" y="4019550"/>
              <a:ext cx="4266359" cy="830997"/>
            </a:xfrm>
            <a:prstGeom prst="rect">
              <a:avLst/>
            </a:prstGeom>
          </p:spPr>
          <p:txBody>
            <a:bodyPr wrap="none">
              <a:spAutoFit/>
            </a:bodyPr>
            <a:lstStyle/>
            <a:p>
              <a:r>
                <a:rPr lang="en-US" sz="4800" dirty="0">
                  <a:solidFill>
                    <a:srgbClr val="FFFFFF"/>
                  </a:solidFill>
                  <a:latin typeface="Avenir Medium"/>
                  <a:cs typeface="Avenir Medium"/>
                </a:rPr>
                <a:t>The Macintosh</a:t>
              </a:r>
            </a:p>
          </p:txBody>
        </p:sp>
      </p:grpSp>
    </p:spTree>
    <p:extLst>
      <p:ext uri="{BB962C8B-B14F-4D97-AF65-F5344CB8AC3E}">
        <p14:creationId xmlns:p14="http://schemas.microsoft.com/office/powerpoint/2010/main" val="166019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375" y="590550"/>
            <a:ext cx="7969250" cy="1198277"/>
          </a:xfrm>
          <a:prstGeom prst="rect">
            <a:avLst/>
          </a:prstGeom>
        </p:spPr>
        <p:txBody>
          <a:bodyPr wrap="square">
            <a:spAutoFit/>
          </a:bodyPr>
          <a:lstStyle/>
          <a:p>
            <a:pPr algn="ctr">
              <a:lnSpc>
                <a:spcPct val="80000"/>
              </a:lnSpc>
            </a:pPr>
            <a:r>
              <a:rPr lang="en-US" sz="4400" dirty="0">
                <a:solidFill>
                  <a:schemeClr val="bg1"/>
                </a:solidFill>
                <a:latin typeface="Avenir Medium"/>
                <a:cs typeface="Avenir Medium"/>
              </a:rPr>
              <a:t>The basic elements of creativity:</a:t>
            </a:r>
          </a:p>
        </p:txBody>
      </p:sp>
      <p:sp>
        <p:nvSpPr>
          <p:cNvPr id="4" name="Rectangle 3"/>
          <p:cNvSpPr/>
          <p:nvPr/>
        </p:nvSpPr>
        <p:spPr>
          <a:xfrm>
            <a:off x="636587" y="2899886"/>
            <a:ext cx="7969250" cy="738664"/>
          </a:xfrm>
          <a:prstGeom prst="rect">
            <a:avLst/>
          </a:prstGeom>
        </p:spPr>
        <p:txBody>
          <a:bodyPr wrap="square" anchor="ctr">
            <a:spAutoFit/>
          </a:bodyPr>
          <a:lstStyle/>
          <a:p>
            <a:pPr algn="ctr">
              <a:lnSpc>
                <a:spcPct val="120000"/>
              </a:lnSpc>
            </a:pPr>
            <a:r>
              <a:rPr lang="en-US" sz="3600" dirty="0">
                <a:solidFill>
                  <a:schemeClr val="bg1"/>
                </a:solidFill>
                <a:latin typeface="Avenir Medium"/>
                <a:cs typeface="Avenir Medium"/>
              </a:rPr>
              <a:t>Transform</a:t>
            </a:r>
          </a:p>
        </p:txBody>
      </p:sp>
      <p:sp>
        <p:nvSpPr>
          <p:cNvPr id="5" name="Rectangle 4"/>
          <p:cNvSpPr/>
          <p:nvPr/>
        </p:nvSpPr>
        <p:spPr>
          <a:xfrm>
            <a:off x="636587" y="2161222"/>
            <a:ext cx="7969250" cy="738664"/>
          </a:xfrm>
          <a:prstGeom prst="rect">
            <a:avLst/>
          </a:prstGeom>
        </p:spPr>
        <p:txBody>
          <a:bodyPr wrap="square" anchor="ctr">
            <a:spAutoFit/>
          </a:bodyPr>
          <a:lstStyle/>
          <a:p>
            <a:pPr algn="ctr">
              <a:lnSpc>
                <a:spcPct val="120000"/>
              </a:lnSpc>
            </a:pPr>
            <a:r>
              <a:rPr lang="en-US" sz="3600" dirty="0">
                <a:solidFill>
                  <a:schemeClr val="bg1"/>
                </a:solidFill>
                <a:latin typeface="Avenir Medium"/>
                <a:cs typeface="Avenir Medium"/>
              </a:rPr>
              <a:t>Copy</a:t>
            </a:r>
          </a:p>
        </p:txBody>
      </p:sp>
      <p:sp>
        <p:nvSpPr>
          <p:cNvPr id="6" name="Rectangle 5"/>
          <p:cNvSpPr/>
          <p:nvPr/>
        </p:nvSpPr>
        <p:spPr>
          <a:xfrm>
            <a:off x="636587" y="3638550"/>
            <a:ext cx="7969250" cy="738664"/>
          </a:xfrm>
          <a:prstGeom prst="rect">
            <a:avLst/>
          </a:prstGeom>
        </p:spPr>
        <p:txBody>
          <a:bodyPr wrap="square" anchor="ctr">
            <a:spAutoFit/>
          </a:bodyPr>
          <a:lstStyle/>
          <a:p>
            <a:pPr algn="ctr">
              <a:lnSpc>
                <a:spcPct val="120000"/>
              </a:lnSpc>
            </a:pPr>
            <a:r>
              <a:rPr lang="en-US" sz="3600" dirty="0">
                <a:solidFill>
                  <a:schemeClr val="bg1"/>
                </a:solidFill>
                <a:latin typeface="Avenir Medium"/>
                <a:cs typeface="Avenir Medium"/>
              </a:rPr>
              <a:t>Combine</a:t>
            </a:r>
          </a:p>
        </p:txBody>
      </p:sp>
    </p:spTree>
    <p:extLst>
      <p:ext uri="{BB962C8B-B14F-4D97-AF65-F5344CB8AC3E}">
        <p14:creationId xmlns:p14="http://schemas.microsoft.com/office/powerpoint/2010/main" val="235116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24016" b="24532"/>
          <a:stretch/>
        </p:blipFill>
        <p:spPr>
          <a:xfrm>
            <a:off x="2933700" y="1728819"/>
            <a:ext cx="3276600" cy="1685862"/>
          </a:xfrm>
          <a:prstGeom prst="rect">
            <a:avLst/>
          </a:prstGeom>
        </p:spPr>
      </p:pic>
      <p:pic>
        <p:nvPicPr>
          <p:cNvPr id="3" name="Picture 2"/>
          <p:cNvPicPr>
            <a:picLocks noChangeAspect="1"/>
          </p:cNvPicPr>
          <p:nvPr/>
        </p:nvPicPr>
        <p:blipFill rotWithShape="1">
          <a:blip r:embed="rId5"/>
          <a:srcRect t="5716" r="5997"/>
          <a:stretch/>
        </p:blipFill>
        <p:spPr>
          <a:xfrm>
            <a:off x="34566" y="57150"/>
            <a:ext cx="2387686" cy="2394803"/>
          </a:xfrm>
          <a:prstGeom prst="rect">
            <a:avLst/>
          </a:prstGeom>
        </p:spPr>
      </p:pic>
      <p:pic>
        <p:nvPicPr>
          <p:cNvPr id="4" name="Picture 3"/>
          <p:cNvPicPr>
            <a:picLocks noChangeAspect="1"/>
          </p:cNvPicPr>
          <p:nvPr/>
        </p:nvPicPr>
        <p:blipFill>
          <a:blip r:embed="rId6"/>
          <a:stretch>
            <a:fillRect/>
          </a:stretch>
        </p:blipFill>
        <p:spPr>
          <a:xfrm>
            <a:off x="62452" y="2486396"/>
            <a:ext cx="2359800" cy="2634195"/>
          </a:xfrm>
          <a:prstGeom prst="rect">
            <a:avLst/>
          </a:prstGeom>
        </p:spPr>
      </p:pic>
      <p:sp>
        <p:nvSpPr>
          <p:cNvPr id="6" name="Rectangle 5"/>
          <p:cNvSpPr/>
          <p:nvPr/>
        </p:nvSpPr>
        <p:spPr>
          <a:xfrm>
            <a:off x="2985669" y="4164747"/>
            <a:ext cx="3172663" cy="1015663"/>
          </a:xfrm>
          <a:prstGeom prst="rect">
            <a:avLst/>
          </a:prstGeom>
        </p:spPr>
        <p:txBody>
          <a:bodyPr wrap="none">
            <a:spAutoFit/>
          </a:bodyPr>
          <a:lstStyle/>
          <a:p>
            <a:r>
              <a:rPr lang="en-US" sz="6000" dirty="0" err="1">
                <a:solidFill>
                  <a:schemeClr val="tx1">
                    <a:lumMod val="50000"/>
                    <a:lumOff val="50000"/>
                  </a:schemeClr>
                </a:solidFill>
                <a:latin typeface="Impact"/>
                <a:cs typeface="Impact"/>
              </a:rPr>
              <a:t>coWPAtty</a:t>
            </a:r>
            <a:endParaRPr lang="en-US" sz="6000" dirty="0">
              <a:solidFill>
                <a:schemeClr val="tx1">
                  <a:lumMod val="50000"/>
                  <a:lumOff val="50000"/>
                </a:schemeClr>
              </a:solidFill>
              <a:latin typeface="Impact"/>
              <a:cs typeface="Impact"/>
            </a:endParaRPr>
          </a:p>
        </p:txBody>
      </p:sp>
      <p:sp>
        <p:nvSpPr>
          <p:cNvPr id="7" name="Rectangle 6"/>
          <p:cNvSpPr/>
          <p:nvPr/>
        </p:nvSpPr>
        <p:spPr>
          <a:xfrm>
            <a:off x="3069025" y="3333750"/>
            <a:ext cx="3005951" cy="830997"/>
          </a:xfrm>
          <a:prstGeom prst="rect">
            <a:avLst/>
          </a:prstGeom>
        </p:spPr>
        <p:txBody>
          <a:bodyPr wrap="none">
            <a:spAutoFit/>
          </a:bodyPr>
          <a:lstStyle/>
          <a:p>
            <a:r>
              <a:rPr lang="en-US" sz="4800" dirty="0" err="1">
                <a:solidFill>
                  <a:schemeClr val="tx1">
                    <a:lumMod val="50000"/>
                    <a:lumOff val="50000"/>
                  </a:schemeClr>
                </a:solidFill>
                <a:latin typeface="Impact"/>
                <a:cs typeface="Impact"/>
              </a:rPr>
              <a:t>wpa</a:t>
            </a:r>
            <a:r>
              <a:rPr lang="en-US" sz="4800" dirty="0">
                <a:solidFill>
                  <a:schemeClr val="tx1">
                    <a:lumMod val="50000"/>
                    <a:lumOff val="50000"/>
                  </a:schemeClr>
                </a:solidFill>
                <a:latin typeface="Impact"/>
                <a:cs typeface="Impact"/>
              </a:rPr>
              <a:t>-</a:t>
            </a:r>
            <a:r>
              <a:rPr lang="en-US" sz="4800" dirty="0" err="1">
                <a:solidFill>
                  <a:schemeClr val="tx1">
                    <a:lumMod val="50000"/>
                    <a:lumOff val="50000"/>
                  </a:schemeClr>
                </a:solidFill>
                <a:latin typeface="Impact"/>
                <a:cs typeface="Impact"/>
              </a:rPr>
              <a:t>psk</a:t>
            </a:r>
            <a:r>
              <a:rPr lang="en-US" sz="4800" dirty="0">
                <a:solidFill>
                  <a:schemeClr val="tx1">
                    <a:lumMod val="50000"/>
                    <a:lumOff val="50000"/>
                  </a:schemeClr>
                </a:solidFill>
                <a:latin typeface="Impact"/>
                <a:cs typeface="Impact"/>
              </a:rPr>
              <a:t>-bf</a:t>
            </a:r>
          </a:p>
        </p:txBody>
      </p:sp>
      <p:pic>
        <p:nvPicPr>
          <p:cNvPr id="8" name="Picture 7"/>
          <p:cNvPicPr>
            <a:picLocks noChangeAspect="1"/>
          </p:cNvPicPr>
          <p:nvPr/>
        </p:nvPicPr>
        <p:blipFill>
          <a:blip r:embed="rId7"/>
          <a:stretch>
            <a:fillRect/>
          </a:stretch>
        </p:blipFill>
        <p:spPr>
          <a:xfrm>
            <a:off x="6400800" y="2487766"/>
            <a:ext cx="2590800" cy="2590800"/>
          </a:xfrm>
          <a:prstGeom prst="rect">
            <a:avLst/>
          </a:prstGeom>
        </p:spPr>
      </p:pic>
      <p:pic>
        <p:nvPicPr>
          <p:cNvPr id="9" name="Picture 8"/>
          <p:cNvPicPr>
            <a:picLocks noChangeAspect="1"/>
          </p:cNvPicPr>
          <p:nvPr/>
        </p:nvPicPr>
        <p:blipFill rotWithShape="1">
          <a:blip r:embed="rId8"/>
          <a:srcRect l="1" t="15746" r="34887"/>
          <a:stretch/>
        </p:blipFill>
        <p:spPr>
          <a:xfrm>
            <a:off x="6400800" y="97279"/>
            <a:ext cx="2730617" cy="2355565"/>
          </a:xfrm>
          <a:prstGeom prst="rect">
            <a:avLst/>
          </a:prstGeom>
        </p:spPr>
      </p:pic>
      <p:pic>
        <p:nvPicPr>
          <p:cNvPr id="10" name="Picture 9"/>
          <p:cNvPicPr>
            <a:picLocks noChangeAspect="1"/>
          </p:cNvPicPr>
          <p:nvPr/>
        </p:nvPicPr>
        <p:blipFill>
          <a:blip r:embed="rId9"/>
          <a:stretch>
            <a:fillRect/>
          </a:stretch>
        </p:blipFill>
        <p:spPr>
          <a:xfrm>
            <a:off x="4686300" y="132569"/>
            <a:ext cx="1524000" cy="1524000"/>
          </a:xfrm>
          <a:prstGeom prst="rect">
            <a:avLst/>
          </a:prstGeom>
        </p:spPr>
      </p:pic>
      <p:pic>
        <p:nvPicPr>
          <p:cNvPr id="11" name="Picture 10"/>
          <p:cNvPicPr>
            <a:picLocks noChangeAspect="1"/>
          </p:cNvPicPr>
          <p:nvPr/>
        </p:nvPicPr>
        <p:blipFill>
          <a:blip r:embed="rId10"/>
          <a:stretch>
            <a:fillRect/>
          </a:stretch>
        </p:blipFill>
        <p:spPr>
          <a:xfrm>
            <a:off x="2798376" y="97279"/>
            <a:ext cx="1547091" cy="1541141"/>
          </a:xfrm>
          <a:prstGeom prst="rect">
            <a:avLst/>
          </a:prstGeom>
        </p:spPr>
      </p:pic>
      <p:grpSp>
        <p:nvGrpSpPr>
          <p:cNvPr id="18" name="Group 17"/>
          <p:cNvGrpSpPr/>
          <p:nvPr/>
        </p:nvGrpSpPr>
        <p:grpSpPr>
          <a:xfrm>
            <a:off x="2796577" y="3554239"/>
            <a:ext cx="3278399" cy="533400"/>
            <a:chOff x="2796577" y="3790042"/>
            <a:chExt cx="3278399" cy="533400"/>
          </a:xfrm>
        </p:grpSpPr>
        <p:cxnSp>
          <p:nvCxnSpPr>
            <p:cNvPr id="14" name="Straight Connector 13"/>
            <p:cNvCxnSpPr/>
            <p:nvPr/>
          </p:nvCxnSpPr>
          <p:spPr>
            <a:xfrm>
              <a:off x="2798376" y="3790042"/>
              <a:ext cx="3276600" cy="533400"/>
            </a:xfrm>
            <a:prstGeom prst="line">
              <a:avLst/>
            </a:prstGeom>
            <a:ln w="1270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796577" y="3790042"/>
              <a:ext cx="3278399" cy="533400"/>
            </a:xfrm>
            <a:prstGeom prst="line">
              <a:avLst/>
            </a:prstGeom>
            <a:ln w="1270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 name="Right Arrow 18"/>
          <p:cNvSpPr/>
          <p:nvPr/>
        </p:nvSpPr>
        <p:spPr>
          <a:xfrm rot="21261922">
            <a:off x="7265388" y="253900"/>
            <a:ext cx="932101" cy="583395"/>
          </a:xfrm>
          <a:prstGeom prst="rightArrow">
            <a:avLst/>
          </a:prstGeom>
          <a:solidFill>
            <a:schemeClr val="tx1"/>
          </a:solid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82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60614__kwahmah-02__pop.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60614__kwahmah-02__pop.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260614__kwahmah-02__pop.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260614__kwahmah-02__pop.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260614__kwahmah-02__pop.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260614__kwahmah-02__pop.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260614__kwahmah-02__pop.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260614__kwahmah-02__pop.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260614__kwahmah-02__pop.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260614__kwahmah-02__pop.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260614__kwahmah-02__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1-06 at 2.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435" y="0"/>
            <a:ext cx="7287131" cy="5143500"/>
          </a:xfrm>
          <a:prstGeom prst="rect">
            <a:avLst/>
          </a:prstGeom>
        </p:spPr>
      </p:pic>
    </p:spTree>
    <p:extLst>
      <p:ext uri="{BB962C8B-B14F-4D97-AF65-F5344CB8AC3E}">
        <p14:creationId xmlns:p14="http://schemas.microsoft.com/office/powerpoint/2010/main" val="3322127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1-01 at 6.0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5750"/>
            <a:ext cx="7289800" cy="4584700"/>
          </a:xfrm>
          <a:prstGeom prst="rect">
            <a:avLst/>
          </a:prstGeom>
        </p:spPr>
      </p:pic>
      <p:pic>
        <p:nvPicPr>
          <p:cNvPr id="2" name="Picture 1"/>
          <p:cNvPicPr>
            <a:picLocks noChangeAspect="1"/>
          </p:cNvPicPr>
          <p:nvPr/>
        </p:nvPicPr>
        <p:blipFill>
          <a:blip r:embed="rId4"/>
          <a:stretch>
            <a:fillRect/>
          </a:stretch>
        </p:blipFill>
        <p:spPr>
          <a:xfrm>
            <a:off x="3302000" y="1295400"/>
            <a:ext cx="2540000" cy="2540000"/>
          </a:xfrm>
          <a:prstGeom prst="rect">
            <a:avLst/>
          </a:prstGeom>
        </p:spPr>
      </p:pic>
    </p:spTree>
    <p:extLst>
      <p:ext uri="{BB962C8B-B14F-4D97-AF65-F5344CB8AC3E}">
        <p14:creationId xmlns:p14="http://schemas.microsoft.com/office/powerpoint/2010/main" val="280303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260614__kwahmah-02__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6587" y="1693138"/>
            <a:ext cx="7969250" cy="1528624"/>
          </a:xfrm>
          <a:prstGeom prst="rect">
            <a:avLst/>
          </a:prstGeom>
        </p:spPr>
        <p:txBody>
          <a:bodyPr wrap="square" anchor="ctr">
            <a:spAutoFit/>
          </a:bodyPr>
          <a:lstStyle/>
          <a:p>
            <a:pPr algn="ctr">
              <a:lnSpc>
                <a:spcPct val="120000"/>
              </a:lnSpc>
            </a:pPr>
            <a:r>
              <a:rPr lang="en-US" sz="8000" dirty="0">
                <a:solidFill>
                  <a:schemeClr val="bg1"/>
                </a:solidFill>
                <a:latin typeface="Avenir Medium"/>
                <a:cs typeface="Avenir Medium"/>
              </a:rPr>
              <a:t>Transform</a:t>
            </a:r>
          </a:p>
        </p:txBody>
      </p:sp>
      <p:sp>
        <p:nvSpPr>
          <p:cNvPr id="4" name="Rectangle 3"/>
          <p:cNvSpPr/>
          <p:nvPr/>
        </p:nvSpPr>
        <p:spPr>
          <a:xfrm>
            <a:off x="636587" y="213936"/>
            <a:ext cx="7969250" cy="1528624"/>
          </a:xfrm>
          <a:prstGeom prst="rect">
            <a:avLst/>
          </a:prstGeom>
        </p:spPr>
        <p:txBody>
          <a:bodyPr wrap="square" anchor="ctr">
            <a:spAutoFit/>
          </a:bodyPr>
          <a:lstStyle/>
          <a:p>
            <a:pPr algn="ctr">
              <a:lnSpc>
                <a:spcPct val="120000"/>
              </a:lnSpc>
            </a:pPr>
            <a:r>
              <a:rPr lang="en-US" sz="8000" dirty="0">
                <a:solidFill>
                  <a:schemeClr val="bg1"/>
                </a:solidFill>
                <a:latin typeface="Avenir Medium"/>
                <a:cs typeface="Avenir Medium"/>
              </a:rPr>
              <a:t>Copy</a:t>
            </a:r>
          </a:p>
        </p:txBody>
      </p:sp>
      <p:sp>
        <p:nvSpPr>
          <p:cNvPr id="5" name="Rectangle 4"/>
          <p:cNvSpPr/>
          <p:nvPr/>
        </p:nvSpPr>
        <p:spPr>
          <a:xfrm>
            <a:off x="636587" y="3172341"/>
            <a:ext cx="7969250" cy="1528624"/>
          </a:xfrm>
          <a:prstGeom prst="rect">
            <a:avLst/>
          </a:prstGeom>
        </p:spPr>
        <p:txBody>
          <a:bodyPr wrap="square" anchor="ctr">
            <a:spAutoFit/>
          </a:bodyPr>
          <a:lstStyle/>
          <a:p>
            <a:pPr algn="ctr">
              <a:lnSpc>
                <a:spcPct val="120000"/>
              </a:lnSpc>
            </a:pPr>
            <a:r>
              <a:rPr lang="en-US" sz="8000" dirty="0">
                <a:solidFill>
                  <a:schemeClr val="bg1"/>
                </a:solidFill>
                <a:latin typeface="Avenir Medium"/>
                <a:cs typeface="Avenir Medium"/>
              </a:rPr>
              <a:t>Combine</a:t>
            </a:r>
          </a:p>
        </p:txBody>
      </p:sp>
    </p:spTree>
    <p:extLst>
      <p:ext uri="{BB962C8B-B14F-4D97-AF65-F5344CB8AC3E}">
        <p14:creationId xmlns:p14="http://schemas.microsoft.com/office/powerpoint/2010/main" val="70351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RGP1132_web.jpg"/>
          <p:cNvPicPr>
            <a:picLocks noChangeAspect="1"/>
          </p:cNvPicPr>
          <p:nvPr/>
        </p:nvPicPr>
        <p:blipFill rotWithShape="1">
          <a:blip r:embed="rId4">
            <a:extLst>
              <a:ext uri="{28A0092B-C50C-407E-A947-70E740481C1C}">
                <a14:useLocalDpi xmlns:a14="http://schemas.microsoft.com/office/drawing/2010/main" val="0"/>
              </a:ext>
            </a:extLst>
          </a:blip>
          <a:srcRect b="2561"/>
          <a:stretch/>
        </p:blipFill>
        <p:spPr>
          <a:xfrm>
            <a:off x="2362200" y="1089268"/>
            <a:ext cx="3886200" cy="4054232"/>
          </a:xfrm>
          <a:prstGeom prst="rect">
            <a:avLst/>
          </a:prstGeom>
        </p:spPr>
      </p:pic>
      <p:sp>
        <p:nvSpPr>
          <p:cNvPr id="6" name="Rectangle 5"/>
          <p:cNvSpPr/>
          <p:nvPr/>
        </p:nvSpPr>
        <p:spPr>
          <a:xfrm>
            <a:off x="23822" y="4095750"/>
            <a:ext cx="2490778" cy="954107"/>
          </a:xfrm>
          <a:prstGeom prst="rect">
            <a:avLst/>
          </a:prstGeom>
        </p:spPr>
        <p:txBody>
          <a:bodyPr wrap="square">
            <a:spAutoFit/>
          </a:bodyPr>
          <a:lstStyle/>
          <a:p>
            <a:pPr algn="ctr"/>
            <a:r>
              <a:rPr lang="en-US" sz="2800" dirty="0">
                <a:latin typeface="?Mr.Jenkins"/>
                <a:cs typeface="?Mr.Jenkins"/>
              </a:rPr>
              <a:t>Paul </a:t>
            </a:r>
            <a:r>
              <a:rPr lang="en-US" sz="2800" dirty="0" err="1">
                <a:latin typeface="?Mr.Jenkins"/>
                <a:cs typeface="?Mr.Jenkins"/>
              </a:rPr>
              <a:t>Asadoorian</a:t>
            </a:r>
            <a:endParaRPr lang="en-US" sz="2800" dirty="0">
              <a:latin typeface="?Mr.Jenkins"/>
              <a:cs typeface="?Mr.Jenkins"/>
            </a:endParaRPr>
          </a:p>
        </p:txBody>
      </p:sp>
      <p:sp>
        <p:nvSpPr>
          <p:cNvPr id="7" name="Rectangle 6"/>
          <p:cNvSpPr/>
          <p:nvPr/>
        </p:nvSpPr>
        <p:spPr>
          <a:xfrm>
            <a:off x="23822" y="3105150"/>
            <a:ext cx="2490778" cy="954107"/>
          </a:xfrm>
          <a:prstGeom prst="rect">
            <a:avLst/>
          </a:prstGeom>
        </p:spPr>
        <p:txBody>
          <a:bodyPr wrap="square">
            <a:spAutoFit/>
          </a:bodyPr>
          <a:lstStyle/>
          <a:p>
            <a:pPr algn="ctr"/>
            <a:r>
              <a:rPr lang="en-US" sz="2800" dirty="0">
                <a:latin typeface="?Mr.Jenkins"/>
                <a:cs typeface="?Mr.Jenkins"/>
              </a:rPr>
              <a:t>Lesley </a:t>
            </a:r>
            <a:r>
              <a:rPr lang="en-US" sz="2800" dirty="0" err="1">
                <a:latin typeface="?Mr.Jenkins"/>
                <a:cs typeface="?Mr.Jenkins"/>
              </a:rPr>
              <a:t>Carhart</a:t>
            </a:r>
            <a:endParaRPr lang="en-US" sz="2800" dirty="0">
              <a:latin typeface="?Mr.Jenkins"/>
              <a:cs typeface="?Mr.Jenkins"/>
            </a:endParaRPr>
          </a:p>
        </p:txBody>
      </p:sp>
      <p:sp>
        <p:nvSpPr>
          <p:cNvPr id="8" name="Rectangle 7"/>
          <p:cNvSpPr/>
          <p:nvPr/>
        </p:nvSpPr>
        <p:spPr>
          <a:xfrm>
            <a:off x="6308507" y="4095750"/>
            <a:ext cx="2490778" cy="954107"/>
          </a:xfrm>
          <a:prstGeom prst="rect">
            <a:avLst/>
          </a:prstGeom>
        </p:spPr>
        <p:txBody>
          <a:bodyPr wrap="square">
            <a:spAutoFit/>
          </a:bodyPr>
          <a:lstStyle/>
          <a:p>
            <a:pPr algn="ctr"/>
            <a:r>
              <a:rPr lang="en-US" sz="2800" dirty="0">
                <a:latin typeface="?Mr.Jenkins"/>
                <a:cs typeface="?Mr.Jenkins"/>
              </a:rPr>
              <a:t>Thomas </a:t>
            </a:r>
            <a:r>
              <a:rPr lang="en-US" sz="2800" dirty="0" err="1">
                <a:latin typeface="?Mr.Jenkins"/>
                <a:cs typeface="?Mr.Jenkins"/>
              </a:rPr>
              <a:t>d'Otreppe</a:t>
            </a:r>
            <a:endParaRPr lang="en-US" sz="2800" dirty="0">
              <a:latin typeface="?Mr.Jenkins"/>
              <a:cs typeface="?Mr.Jenkins"/>
            </a:endParaRPr>
          </a:p>
        </p:txBody>
      </p:sp>
      <p:sp>
        <p:nvSpPr>
          <p:cNvPr id="9" name="Rectangle 8"/>
          <p:cNvSpPr/>
          <p:nvPr/>
        </p:nvSpPr>
        <p:spPr>
          <a:xfrm>
            <a:off x="481022" y="2114550"/>
            <a:ext cx="2490778" cy="954107"/>
          </a:xfrm>
          <a:prstGeom prst="rect">
            <a:avLst/>
          </a:prstGeom>
        </p:spPr>
        <p:txBody>
          <a:bodyPr wrap="square">
            <a:spAutoFit/>
          </a:bodyPr>
          <a:lstStyle/>
          <a:p>
            <a:pPr algn="ctr"/>
            <a:r>
              <a:rPr lang="en-US" sz="2800" dirty="0">
                <a:latin typeface="?Mr.Jenkins"/>
                <a:cs typeface="?Mr.Jenkins"/>
              </a:rPr>
              <a:t>Kevin Finisterre</a:t>
            </a:r>
          </a:p>
        </p:txBody>
      </p:sp>
      <p:sp>
        <p:nvSpPr>
          <p:cNvPr id="10" name="Rectangle 9"/>
          <p:cNvSpPr/>
          <p:nvPr/>
        </p:nvSpPr>
        <p:spPr>
          <a:xfrm>
            <a:off x="6153172" y="3068657"/>
            <a:ext cx="2490778" cy="954107"/>
          </a:xfrm>
          <a:prstGeom prst="rect">
            <a:avLst/>
          </a:prstGeom>
        </p:spPr>
        <p:txBody>
          <a:bodyPr wrap="square">
            <a:spAutoFit/>
          </a:bodyPr>
          <a:lstStyle/>
          <a:p>
            <a:pPr algn="ctr"/>
            <a:r>
              <a:rPr lang="en-US" sz="2800" dirty="0">
                <a:latin typeface="?Mr.Jenkins"/>
                <a:cs typeface="?Mr.Jenkins"/>
              </a:rPr>
              <a:t>Moses Hernandez</a:t>
            </a:r>
          </a:p>
        </p:txBody>
      </p:sp>
      <p:sp>
        <p:nvSpPr>
          <p:cNvPr id="11" name="Rectangle 10"/>
          <p:cNvSpPr/>
          <p:nvPr/>
        </p:nvSpPr>
        <p:spPr>
          <a:xfrm>
            <a:off x="1924250" y="114357"/>
            <a:ext cx="2490778" cy="954107"/>
          </a:xfrm>
          <a:prstGeom prst="rect">
            <a:avLst/>
          </a:prstGeom>
        </p:spPr>
        <p:txBody>
          <a:bodyPr wrap="square">
            <a:spAutoFit/>
          </a:bodyPr>
          <a:lstStyle/>
          <a:p>
            <a:pPr algn="ctr"/>
            <a:r>
              <a:rPr lang="en-US" sz="2800" dirty="0">
                <a:latin typeface="?Mr.Jenkins"/>
                <a:cs typeface="?Mr.Jenkins"/>
              </a:rPr>
              <a:t>Jeff </a:t>
            </a:r>
            <a:r>
              <a:rPr lang="en-US" sz="2800" dirty="0" err="1">
                <a:latin typeface="?Mr.Jenkins"/>
                <a:cs typeface="?Mr.Jenkins"/>
              </a:rPr>
              <a:t>McJunkin</a:t>
            </a:r>
            <a:endParaRPr lang="en-US" sz="2800" dirty="0">
              <a:latin typeface="?Mr.Jenkins"/>
              <a:cs typeface="?Mr.Jenkins"/>
            </a:endParaRPr>
          </a:p>
        </p:txBody>
      </p:sp>
      <p:sp>
        <p:nvSpPr>
          <p:cNvPr id="12" name="Rectangle 11"/>
          <p:cNvSpPr/>
          <p:nvPr/>
        </p:nvSpPr>
        <p:spPr>
          <a:xfrm>
            <a:off x="4494590" y="119350"/>
            <a:ext cx="2490778" cy="954107"/>
          </a:xfrm>
          <a:prstGeom prst="rect">
            <a:avLst/>
          </a:prstGeom>
        </p:spPr>
        <p:txBody>
          <a:bodyPr wrap="square">
            <a:spAutoFit/>
          </a:bodyPr>
          <a:lstStyle/>
          <a:p>
            <a:pPr algn="ctr"/>
            <a:r>
              <a:rPr lang="en-US" sz="2800" dirty="0">
                <a:latin typeface="?Mr.Jenkins"/>
                <a:cs typeface="?Mr.Jenkins"/>
              </a:rPr>
              <a:t>Jorge </a:t>
            </a:r>
            <a:r>
              <a:rPr lang="en-US" sz="2800" dirty="0" err="1">
                <a:latin typeface="?Mr.Jenkins"/>
                <a:cs typeface="?Mr.Jenkins"/>
              </a:rPr>
              <a:t>Ochilles</a:t>
            </a:r>
            <a:endParaRPr lang="en-US" sz="2800" dirty="0">
              <a:latin typeface="?Mr.Jenkins"/>
              <a:cs typeface="?Mr.Jenkins"/>
            </a:endParaRPr>
          </a:p>
        </p:txBody>
      </p:sp>
      <p:sp>
        <p:nvSpPr>
          <p:cNvPr id="13" name="Rectangle 12"/>
          <p:cNvSpPr/>
          <p:nvPr/>
        </p:nvSpPr>
        <p:spPr>
          <a:xfrm>
            <a:off x="5562600" y="1130170"/>
            <a:ext cx="1957040" cy="954107"/>
          </a:xfrm>
          <a:prstGeom prst="rect">
            <a:avLst/>
          </a:prstGeom>
        </p:spPr>
        <p:txBody>
          <a:bodyPr wrap="square">
            <a:spAutoFit/>
          </a:bodyPr>
          <a:lstStyle/>
          <a:p>
            <a:pPr algn="ctr"/>
            <a:r>
              <a:rPr lang="en-US" sz="2800" dirty="0">
                <a:latin typeface="?Mr.Jenkins"/>
                <a:cs typeface="?Mr.Jenkins"/>
              </a:rPr>
              <a:t>Larry </a:t>
            </a:r>
            <a:r>
              <a:rPr lang="en-US" sz="2800" dirty="0" err="1">
                <a:latin typeface="?Mr.Jenkins"/>
                <a:cs typeface="?Mr.Jenkins"/>
              </a:rPr>
              <a:t>Pesce</a:t>
            </a:r>
            <a:endParaRPr lang="en-US" sz="2800" dirty="0">
              <a:latin typeface="?Mr.Jenkins"/>
              <a:cs typeface="?Mr.Jenkins"/>
            </a:endParaRPr>
          </a:p>
        </p:txBody>
      </p:sp>
      <p:sp>
        <p:nvSpPr>
          <p:cNvPr id="14" name="Rectangle 13"/>
          <p:cNvSpPr/>
          <p:nvPr/>
        </p:nvSpPr>
        <p:spPr>
          <a:xfrm>
            <a:off x="5943600" y="2118697"/>
            <a:ext cx="2490778" cy="954107"/>
          </a:xfrm>
          <a:prstGeom prst="rect">
            <a:avLst/>
          </a:prstGeom>
        </p:spPr>
        <p:txBody>
          <a:bodyPr wrap="square">
            <a:spAutoFit/>
          </a:bodyPr>
          <a:lstStyle/>
          <a:p>
            <a:pPr algn="ctr"/>
            <a:r>
              <a:rPr lang="en-US" sz="2800" dirty="0">
                <a:latin typeface="?Mr.Jenkins"/>
                <a:cs typeface="?Mr.Jenkins"/>
              </a:rPr>
              <a:t>Carrie Roberts</a:t>
            </a:r>
          </a:p>
        </p:txBody>
      </p:sp>
      <p:sp>
        <p:nvSpPr>
          <p:cNvPr id="15" name="Rectangle 14"/>
          <p:cNvSpPr/>
          <p:nvPr/>
        </p:nvSpPr>
        <p:spPr>
          <a:xfrm>
            <a:off x="806968" y="1130876"/>
            <a:ext cx="2164832" cy="954107"/>
          </a:xfrm>
          <a:prstGeom prst="rect">
            <a:avLst/>
          </a:prstGeom>
        </p:spPr>
        <p:txBody>
          <a:bodyPr wrap="square">
            <a:spAutoFit/>
          </a:bodyPr>
          <a:lstStyle/>
          <a:p>
            <a:pPr algn="ctr"/>
            <a:r>
              <a:rPr lang="en-US" sz="2800" dirty="0">
                <a:latin typeface="?Mr.Jenkins"/>
                <a:cs typeface="?Mr.Jenkins"/>
              </a:rPr>
              <a:t>John Strand</a:t>
            </a:r>
          </a:p>
        </p:txBody>
      </p:sp>
      <p:sp>
        <p:nvSpPr>
          <p:cNvPr id="16" name="Rectangle 15"/>
          <p:cNvSpPr/>
          <p:nvPr/>
        </p:nvSpPr>
        <p:spPr>
          <a:xfrm>
            <a:off x="23822" y="133350"/>
            <a:ext cx="457200" cy="304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83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260614__kwahmah-02__pop.wav"/>
                                        </p:tgtEl>
                                      </p:cMediaNode>
                                    </p:audio>
                                  </p:sub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260614__kwahmah-02__pop.wav"/>
                                        </p:tgtEl>
                                      </p:cMediaNode>
                                    </p:audio>
                                  </p:subTnLst>
                                </p:cTn>
                              </p:par>
                            </p:childTnLst>
                          </p:cTn>
                        </p:par>
                        <p:par>
                          <p:cTn id="13" fill="hold">
                            <p:stCondLst>
                              <p:cond delay="500"/>
                            </p:stCondLst>
                            <p:childTnLst>
                              <p:par>
                                <p:cTn id="14" presetID="1" presetClass="entr" presetSubtype="0" fill="hold" grpId="0" nodeType="afterEffect">
                                  <p:stCondLst>
                                    <p:cond delay="450"/>
                                  </p:stCondLst>
                                  <p:childTnLst>
                                    <p:set>
                                      <p:cBhvr>
                                        <p:cTn id="1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260614__kwahmah-02__pop.wav"/>
                                        </p:tgtEl>
                                      </p:cMediaNode>
                                    </p:audio>
                                  </p:subTnLst>
                                </p:cTn>
                              </p:par>
                            </p:childTnLst>
                          </p:cTn>
                        </p:par>
                        <p:par>
                          <p:cTn id="16" fill="hold">
                            <p:stCondLst>
                              <p:cond delay="950"/>
                            </p:stCondLst>
                            <p:childTnLst>
                              <p:par>
                                <p:cTn id="17" presetID="1" presetClass="entr" presetSubtype="0" fill="hold" grpId="0" nodeType="afterEffect">
                                  <p:stCondLst>
                                    <p:cond delay="40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260614__kwahmah-02__pop.wav"/>
                                        </p:tgtEl>
                                      </p:cMediaNode>
                                    </p:audio>
                                  </p:subTnLst>
                                </p:cTn>
                              </p:par>
                            </p:childTnLst>
                          </p:cTn>
                        </p:par>
                        <p:par>
                          <p:cTn id="19" fill="hold">
                            <p:stCondLst>
                              <p:cond delay="1350"/>
                            </p:stCondLst>
                            <p:childTnLst>
                              <p:par>
                                <p:cTn id="20" presetID="1" presetClass="entr" presetSubtype="0" fill="hold" grpId="0" nodeType="afterEffect">
                                  <p:stCondLst>
                                    <p:cond delay="35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260614__kwahmah-02__pop.wav"/>
                                        </p:tgtEl>
                                      </p:cMediaNode>
                                    </p:audio>
                                  </p:subTnLst>
                                </p:cTn>
                              </p:par>
                            </p:childTnLst>
                          </p:cTn>
                        </p:par>
                        <p:par>
                          <p:cTn id="22" fill="hold">
                            <p:stCondLst>
                              <p:cond delay="1700"/>
                            </p:stCondLst>
                            <p:childTnLst>
                              <p:par>
                                <p:cTn id="23" presetID="1" presetClass="entr" presetSubtype="0" fill="hold" grpId="0" nodeType="afterEffect">
                                  <p:stCondLst>
                                    <p:cond delay="30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260614__kwahmah-02__pop.wav"/>
                                        </p:tgtEl>
                                      </p:cMediaNode>
                                    </p:audio>
                                  </p:subTnLst>
                                </p:cTn>
                              </p:par>
                            </p:childTnLst>
                          </p:cTn>
                        </p:par>
                        <p:par>
                          <p:cTn id="25" fill="hold">
                            <p:stCondLst>
                              <p:cond delay="2000"/>
                            </p:stCondLst>
                            <p:childTnLst>
                              <p:par>
                                <p:cTn id="26" presetID="1" presetClass="entr" presetSubtype="0" fill="hold" grpId="0" nodeType="afterEffect">
                                  <p:stCondLst>
                                    <p:cond delay="25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260614__kwahmah-02__pop.wav"/>
                                        </p:tgtEl>
                                      </p:cMediaNode>
                                    </p:audio>
                                  </p:subTnLst>
                                </p:cTn>
                              </p:par>
                            </p:childTnLst>
                          </p:cTn>
                        </p:par>
                        <p:par>
                          <p:cTn id="28" fill="hold">
                            <p:stCondLst>
                              <p:cond delay="2250"/>
                            </p:stCondLst>
                            <p:childTnLst>
                              <p:par>
                                <p:cTn id="29" presetID="1" presetClass="entr" presetSubtype="0" fill="hold" grpId="0" nodeType="afterEffect">
                                  <p:stCondLst>
                                    <p:cond delay="20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260614__kwahmah-02__pop.wav"/>
                                        </p:tgtEl>
                                      </p:cMediaNode>
                                    </p:audio>
                                  </p:subTnLst>
                                </p:cTn>
                              </p:par>
                            </p:childTnLst>
                          </p:cTn>
                        </p:par>
                        <p:par>
                          <p:cTn id="31" fill="hold">
                            <p:stCondLst>
                              <p:cond delay="2450"/>
                            </p:stCondLst>
                            <p:childTnLst>
                              <p:par>
                                <p:cTn id="32" presetID="1" presetClass="entr" presetSubtype="0" fill="hold" grpId="0" nodeType="afterEffect">
                                  <p:stCondLst>
                                    <p:cond delay="15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260614__kwahmah-02__pop.wav"/>
                                        </p:tgtEl>
                                      </p:cMediaNode>
                                    </p:audio>
                                  </p:subTnLst>
                                </p:cTn>
                              </p:par>
                            </p:childTnLst>
                          </p:cTn>
                        </p:par>
                        <p:par>
                          <p:cTn id="34" fill="hold">
                            <p:stCondLst>
                              <p:cond delay="2600"/>
                            </p:stCondLst>
                            <p:childTnLst>
                              <p:par>
                                <p:cTn id="35" presetID="1" presetClass="entr" presetSubtype="0" fill="hold" grpId="0" nodeType="afterEffect">
                                  <p:stCondLst>
                                    <p:cond delay="100"/>
                                  </p:stCondLst>
                                  <p:childTnLst>
                                    <p:set>
                                      <p:cBhvr>
                                        <p:cTn id="3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260614__kwahmah-02__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90550"/>
            <a:ext cx="7225766" cy="1015663"/>
          </a:xfrm>
          <a:prstGeom prst="rect">
            <a:avLst/>
          </a:prstGeom>
        </p:spPr>
        <p:txBody>
          <a:bodyPr wrap="none">
            <a:spAutoFit/>
          </a:bodyPr>
          <a:lstStyle/>
          <a:p>
            <a:r>
              <a:rPr lang="en-US" sz="6000" dirty="0">
                <a:solidFill>
                  <a:schemeClr val="bg1"/>
                </a:solidFill>
                <a:latin typeface="Avenir Medium"/>
                <a:cs typeface="Avenir Medium"/>
              </a:rPr>
              <a:t>1. Constant learning</a:t>
            </a:r>
          </a:p>
        </p:txBody>
      </p:sp>
      <p:grpSp>
        <p:nvGrpSpPr>
          <p:cNvPr id="4" name="Group 3"/>
          <p:cNvGrpSpPr/>
          <p:nvPr/>
        </p:nvGrpSpPr>
        <p:grpSpPr>
          <a:xfrm>
            <a:off x="5638800" y="673953"/>
            <a:ext cx="3505200" cy="4454327"/>
            <a:chOff x="7010400" y="673953"/>
            <a:chExt cx="2133600" cy="4454327"/>
          </a:xfrm>
        </p:grpSpPr>
        <p:sp>
          <p:nvSpPr>
            <p:cNvPr id="5" name="Rectangle 4"/>
            <p:cNvSpPr/>
            <p:nvPr/>
          </p:nvSpPr>
          <p:spPr>
            <a:xfrm>
              <a:off x="7010400" y="4820503"/>
              <a:ext cx="2133600" cy="307777"/>
            </a:xfrm>
            <a:prstGeom prst="rect">
              <a:avLst/>
            </a:prstGeom>
          </p:spPr>
          <p:txBody>
            <a:bodyPr wrap="square">
              <a:spAutoFit/>
            </a:bodyPr>
            <a:lstStyle/>
            <a:p>
              <a:r>
                <a:rPr lang="en-US" sz="1400" dirty="0">
                  <a:solidFill>
                    <a:srgbClr val="FFFFFF"/>
                  </a:solidFill>
                  <a:latin typeface="Avenir Medium"/>
                  <a:cs typeface="Avenir Medium"/>
                </a:rPr>
                <a:t>* You're here, and that's a great start.</a:t>
              </a:r>
            </a:p>
          </p:txBody>
        </p:sp>
        <p:sp>
          <p:nvSpPr>
            <p:cNvPr id="6" name="Rectangle 5"/>
            <p:cNvSpPr/>
            <p:nvPr/>
          </p:nvSpPr>
          <p:spPr>
            <a:xfrm>
              <a:off x="8169965" y="673953"/>
              <a:ext cx="470276" cy="830997"/>
            </a:xfrm>
            <a:prstGeom prst="rect">
              <a:avLst/>
            </a:prstGeom>
          </p:spPr>
          <p:txBody>
            <a:bodyPr wrap="none">
              <a:spAutoFit/>
            </a:bodyPr>
            <a:lstStyle/>
            <a:p>
              <a:r>
                <a:rPr lang="en-US" sz="4800" dirty="0">
                  <a:solidFill>
                    <a:schemeClr val="bg1"/>
                  </a:solidFill>
                  <a:latin typeface="Avenir Medium"/>
                  <a:cs typeface="Avenir Medium"/>
                </a:rPr>
                <a:t>*</a:t>
              </a:r>
              <a:endParaRPr lang="en-US" sz="4800" dirty="0"/>
            </a:p>
          </p:txBody>
        </p:sp>
      </p:grpSp>
      <p:sp>
        <p:nvSpPr>
          <p:cNvPr id="7" name="Rectangle 6"/>
          <p:cNvSpPr/>
          <p:nvPr/>
        </p:nvSpPr>
        <p:spPr>
          <a:xfrm>
            <a:off x="609600" y="2571750"/>
            <a:ext cx="7934106" cy="400110"/>
          </a:xfrm>
          <a:prstGeom prst="rect">
            <a:avLst/>
          </a:prstGeom>
        </p:spPr>
        <p:txBody>
          <a:bodyPr wrap="square">
            <a:spAutoFit/>
          </a:bodyPr>
          <a:lstStyle/>
          <a:p>
            <a:r>
              <a:rPr lang="en-US" sz="2000" dirty="0">
                <a:solidFill>
                  <a:schemeClr val="bg1"/>
                </a:solidFill>
                <a:latin typeface="Avenir Medium"/>
                <a:cs typeface="Avenir Medium"/>
              </a:rPr>
              <a:t>Develop new skills to increase your employee value proposition.</a:t>
            </a:r>
          </a:p>
        </p:txBody>
      </p:sp>
    </p:spTree>
    <p:extLst>
      <p:ext uri="{BB962C8B-B14F-4D97-AF65-F5344CB8AC3E}">
        <p14:creationId xmlns:p14="http://schemas.microsoft.com/office/powerpoint/2010/main" val="311807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9070 2.jpg"/>
          <p:cNvPicPr>
            <a:picLocks noChangeAspect="1"/>
          </p:cNvPicPr>
          <p:nvPr/>
        </p:nvPicPr>
        <p:blipFill rotWithShape="1">
          <a:blip r:embed="rId3">
            <a:extLst>
              <a:ext uri="{28A0092B-C50C-407E-A947-70E740481C1C}">
                <a14:useLocalDpi xmlns:a14="http://schemas.microsoft.com/office/drawing/2010/main" val="0"/>
              </a:ext>
            </a:extLst>
          </a:blip>
          <a:srcRect r="14703"/>
          <a:stretch/>
        </p:blipFill>
        <p:spPr>
          <a:xfrm rot="5400000">
            <a:off x="2000250" y="-1448350"/>
            <a:ext cx="5143500" cy="8040200"/>
          </a:xfrm>
          <a:prstGeom prst="rect">
            <a:avLst/>
          </a:prstGeom>
        </p:spPr>
      </p:pic>
    </p:spTree>
    <p:extLst>
      <p:ext uri="{BB962C8B-B14F-4D97-AF65-F5344CB8AC3E}">
        <p14:creationId xmlns:p14="http://schemas.microsoft.com/office/powerpoint/2010/main" val="3778467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6065" y="1483493"/>
            <a:ext cx="2723823" cy="461665"/>
          </a:xfrm>
          <a:prstGeom prst="rect">
            <a:avLst/>
          </a:prstGeom>
        </p:spPr>
        <p:txBody>
          <a:bodyPr wrap="none">
            <a:spAutoFit/>
          </a:bodyPr>
          <a:lstStyle/>
          <a:p>
            <a:r>
              <a:rPr lang="en-US" sz="2400" dirty="0"/>
              <a:t>@</a:t>
            </a:r>
            <a:r>
              <a:rPr lang="en-US" sz="2400" dirty="0" err="1"/>
              <a:t>SecurityWeeklyTV</a:t>
            </a:r>
            <a:endParaRPr lang="en-US" sz="2400" dirty="0"/>
          </a:p>
        </p:txBody>
      </p:sp>
      <p:sp>
        <p:nvSpPr>
          <p:cNvPr id="3" name="Rectangle 2"/>
          <p:cNvSpPr/>
          <p:nvPr/>
        </p:nvSpPr>
        <p:spPr>
          <a:xfrm>
            <a:off x="6645083" y="3779650"/>
            <a:ext cx="1556836" cy="461665"/>
          </a:xfrm>
          <a:prstGeom prst="rect">
            <a:avLst/>
          </a:prstGeom>
        </p:spPr>
        <p:txBody>
          <a:bodyPr wrap="none">
            <a:spAutoFit/>
          </a:bodyPr>
          <a:lstStyle/>
          <a:p>
            <a:r>
              <a:rPr lang="en-US" sz="2400" dirty="0"/>
              <a:t>@</a:t>
            </a:r>
            <a:r>
              <a:rPr lang="en-US" sz="2400" dirty="0" err="1"/>
              <a:t>irongeek</a:t>
            </a:r>
            <a:endParaRPr lang="en-US" sz="2400" dirty="0"/>
          </a:p>
        </p:txBody>
      </p:sp>
      <p:sp>
        <p:nvSpPr>
          <p:cNvPr id="4" name="Rectangle 3"/>
          <p:cNvSpPr/>
          <p:nvPr/>
        </p:nvSpPr>
        <p:spPr>
          <a:xfrm>
            <a:off x="4496557" y="1908413"/>
            <a:ext cx="1961144" cy="461665"/>
          </a:xfrm>
          <a:prstGeom prst="rect">
            <a:avLst/>
          </a:prstGeom>
        </p:spPr>
        <p:txBody>
          <a:bodyPr wrap="none">
            <a:spAutoFit/>
          </a:bodyPr>
          <a:lstStyle/>
          <a:p>
            <a:r>
              <a:rPr lang="en-US" sz="2400" dirty="0"/>
              <a:t>@Hak5Darren</a:t>
            </a:r>
          </a:p>
        </p:txBody>
      </p:sp>
      <p:sp>
        <p:nvSpPr>
          <p:cNvPr id="5" name="Rectangle 4"/>
          <p:cNvSpPr/>
          <p:nvPr/>
        </p:nvSpPr>
        <p:spPr>
          <a:xfrm>
            <a:off x="1904375" y="4503846"/>
            <a:ext cx="2736647" cy="461665"/>
          </a:xfrm>
          <a:prstGeom prst="rect">
            <a:avLst/>
          </a:prstGeom>
        </p:spPr>
        <p:txBody>
          <a:bodyPr wrap="none">
            <a:spAutoFit/>
          </a:bodyPr>
          <a:lstStyle/>
          <a:p>
            <a:r>
              <a:rPr lang="en-US" sz="2400" dirty="0"/>
              <a:t>@</a:t>
            </a:r>
            <a:r>
              <a:rPr lang="en-US" sz="2400" dirty="0" err="1"/>
              <a:t>BlackHatOfficialYT</a:t>
            </a:r>
            <a:endParaRPr lang="en-US" sz="2400" dirty="0"/>
          </a:p>
        </p:txBody>
      </p:sp>
      <p:sp>
        <p:nvSpPr>
          <p:cNvPr id="6" name="Rectangle 5"/>
          <p:cNvSpPr/>
          <p:nvPr/>
        </p:nvSpPr>
        <p:spPr>
          <a:xfrm>
            <a:off x="457200" y="3333750"/>
            <a:ext cx="2948043" cy="461665"/>
          </a:xfrm>
          <a:prstGeom prst="rect">
            <a:avLst/>
          </a:prstGeom>
        </p:spPr>
        <p:txBody>
          <a:bodyPr wrap="none">
            <a:spAutoFit/>
          </a:bodyPr>
          <a:lstStyle/>
          <a:p>
            <a:r>
              <a:rPr lang="en-US" sz="2400" dirty="0"/>
              <a:t>@</a:t>
            </a:r>
            <a:r>
              <a:rPr lang="en-US" sz="2400" dirty="0" err="1"/>
              <a:t>DEFCONConference</a:t>
            </a:r>
            <a:endParaRPr lang="en-US" sz="2400" dirty="0"/>
          </a:p>
        </p:txBody>
      </p:sp>
      <p:sp>
        <p:nvSpPr>
          <p:cNvPr id="8" name="Rectangle 7"/>
          <p:cNvSpPr/>
          <p:nvPr/>
        </p:nvSpPr>
        <p:spPr>
          <a:xfrm>
            <a:off x="5910751" y="1451813"/>
            <a:ext cx="2691963" cy="461665"/>
          </a:xfrm>
          <a:prstGeom prst="rect">
            <a:avLst/>
          </a:prstGeom>
        </p:spPr>
        <p:txBody>
          <a:bodyPr wrap="none">
            <a:spAutoFit/>
          </a:bodyPr>
          <a:lstStyle/>
          <a:p>
            <a:r>
              <a:rPr lang="en-US" sz="2400" dirty="0"/>
              <a:t>@</a:t>
            </a:r>
            <a:r>
              <a:rPr lang="en-US" sz="2400" dirty="0" err="1"/>
              <a:t>TWiTSecurityNow</a:t>
            </a:r>
            <a:endParaRPr lang="en-US" sz="2400" dirty="0"/>
          </a:p>
        </p:txBody>
      </p:sp>
      <p:sp>
        <p:nvSpPr>
          <p:cNvPr id="9" name="Rectangle 8"/>
          <p:cNvSpPr/>
          <p:nvPr/>
        </p:nvSpPr>
        <p:spPr>
          <a:xfrm>
            <a:off x="4839290" y="4410844"/>
            <a:ext cx="2724424" cy="461665"/>
          </a:xfrm>
          <a:prstGeom prst="rect">
            <a:avLst/>
          </a:prstGeom>
        </p:spPr>
        <p:txBody>
          <a:bodyPr wrap="none">
            <a:spAutoFit/>
          </a:bodyPr>
          <a:lstStyle/>
          <a:p>
            <a:r>
              <a:rPr lang="en-US" sz="2400" dirty="0"/>
              <a:t>Crazy Danish Hacker</a:t>
            </a:r>
          </a:p>
        </p:txBody>
      </p:sp>
      <p:sp>
        <p:nvSpPr>
          <p:cNvPr id="10" name="Rectangle 9"/>
          <p:cNvSpPr/>
          <p:nvPr/>
        </p:nvSpPr>
        <p:spPr>
          <a:xfrm>
            <a:off x="282190" y="2046460"/>
            <a:ext cx="3880539" cy="461665"/>
          </a:xfrm>
          <a:prstGeom prst="rect">
            <a:avLst/>
          </a:prstGeom>
        </p:spPr>
        <p:txBody>
          <a:bodyPr wrap="none">
            <a:spAutoFit/>
          </a:bodyPr>
          <a:lstStyle/>
          <a:p>
            <a:r>
              <a:rPr lang="en-US" sz="2400" dirty="0"/>
              <a:t>Kali Linux Penetration Testing</a:t>
            </a:r>
          </a:p>
        </p:txBody>
      </p:sp>
      <p:sp>
        <p:nvSpPr>
          <p:cNvPr id="11" name="Rectangle 10"/>
          <p:cNvSpPr/>
          <p:nvPr/>
        </p:nvSpPr>
        <p:spPr>
          <a:xfrm>
            <a:off x="6744518" y="2169164"/>
            <a:ext cx="1297651" cy="461665"/>
          </a:xfrm>
          <a:prstGeom prst="rect">
            <a:avLst/>
          </a:prstGeom>
        </p:spPr>
        <p:txBody>
          <a:bodyPr wrap="none">
            <a:spAutoFit/>
          </a:bodyPr>
          <a:lstStyle/>
          <a:p>
            <a:r>
              <a:rPr lang="en-US" sz="2400" dirty="0"/>
              <a:t>Kali Root</a:t>
            </a:r>
          </a:p>
        </p:txBody>
      </p:sp>
      <p:sp>
        <p:nvSpPr>
          <p:cNvPr id="12" name="Rectangle 11"/>
          <p:cNvSpPr/>
          <p:nvPr/>
        </p:nvSpPr>
        <p:spPr>
          <a:xfrm>
            <a:off x="304800" y="2571750"/>
            <a:ext cx="2063786" cy="461665"/>
          </a:xfrm>
          <a:prstGeom prst="rect">
            <a:avLst/>
          </a:prstGeom>
        </p:spPr>
        <p:txBody>
          <a:bodyPr wrap="none">
            <a:spAutoFit/>
          </a:bodyPr>
          <a:lstStyle/>
          <a:p>
            <a:r>
              <a:rPr lang="en-US" sz="2400" dirty="0" err="1"/>
              <a:t>SSTec</a:t>
            </a:r>
            <a:r>
              <a:rPr lang="en-US" sz="2400" dirty="0"/>
              <a:t> Tutorials</a:t>
            </a:r>
          </a:p>
        </p:txBody>
      </p:sp>
      <p:sp>
        <p:nvSpPr>
          <p:cNvPr id="13" name="Rectangle 12"/>
          <p:cNvSpPr/>
          <p:nvPr/>
        </p:nvSpPr>
        <p:spPr>
          <a:xfrm>
            <a:off x="6392493" y="2756416"/>
            <a:ext cx="2208808" cy="461665"/>
          </a:xfrm>
          <a:prstGeom prst="rect">
            <a:avLst/>
          </a:prstGeom>
        </p:spPr>
        <p:txBody>
          <a:bodyPr wrap="none">
            <a:spAutoFit/>
          </a:bodyPr>
          <a:lstStyle/>
          <a:p>
            <a:r>
              <a:rPr lang="en-US" sz="2400" dirty="0"/>
              <a:t>@</a:t>
            </a:r>
            <a:r>
              <a:rPr lang="en-US" sz="2400" dirty="0" err="1"/>
              <a:t>JackkTutorials</a:t>
            </a:r>
            <a:endParaRPr lang="en-US" sz="2400" dirty="0"/>
          </a:p>
        </p:txBody>
      </p:sp>
      <p:sp>
        <p:nvSpPr>
          <p:cNvPr id="14" name="Rectangle 13"/>
          <p:cNvSpPr/>
          <p:nvPr/>
        </p:nvSpPr>
        <p:spPr>
          <a:xfrm>
            <a:off x="3821426" y="3490206"/>
            <a:ext cx="2432126" cy="461665"/>
          </a:xfrm>
          <a:prstGeom prst="rect">
            <a:avLst/>
          </a:prstGeom>
        </p:spPr>
        <p:txBody>
          <a:bodyPr wrap="none">
            <a:spAutoFit/>
          </a:bodyPr>
          <a:lstStyle/>
          <a:p>
            <a:r>
              <a:rPr lang="en-US" sz="2400" dirty="0"/>
              <a:t>@</a:t>
            </a:r>
            <a:r>
              <a:rPr lang="en-US" sz="2400" dirty="0" err="1"/>
              <a:t>InfoSecInstitute</a:t>
            </a:r>
            <a:endParaRPr lang="en-US" sz="2400" dirty="0"/>
          </a:p>
        </p:txBody>
      </p:sp>
      <p:sp>
        <p:nvSpPr>
          <p:cNvPr id="15" name="Rectangle 14"/>
          <p:cNvSpPr/>
          <p:nvPr/>
        </p:nvSpPr>
        <p:spPr>
          <a:xfrm>
            <a:off x="2625716" y="2667547"/>
            <a:ext cx="3548167" cy="523220"/>
          </a:xfrm>
          <a:prstGeom prst="rect">
            <a:avLst/>
          </a:prstGeom>
        </p:spPr>
        <p:txBody>
          <a:bodyPr wrap="none">
            <a:spAutoFit/>
          </a:bodyPr>
          <a:lstStyle/>
          <a:p>
            <a:r>
              <a:rPr lang="en-US" sz="2800" dirty="0"/>
              <a:t>SANS Pen Test Training</a:t>
            </a:r>
          </a:p>
        </p:txBody>
      </p:sp>
      <p:sp>
        <p:nvSpPr>
          <p:cNvPr id="16" name="Rectangle 15"/>
          <p:cNvSpPr/>
          <p:nvPr/>
        </p:nvSpPr>
        <p:spPr>
          <a:xfrm>
            <a:off x="561008" y="3927597"/>
            <a:ext cx="3018775" cy="461665"/>
          </a:xfrm>
          <a:prstGeom prst="rect">
            <a:avLst/>
          </a:prstGeom>
        </p:spPr>
        <p:txBody>
          <a:bodyPr wrap="none">
            <a:spAutoFit/>
          </a:bodyPr>
          <a:lstStyle/>
          <a:p>
            <a:r>
              <a:rPr lang="en-US" sz="2400" dirty="0" err="1"/>
              <a:t>Pentester</a:t>
            </a:r>
            <a:r>
              <a:rPr lang="en-US" sz="2400" dirty="0"/>
              <a:t> Academy TV</a:t>
            </a:r>
          </a:p>
        </p:txBody>
      </p:sp>
      <p:pic>
        <p:nvPicPr>
          <p:cNvPr id="18" name="Picture 17" descr="youtu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315" y="277051"/>
            <a:ext cx="4595371" cy="1027420"/>
          </a:xfrm>
          <a:prstGeom prst="rect">
            <a:avLst/>
          </a:prstGeom>
        </p:spPr>
      </p:pic>
    </p:spTree>
    <p:extLst>
      <p:ext uri="{BB962C8B-B14F-4D97-AF65-F5344CB8AC3E}">
        <p14:creationId xmlns:p14="http://schemas.microsoft.com/office/powerpoint/2010/main" val="2236159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zgif-4-5a0c40b96b.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669277"/>
          </a:xfrm>
          <a:prstGeom prst="rect">
            <a:avLst/>
          </a:prstGeom>
        </p:spPr>
      </p:pic>
    </p:spTree>
    <p:extLst>
      <p:ext uri="{BB962C8B-B14F-4D97-AF65-F5344CB8AC3E}">
        <p14:creationId xmlns:p14="http://schemas.microsoft.com/office/powerpoint/2010/main" val="535331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6385" y="193269"/>
            <a:ext cx="2777490" cy="4583055"/>
            <a:chOff x="266385" y="193269"/>
            <a:chExt cx="2777490" cy="4583055"/>
          </a:xfrm>
        </p:grpSpPr>
        <p:pic>
          <p:nvPicPr>
            <p:cNvPr id="4" name="Picture 3" descr="PacktPu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85" y="193269"/>
              <a:ext cx="2777490" cy="3429000"/>
            </a:xfrm>
            <a:prstGeom prst="rect">
              <a:avLst/>
            </a:prstGeom>
          </p:spPr>
        </p:pic>
        <p:sp>
          <p:nvSpPr>
            <p:cNvPr id="6" name="Rectangle 5"/>
            <p:cNvSpPr/>
            <p:nvPr/>
          </p:nvSpPr>
          <p:spPr>
            <a:xfrm>
              <a:off x="352828" y="3699106"/>
              <a:ext cx="2604604" cy="1077218"/>
            </a:xfrm>
            <a:prstGeom prst="rect">
              <a:avLst/>
            </a:prstGeom>
          </p:spPr>
          <p:txBody>
            <a:bodyPr wrap="square">
              <a:spAutoFit/>
            </a:bodyPr>
            <a:lstStyle/>
            <a:p>
              <a:pPr algn="ctr"/>
              <a:r>
                <a:rPr lang="en-US" sz="3200" dirty="0">
                  <a:solidFill>
                    <a:srgbClr val="FFFFFF"/>
                  </a:solidFill>
                  <a:latin typeface="Avenir Medium"/>
                  <a:cs typeface="Avenir Medium"/>
                </a:rPr>
                <a:t>Breaking Technology</a:t>
              </a:r>
            </a:p>
          </p:txBody>
        </p:sp>
      </p:grpSp>
      <p:grpSp>
        <p:nvGrpSpPr>
          <p:cNvPr id="10" name="Group 9"/>
          <p:cNvGrpSpPr/>
          <p:nvPr/>
        </p:nvGrpSpPr>
        <p:grpSpPr>
          <a:xfrm>
            <a:off x="3357371" y="193269"/>
            <a:ext cx="2613566" cy="4583055"/>
            <a:chOff x="3357371" y="193269"/>
            <a:chExt cx="2613566" cy="4583055"/>
          </a:xfrm>
        </p:grpSpPr>
        <p:pic>
          <p:nvPicPr>
            <p:cNvPr id="3" name="Picture 2" descr="oreil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7371" y="193269"/>
              <a:ext cx="2613566" cy="3429000"/>
            </a:xfrm>
            <a:prstGeom prst="rect">
              <a:avLst/>
            </a:prstGeom>
          </p:spPr>
        </p:pic>
        <p:sp>
          <p:nvSpPr>
            <p:cNvPr id="7" name="Rectangle 6"/>
            <p:cNvSpPr/>
            <p:nvPr/>
          </p:nvSpPr>
          <p:spPr>
            <a:xfrm>
              <a:off x="3363986" y="3699106"/>
              <a:ext cx="2604604" cy="1077218"/>
            </a:xfrm>
            <a:prstGeom prst="rect">
              <a:avLst/>
            </a:prstGeom>
          </p:spPr>
          <p:txBody>
            <a:bodyPr wrap="square">
              <a:spAutoFit/>
            </a:bodyPr>
            <a:lstStyle/>
            <a:p>
              <a:pPr algn="ctr"/>
              <a:r>
                <a:rPr lang="en-US" sz="3200" dirty="0">
                  <a:solidFill>
                    <a:srgbClr val="FFFFFF"/>
                  </a:solidFill>
                  <a:latin typeface="Avenir Medium"/>
                  <a:cs typeface="Avenir Medium"/>
                </a:rPr>
                <a:t>In-depth Reference</a:t>
              </a:r>
            </a:p>
          </p:txBody>
        </p:sp>
      </p:grpSp>
      <p:grpSp>
        <p:nvGrpSpPr>
          <p:cNvPr id="11" name="Group 10"/>
          <p:cNvGrpSpPr/>
          <p:nvPr/>
        </p:nvGrpSpPr>
        <p:grpSpPr>
          <a:xfrm>
            <a:off x="6277185" y="193269"/>
            <a:ext cx="2604604" cy="4583055"/>
            <a:chOff x="6277185" y="193269"/>
            <a:chExt cx="2604604" cy="4583055"/>
          </a:xfrm>
        </p:grpSpPr>
        <p:pic>
          <p:nvPicPr>
            <p:cNvPr id="2" name="Picture 1" descr="OOJS_frontcover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4434" y="193269"/>
              <a:ext cx="2593181" cy="3429000"/>
            </a:xfrm>
            <a:prstGeom prst="rect">
              <a:avLst/>
            </a:prstGeom>
          </p:spPr>
        </p:pic>
        <p:sp>
          <p:nvSpPr>
            <p:cNvPr id="8" name="Rectangle 7"/>
            <p:cNvSpPr/>
            <p:nvPr/>
          </p:nvSpPr>
          <p:spPr>
            <a:xfrm>
              <a:off x="6277185" y="3699106"/>
              <a:ext cx="2604604" cy="1077218"/>
            </a:xfrm>
            <a:prstGeom prst="rect">
              <a:avLst/>
            </a:prstGeom>
          </p:spPr>
          <p:txBody>
            <a:bodyPr wrap="square">
              <a:spAutoFit/>
            </a:bodyPr>
            <a:lstStyle/>
            <a:p>
              <a:pPr algn="ctr"/>
              <a:r>
                <a:rPr lang="en-US" sz="3200" dirty="0">
                  <a:solidFill>
                    <a:srgbClr val="FFFFFF"/>
                  </a:solidFill>
                  <a:latin typeface="Avenir Medium"/>
                  <a:cs typeface="Avenir Medium"/>
                </a:rPr>
                <a:t>Coding Guides</a:t>
              </a:r>
            </a:p>
          </p:txBody>
        </p:sp>
      </p:grpSp>
    </p:spTree>
    <p:extLst>
      <p:ext uri="{BB962C8B-B14F-4D97-AF65-F5344CB8AC3E}">
        <p14:creationId xmlns:p14="http://schemas.microsoft.com/office/powerpoint/2010/main" val="2698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821" y="1162894"/>
            <a:ext cx="8318623" cy="2817712"/>
            <a:chOff x="597821" y="1355864"/>
            <a:chExt cx="8318623" cy="2817712"/>
          </a:xfrm>
        </p:grpSpPr>
        <p:sp>
          <p:nvSpPr>
            <p:cNvPr id="2" name="Rectangle 1"/>
            <p:cNvSpPr/>
            <p:nvPr/>
          </p:nvSpPr>
          <p:spPr>
            <a:xfrm>
              <a:off x="597821" y="2533888"/>
              <a:ext cx="5146831" cy="461665"/>
            </a:xfrm>
            <a:prstGeom prst="rect">
              <a:avLst/>
            </a:prstGeom>
          </p:spPr>
          <p:txBody>
            <a:bodyPr wrap="square">
              <a:spAutoFit/>
            </a:bodyPr>
            <a:lstStyle/>
            <a:p>
              <a:r>
                <a:rPr lang="en-US" sz="2400" dirty="0">
                  <a:solidFill>
                    <a:srgbClr val="FFFFFF"/>
                  </a:solidFill>
                </a:rPr>
                <a:t>http://</a:t>
              </a:r>
              <a:r>
                <a:rPr lang="en-US" sz="2400" dirty="0" err="1">
                  <a:solidFill>
                    <a:srgbClr val="FFFFFF"/>
                  </a:solidFill>
                </a:rPr>
                <a:t>www.oreilly.com</a:t>
              </a:r>
              <a:r>
                <a:rPr lang="en-US" sz="2400" dirty="0">
                  <a:solidFill>
                    <a:srgbClr val="FFFFFF"/>
                  </a:solidFill>
                </a:rPr>
                <a:t>/free</a:t>
              </a:r>
            </a:p>
          </p:txBody>
        </p:sp>
        <p:sp>
          <p:nvSpPr>
            <p:cNvPr id="3" name="Rectangle 2"/>
            <p:cNvSpPr/>
            <p:nvPr/>
          </p:nvSpPr>
          <p:spPr>
            <a:xfrm>
              <a:off x="597821" y="1355864"/>
              <a:ext cx="7178079" cy="461665"/>
            </a:xfrm>
            <a:prstGeom prst="rect">
              <a:avLst/>
            </a:prstGeom>
          </p:spPr>
          <p:txBody>
            <a:bodyPr wrap="square">
              <a:spAutoFit/>
            </a:bodyPr>
            <a:lstStyle/>
            <a:p>
              <a:r>
                <a:rPr lang="en-US" sz="2400" dirty="0">
                  <a:solidFill>
                    <a:srgbClr val="FFFFFF"/>
                  </a:solidFill>
                </a:rPr>
                <a:t>https://</a:t>
              </a:r>
              <a:r>
                <a:rPr lang="en-US" sz="2400" dirty="0" err="1">
                  <a:solidFill>
                    <a:srgbClr val="FFFFFF"/>
                  </a:solidFill>
                </a:rPr>
                <a:t>www.packtpub.com</a:t>
              </a:r>
              <a:r>
                <a:rPr lang="en-US" sz="2400" dirty="0">
                  <a:solidFill>
                    <a:srgbClr val="FFFFFF"/>
                  </a:solidFill>
                </a:rPr>
                <a:t>/</a:t>
              </a:r>
              <a:r>
                <a:rPr lang="en-US" sz="2400" dirty="0" err="1">
                  <a:solidFill>
                    <a:srgbClr val="FFFFFF"/>
                  </a:solidFill>
                </a:rPr>
                <a:t>packt</a:t>
              </a:r>
              <a:r>
                <a:rPr lang="en-US" sz="2400" dirty="0">
                  <a:solidFill>
                    <a:srgbClr val="FFFFFF"/>
                  </a:solidFill>
                </a:rPr>
                <a:t>/offers/free-learning</a:t>
              </a:r>
            </a:p>
          </p:txBody>
        </p:sp>
        <p:sp>
          <p:nvSpPr>
            <p:cNvPr id="4" name="Rectangle 3"/>
            <p:cNvSpPr/>
            <p:nvPr/>
          </p:nvSpPr>
          <p:spPr>
            <a:xfrm>
              <a:off x="597821" y="3711911"/>
              <a:ext cx="8318623" cy="461665"/>
            </a:xfrm>
            <a:prstGeom prst="rect">
              <a:avLst/>
            </a:prstGeom>
          </p:spPr>
          <p:txBody>
            <a:bodyPr wrap="square">
              <a:spAutoFit/>
            </a:bodyPr>
            <a:lstStyle/>
            <a:p>
              <a:r>
                <a:rPr lang="en-US" sz="2400" dirty="0">
                  <a:solidFill>
                    <a:srgbClr val="FFFFFF"/>
                  </a:solidFill>
                </a:rPr>
                <a:t>https://</a:t>
              </a:r>
              <a:r>
                <a:rPr lang="en-US" sz="2400" dirty="0" err="1">
                  <a:solidFill>
                    <a:srgbClr val="FFFFFF"/>
                  </a:solidFill>
                </a:rPr>
                <a:t>www.humblebundle.com</a:t>
              </a:r>
              <a:endParaRPr lang="en-US" sz="2400" dirty="0">
                <a:solidFill>
                  <a:srgbClr val="FFFFFF"/>
                </a:solidFill>
              </a:endParaRPr>
            </a:p>
          </p:txBody>
        </p:sp>
      </p:grpSp>
    </p:spTree>
    <p:extLst>
      <p:ext uri="{BB962C8B-B14F-4D97-AF65-F5344CB8AC3E}">
        <p14:creationId xmlns:p14="http://schemas.microsoft.com/office/powerpoint/2010/main" val="3045124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8713" y="2248585"/>
            <a:ext cx="4486575" cy="769441"/>
          </a:xfrm>
          <a:prstGeom prst="rect">
            <a:avLst/>
          </a:prstGeom>
        </p:spPr>
        <p:txBody>
          <a:bodyPr wrap="none">
            <a:spAutoFit/>
          </a:bodyPr>
          <a:lstStyle/>
          <a:p>
            <a:r>
              <a:rPr lang="en-US" sz="4400" dirty="0"/>
              <a:t>Use an RSS reader.</a:t>
            </a:r>
          </a:p>
        </p:txBody>
      </p:sp>
    </p:spTree>
    <p:extLst>
      <p:ext uri="{BB962C8B-B14F-4D97-AF65-F5344CB8AC3E}">
        <p14:creationId xmlns:p14="http://schemas.microsoft.com/office/powerpoint/2010/main" val="1931320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zgif-1-0f7956496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50" y="2686331"/>
            <a:ext cx="8484280" cy="1088782"/>
          </a:xfrm>
          <a:prstGeom prst="rect">
            <a:avLst/>
          </a:prstGeom>
        </p:spPr>
      </p:pic>
      <p:pic>
        <p:nvPicPr>
          <p:cNvPr id="3" name="Picture 2" descr="315f9ede78da4fbac9e798ed20432f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826" y="549385"/>
            <a:ext cx="5691463" cy="1618426"/>
          </a:xfrm>
          <a:prstGeom prst="rect">
            <a:avLst/>
          </a:prstGeom>
        </p:spPr>
      </p:pic>
    </p:spTree>
    <p:extLst>
      <p:ext uri="{BB962C8B-B14F-4D97-AF65-F5344CB8AC3E}">
        <p14:creationId xmlns:p14="http://schemas.microsoft.com/office/powerpoint/2010/main" val="2924225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695" y="240788"/>
            <a:ext cx="8914027" cy="4524315"/>
          </a:xfrm>
          <a:prstGeom prst="rect">
            <a:avLst/>
          </a:prstGeom>
        </p:spPr>
        <p:txBody>
          <a:bodyPr wrap="square">
            <a:spAutoFit/>
          </a:bodyPr>
          <a:lstStyle/>
          <a:p>
            <a:r>
              <a:rPr lang="en-US" sz="3200" dirty="0">
                <a:solidFill>
                  <a:schemeClr val="bg1"/>
                </a:solidFill>
                <a:latin typeface="Avenir Medium"/>
                <a:cs typeface="Avenir Medium"/>
              </a:rPr>
              <a:t>I'm going to let you in on a little secret. Remember AOL  ? I know, they cancelled   A , and people are all broken up about it. But did you know they have a free R   service? Go to </a:t>
            </a:r>
            <a:r>
              <a:rPr lang="en-US" sz="3200" dirty="0" err="1">
                <a:solidFill>
                  <a:schemeClr val="bg1"/>
                </a:solidFill>
                <a:latin typeface="Avenir Medium"/>
                <a:cs typeface="Avenir Medium"/>
              </a:rPr>
              <a:t>reader.aol.com</a:t>
            </a:r>
            <a:r>
              <a:rPr lang="en-US" sz="3200" dirty="0">
                <a:solidFill>
                  <a:schemeClr val="bg1"/>
                </a:solidFill>
                <a:latin typeface="Avenir Medium"/>
                <a:cs typeface="Avenir Medium"/>
              </a:rPr>
              <a:t>. You can login with your old AI  account. Oh, and there's no                      . I'm pretty sure someone is going to figure it out and       . Until then, hop on over there and manage all your       reading from one place.</a:t>
            </a:r>
          </a:p>
        </p:txBody>
      </p:sp>
      <p:pic>
        <p:nvPicPr>
          <p:cNvPr id="3" name="Picture 2"/>
          <p:cNvPicPr>
            <a:picLocks noChangeAspect="1"/>
          </p:cNvPicPr>
          <p:nvPr/>
        </p:nvPicPr>
        <p:blipFill rotWithShape="1">
          <a:blip r:embed="rId3"/>
          <a:srcRect l="6706" t="29340" r="6053" b="34347"/>
          <a:stretch/>
        </p:blipFill>
        <p:spPr>
          <a:xfrm>
            <a:off x="2314575" y="835296"/>
            <a:ext cx="993775" cy="413646"/>
          </a:xfrm>
          <a:prstGeom prst="rect">
            <a:avLst/>
          </a:prstGeom>
        </p:spPr>
      </p:pic>
      <p:pic>
        <p:nvPicPr>
          <p:cNvPr id="6" name="Picture 5"/>
          <p:cNvPicPr>
            <a:picLocks noChangeAspect="1"/>
          </p:cNvPicPr>
          <p:nvPr/>
        </p:nvPicPr>
        <p:blipFill>
          <a:blip r:embed="rId4"/>
          <a:stretch>
            <a:fillRect/>
          </a:stretch>
        </p:blipFill>
        <p:spPr>
          <a:xfrm>
            <a:off x="5143372" y="1782445"/>
            <a:ext cx="479178" cy="479178"/>
          </a:xfrm>
          <a:prstGeom prst="rect">
            <a:avLst/>
          </a:prstGeom>
        </p:spPr>
      </p:pic>
      <p:pic>
        <p:nvPicPr>
          <p:cNvPr id="7" name="Picture 6"/>
          <p:cNvPicPr>
            <a:picLocks noChangeAspect="1"/>
          </p:cNvPicPr>
          <p:nvPr/>
        </p:nvPicPr>
        <p:blipFill rotWithShape="1">
          <a:blip r:embed="rId5"/>
          <a:srcRect l="19159" t="4547" r="20513" b="5707"/>
          <a:stretch/>
        </p:blipFill>
        <p:spPr>
          <a:xfrm>
            <a:off x="8189985" y="2255282"/>
            <a:ext cx="591572" cy="485401"/>
          </a:xfrm>
          <a:prstGeom prst="rect">
            <a:avLst/>
          </a:prstGeom>
        </p:spPr>
      </p:pic>
      <p:pic>
        <p:nvPicPr>
          <p:cNvPr id="8" name="Picture 7"/>
          <p:cNvPicPr>
            <a:picLocks noChangeAspect="1"/>
          </p:cNvPicPr>
          <p:nvPr/>
        </p:nvPicPr>
        <p:blipFill rotWithShape="1">
          <a:blip r:embed="rId5"/>
          <a:srcRect l="19159" t="4547" r="20513" b="5707"/>
          <a:stretch/>
        </p:blipFill>
        <p:spPr>
          <a:xfrm>
            <a:off x="7867605" y="762950"/>
            <a:ext cx="591572" cy="485401"/>
          </a:xfrm>
          <a:prstGeom prst="rect">
            <a:avLst/>
          </a:prstGeom>
        </p:spPr>
      </p:pic>
      <p:pic>
        <p:nvPicPr>
          <p:cNvPr id="10" name="Picture 9" descr="a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1170" y="2816209"/>
            <a:ext cx="2326484" cy="363514"/>
          </a:xfrm>
          <a:prstGeom prst="rect">
            <a:avLst/>
          </a:prstGeom>
        </p:spPr>
      </p:pic>
      <p:pic>
        <p:nvPicPr>
          <p:cNvPr id="11" name="Picture 10"/>
          <p:cNvPicPr>
            <a:picLocks noChangeAspect="1"/>
          </p:cNvPicPr>
          <p:nvPr/>
        </p:nvPicPr>
        <p:blipFill>
          <a:blip r:embed="rId7"/>
          <a:stretch>
            <a:fillRect/>
          </a:stretch>
        </p:blipFill>
        <p:spPr>
          <a:xfrm>
            <a:off x="3083610" y="4196704"/>
            <a:ext cx="875071" cy="495828"/>
          </a:xfrm>
          <a:prstGeom prst="rect">
            <a:avLst/>
          </a:prstGeom>
        </p:spPr>
      </p:pic>
      <p:pic>
        <p:nvPicPr>
          <p:cNvPr id="12" name="Picture 11" descr="src_TIA_logo_re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809" y="3773351"/>
            <a:ext cx="662265" cy="400629"/>
          </a:xfrm>
          <a:prstGeom prst="rect">
            <a:avLst/>
          </a:prstGeom>
        </p:spPr>
      </p:pic>
    </p:spTree>
    <p:extLst>
      <p:ext uri="{BB962C8B-B14F-4D97-AF65-F5344CB8AC3E}">
        <p14:creationId xmlns:p14="http://schemas.microsoft.com/office/powerpoint/2010/main" val="275690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6 at 7.59.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48" y="1032498"/>
            <a:ext cx="6873896" cy="3839219"/>
          </a:xfrm>
          <a:prstGeom prst="rect">
            <a:avLst/>
          </a:prstGeom>
        </p:spPr>
      </p:pic>
      <p:pic>
        <p:nvPicPr>
          <p:cNvPr id="3" name="Picture 2" descr="Screen Shot 2017-11-06 at 8.02.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514" y="1238204"/>
            <a:ext cx="6873896" cy="3839219"/>
          </a:xfrm>
          <a:prstGeom prst="rect">
            <a:avLst/>
          </a:prstGeom>
        </p:spPr>
      </p:pic>
      <p:sp>
        <p:nvSpPr>
          <p:cNvPr id="4" name="Rectangle 3"/>
          <p:cNvSpPr/>
          <p:nvPr/>
        </p:nvSpPr>
        <p:spPr>
          <a:xfrm>
            <a:off x="253999" y="80697"/>
            <a:ext cx="8664223" cy="765338"/>
          </a:xfrm>
          <a:prstGeom prst="rect">
            <a:avLst/>
          </a:prstGeom>
        </p:spPr>
        <p:txBody>
          <a:bodyPr wrap="square">
            <a:spAutoFit/>
          </a:bodyPr>
          <a:lstStyle/>
          <a:p>
            <a:pPr marL="342900" indent="-342900">
              <a:lnSpc>
                <a:spcPct val="140000"/>
              </a:lnSpc>
              <a:buFont typeface="+mj-lt"/>
              <a:buAutoNum type="arabicPeriod"/>
            </a:pPr>
            <a:r>
              <a:rPr lang="en-US" sz="1600" b="1" dirty="0">
                <a:solidFill>
                  <a:schemeClr val="bg1"/>
                </a:solidFill>
                <a:latin typeface="Avenir Medium"/>
                <a:cs typeface="Avenir Medium"/>
              </a:rPr>
              <a:t>Download Larry </a:t>
            </a:r>
            <a:r>
              <a:rPr lang="en-US" sz="1600" b="1" dirty="0" err="1">
                <a:solidFill>
                  <a:schemeClr val="bg1"/>
                </a:solidFill>
                <a:latin typeface="Avenir Medium"/>
                <a:cs typeface="Avenir Medium"/>
              </a:rPr>
              <a:t>Pesce's</a:t>
            </a:r>
            <a:r>
              <a:rPr lang="en-US" sz="1600" b="1" dirty="0">
                <a:solidFill>
                  <a:schemeClr val="bg1"/>
                </a:solidFill>
                <a:latin typeface="Avenir Medium"/>
                <a:cs typeface="Avenir Medium"/>
              </a:rPr>
              <a:t> RSS OPML file at http://</a:t>
            </a:r>
            <a:r>
              <a:rPr lang="en-US" sz="1600" b="1" dirty="0" err="1">
                <a:solidFill>
                  <a:schemeClr val="bg1"/>
                </a:solidFill>
                <a:latin typeface="Avenir Medium"/>
                <a:cs typeface="Avenir Medium"/>
              </a:rPr>
              <a:t>www.haxorthematrix.com</a:t>
            </a:r>
            <a:r>
              <a:rPr lang="en-US" sz="1600" b="1" dirty="0">
                <a:solidFill>
                  <a:schemeClr val="bg1"/>
                </a:solidFill>
                <a:latin typeface="Avenir Medium"/>
                <a:cs typeface="Avenir Medium"/>
              </a:rPr>
              <a:t>/</a:t>
            </a:r>
            <a:r>
              <a:rPr lang="en-US" sz="1600" b="1" dirty="0" err="1">
                <a:solidFill>
                  <a:schemeClr val="bg1"/>
                </a:solidFill>
                <a:latin typeface="Avenir Medium"/>
                <a:cs typeface="Avenir Medium"/>
              </a:rPr>
              <a:t>feeds.opml</a:t>
            </a:r>
            <a:r>
              <a:rPr lang="en-US" sz="1600" b="1" dirty="0">
                <a:solidFill>
                  <a:schemeClr val="bg1"/>
                </a:solidFill>
                <a:latin typeface="Avenir Medium"/>
                <a:cs typeface="Avenir Medium"/>
              </a:rPr>
              <a:t>.</a:t>
            </a:r>
          </a:p>
          <a:p>
            <a:pPr marL="342900" indent="-342900">
              <a:lnSpc>
                <a:spcPct val="140000"/>
              </a:lnSpc>
              <a:buFont typeface="+mj-lt"/>
              <a:buAutoNum type="arabicPeriod"/>
            </a:pPr>
            <a:r>
              <a:rPr lang="en-US" sz="1600" b="1" dirty="0">
                <a:solidFill>
                  <a:schemeClr val="bg1"/>
                </a:solidFill>
                <a:latin typeface="Avenir Medium"/>
                <a:cs typeface="Avenir Medium"/>
              </a:rPr>
              <a:t>Login to </a:t>
            </a:r>
            <a:r>
              <a:rPr lang="en-US" sz="1600" b="1" dirty="0" err="1">
                <a:solidFill>
                  <a:schemeClr val="bg1"/>
                </a:solidFill>
                <a:latin typeface="Avenir Medium"/>
                <a:cs typeface="Avenir Medium"/>
              </a:rPr>
              <a:t>reader.aol.com</a:t>
            </a:r>
            <a:r>
              <a:rPr lang="en-US" sz="1600" b="1" dirty="0">
                <a:solidFill>
                  <a:schemeClr val="bg1"/>
                </a:solidFill>
                <a:latin typeface="Avenir Medium"/>
                <a:cs typeface="Avenir Medium"/>
              </a:rPr>
              <a:t>, click </a:t>
            </a:r>
            <a:r>
              <a:rPr lang="en-US" sz="1600" b="1" dirty="0">
                <a:solidFill>
                  <a:schemeClr val="bg1"/>
                </a:solidFill>
                <a:latin typeface="Avenir Heavy"/>
                <a:ea typeface="Wingdings"/>
                <a:cs typeface="Avenir Heavy"/>
                <a:sym typeface="Wingdings"/>
              </a:rPr>
              <a:t></a:t>
            </a:r>
            <a:r>
              <a:rPr lang="en-US" sz="1600" b="1" dirty="0">
                <a:solidFill>
                  <a:schemeClr val="bg1"/>
                </a:solidFill>
                <a:latin typeface="Avenir Heavy"/>
                <a:cs typeface="Avenir Heavy"/>
                <a:sym typeface="Wingdings"/>
              </a:rPr>
              <a:t> | Import</a:t>
            </a:r>
            <a:r>
              <a:rPr lang="en-US" sz="1600" b="1" dirty="0">
                <a:solidFill>
                  <a:schemeClr val="bg1"/>
                </a:solidFill>
                <a:latin typeface="Avenir Medium"/>
                <a:cs typeface="Avenir Medium"/>
                <a:sym typeface="Wingdings"/>
              </a:rPr>
              <a:t>. Select the OPML file, then click Upload.</a:t>
            </a:r>
            <a:endParaRPr lang="en-US" sz="1600" b="1" dirty="0">
              <a:solidFill>
                <a:schemeClr val="bg1"/>
              </a:solidFill>
              <a:latin typeface="Avenir Medium"/>
              <a:cs typeface="Avenir Medium"/>
            </a:endParaRPr>
          </a:p>
        </p:txBody>
      </p:sp>
    </p:spTree>
    <p:extLst>
      <p:ext uri="{BB962C8B-B14F-4D97-AF65-F5344CB8AC3E}">
        <p14:creationId xmlns:p14="http://schemas.microsoft.com/office/powerpoint/2010/main" val="17149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15822" y="59439"/>
            <a:ext cx="6912357" cy="5024622"/>
            <a:chOff x="1428724" y="59439"/>
            <a:chExt cx="6912357" cy="5024622"/>
          </a:xfrm>
        </p:grpSpPr>
        <p:grpSp>
          <p:nvGrpSpPr>
            <p:cNvPr id="8" name="Group 7"/>
            <p:cNvGrpSpPr/>
            <p:nvPr/>
          </p:nvGrpSpPr>
          <p:grpSpPr>
            <a:xfrm>
              <a:off x="1428724" y="59439"/>
              <a:ext cx="2826350" cy="5024622"/>
              <a:chOff x="1428724" y="59439"/>
              <a:chExt cx="2826350" cy="5024622"/>
            </a:xfrm>
          </p:grpSpPr>
          <p:pic>
            <p:nvPicPr>
              <p:cNvPr id="3" name="Picture 2" descr="IMG_907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24" y="59439"/>
                <a:ext cx="2826350" cy="5024622"/>
              </a:xfrm>
              <a:prstGeom prst="rect">
                <a:avLst/>
              </a:prstGeom>
            </p:spPr>
          </p:pic>
          <p:sp>
            <p:nvSpPr>
              <p:cNvPr id="5" name="Rectangle 4"/>
              <p:cNvSpPr/>
              <p:nvPr/>
            </p:nvSpPr>
            <p:spPr>
              <a:xfrm>
                <a:off x="1622422" y="3666343"/>
                <a:ext cx="2438955" cy="1077218"/>
              </a:xfrm>
              <a:prstGeom prst="rect">
                <a:avLst/>
              </a:prstGeom>
              <a:solidFill>
                <a:schemeClr val="bg1">
                  <a:alpha val="73000"/>
                </a:schemeClr>
              </a:solidFill>
            </p:spPr>
            <p:txBody>
              <a:bodyPr wrap="square">
                <a:spAutoFit/>
              </a:bodyPr>
              <a:lstStyle/>
              <a:p>
                <a:pPr algn="ctr"/>
                <a:r>
                  <a:rPr lang="en-US" sz="3200" dirty="0" err="1"/>
                  <a:t>FeeddlerPro</a:t>
                </a:r>
                <a:r>
                  <a:rPr lang="en-US" sz="3200" dirty="0"/>
                  <a:t> for iOS</a:t>
                </a:r>
              </a:p>
            </p:txBody>
          </p:sp>
        </p:grpSp>
        <p:grpSp>
          <p:nvGrpSpPr>
            <p:cNvPr id="7" name="Group 6"/>
            <p:cNvGrpSpPr/>
            <p:nvPr/>
          </p:nvGrpSpPr>
          <p:grpSpPr>
            <a:xfrm>
              <a:off x="5514731" y="59439"/>
              <a:ext cx="2826350" cy="5024622"/>
              <a:chOff x="5514731" y="59439"/>
              <a:chExt cx="2826350" cy="5024622"/>
            </a:xfrm>
          </p:grpSpPr>
          <p:pic>
            <p:nvPicPr>
              <p:cNvPr id="2" name="Picture 1" descr="screenshot_20171106-083732_7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731" y="59439"/>
                <a:ext cx="2826350" cy="5024622"/>
              </a:xfrm>
              <a:prstGeom prst="rect">
                <a:avLst/>
              </a:prstGeom>
            </p:spPr>
          </p:pic>
          <p:sp>
            <p:nvSpPr>
              <p:cNvPr id="6" name="Rectangle 5"/>
              <p:cNvSpPr/>
              <p:nvPr/>
            </p:nvSpPr>
            <p:spPr>
              <a:xfrm>
                <a:off x="5708429" y="3666343"/>
                <a:ext cx="2438955" cy="1077218"/>
              </a:xfrm>
              <a:prstGeom prst="rect">
                <a:avLst/>
              </a:prstGeom>
              <a:solidFill>
                <a:schemeClr val="bg1">
                  <a:alpha val="73000"/>
                </a:schemeClr>
              </a:solidFill>
            </p:spPr>
            <p:txBody>
              <a:bodyPr wrap="square">
                <a:spAutoFit/>
              </a:bodyPr>
              <a:lstStyle/>
              <a:p>
                <a:pPr algn="ctr"/>
                <a:r>
                  <a:rPr lang="en-US" sz="3200" dirty="0" err="1"/>
                  <a:t>Feedly</a:t>
                </a:r>
                <a:r>
                  <a:rPr lang="en-US" sz="3200" dirty="0"/>
                  <a:t> for Android</a:t>
                </a:r>
              </a:p>
            </p:txBody>
          </p:sp>
        </p:grpSp>
      </p:grpSp>
    </p:spTree>
    <p:extLst>
      <p:ext uri="{BB962C8B-B14F-4D97-AF65-F5344CB8AC3E}">
        <p14:creationId xmlns:p14="http://schemas.microsoft.com/office/powerpoint/2010/main" val="3335901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587" y="590550"/>
            <a:ext cx="8266826" cy="1015663"/>
          </a:xfrm>
          <a:prstGeom prst="rect">
            <a:avLst/>
          </a:prstGeom>
        </p:spPr>
        <p:txBody>
          <a:bodyPr wrap="none">
            <a:spAutoFit/>
          </a:bodyPr>
          <a:lstStyle/>
          <a:p>
            <a:r>
              <a:rPr lang="en-US" sz="6000" dirty="0">
                <a:solidFill>
                  <a:schemeClr val="bg1"/>
                </a:solidFill>
                <a:latin typeface="Avenir Medium"/>
                <a:cs typeface="Avenir Medium"/>
              </a:rPr>
              <a:t>2. Create. Write. Code.</a:t>
            </a:r>
          </a:p>
        </p:txBody>
      </p:sp>
      <p:sp>
        <p:nvSpPr>
          <p:cNvPr id="6" name="Rectangle 5"/>
          <p:cNvSpPr/>
          <p:nvPr/>
        </p:nvSpPr>
        <p:spPr>
          <a:xfrm>
            <a:off x="362387" y="2571750"/>
            <a:ext cx="8705413" cy="400110"/>
          </a:xfrm>
          <a:prstGeom prst="rect">
            <a:avLst/>
          </a:prstGeom>
        </p:spPr>
        <p:txBody>
          <a:bodyPr wrap="square">
            <a:spAutoFit/>
          </a:bodyPr>
          <a:lstStyle/>
          <a:p>
            <a:pPr algn="ctr"/>
            <a:r>
              <a:rPr lang="en-US" sz="2000" dirty="0">
                <a:solidFill>
                  <a:schemeClr val="bg1"/>
                </a:solidFill>
                <a:latin typeface="Avenir Medium"/>
                <a:cs typeface="Avenir Medium"/>
              </a:rPr>
              <a:t>Apply the skills you develop at work to solve problems and get noticed.</a:t>
            </a:r>
          </a:p>
        </p:txBody>
      </p:sp>
    </p:spTree>
    <p:extLst>
      <p:ext uri="{BB962C8B-B14F-4D97-AF65-F5344CB8AC3E}">
        <p14:creationId xmlns:p14="http://schemas.microsoft.com/office/powerpoint/2010/main" val="1166612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6918" y="2248585"/>
            <a:ext cx="7230164" cy="769441"/>
          </a:xfrm>
          <a:prstGeom prst="rect">
            <a:avLst/>
          </a:prstGeom>
        </p:spPr>
        <p:txBody>
          <a:bodyPr wrap="none">
            <a:spAutoFit/>
          </a:bodyPr>
          <a:lstStyle/>
          <a:p>
            <a:r>
              <a:rPr lang="en-US" sz="4400" dirty="0"/>
              <a:t>Differentiate through creation.</a:t>
            </a:r>
          </a:p>
        </p:txBody>
      </p:sp>
    </p:spTree>
    <p:extLst>
      <p:ext uri="{BB962C8B-B14F-4D97-AF65-F5344CB8AC3E}">
        <p14:creationId xmlns:p14="http://schemas.microsoft.com/office/powerpoint/2010/main" val="4080946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438" y="126198"/>
            <a:ext cx="8079791" cy="3508653"/>
          </a:xfrm>
          <a:prstGeom prst="rect">
            <a:avLst/>
          </a:prstGeom>
        </p:spPr>
        <p:txBody>
          <a:bodyPr wrap="square">
            <a:spAutoFit/>
          </a:bodyPr>
          <a:lstStyle/>
          <a:p>
            <a:pPr>
              <a:spcAft>
                <a:spcPts val="1200"/>
              </a:spcAft>
            </a:pPr>
            <a:r>
              <a:rPr lang="en-US" sz="3200" dirty="0">
                <a:latin typeface="Avenir Medium"/>
                <a:cs typeface="Avenir Medium"/>
              </a:rPr>
              <a:t>Start writing.</a:t>
            </a:r>
          </a:p>
          <a:p>
            <a:pPr>
              <a:spcAft>
                <a:spcPts val="1200"/>
              </a:spcAft>
            </a:pPr>
            <a:r>
              <a:rPr lang="en-US" sz="3200" dirty="0">
                <a:latin typeface="Avenir Medium"/>
                <a:cs typeface="Avenir Medium"/>
              </a:rPr>
              <a:t>Commit to a regular writing schedule.</a:t>
            </a:r>
          </a:p>
          <a:p>
            <a:pPr>
              <a:spcAft>
                <a:spcPts val="1200"/>
              </a:spcAft>
            </a:pPr>
            <a:r>
              <a:rPr lang="en-US" sz="3200" dirty="0">
                <a:latin typeface="Avenir Medium"/>
                <a:cs typeface="Avenir Medium"/>
              </a:rPr>
              <a:t>Work on communicating complex topics in plain language.</a:t>
            </a:r>
          </a:p>
          <a:p>
            <a:pPr>
              <a:spcAft>
                <a:spcPts val="1200"/>
              </a:spcAft>
            </a:pPr>
            <a:r>
              <a:rPr lang="en-US" sz="3200" dirty="0">
                <a:latin typeface="Avenir Medium"/>
                <a:cs typeface="Avenir Medium"/>
              </a:rPr>
              <a:t>Work on communicating what is important to your audience.</a:t>
            </a:r>
          </a:p>
        </p:txBody>
      </p:sp>
      <p:pic>
        <p:nvPicPr>
          <p:cNvPr id="3" name="Picture 2"/>
          <p:cNvPicPr>
            <a:picLocks noChangeAspect="1"/>
          </p:cNvPicPr>
          <p:nvPr/>
        </p:nvPicPr>
        <p:blipFill>
          <a:blip r:embed="rId3"/>
          <a:stretch>
            <a:fillRect/>
          </a:stretch>
        </p:blipFill>
        <p:spPr>
          <a:xfrm>
            <a:off x="4636897" y="3957713"/>
            <a:ext cx="3672748" cy="866514"/>
          </a:xfrm>
          <a:prstGeom prst="rect">
            <a:avLst/>
          </a:prstGeom>
        </p:spPr>
      </p:pic>
      <p:sp>
        <p:nvSpPr>
          <p:cNvPr id="4" name="Rectangle 3"/>
          <p:cNvSpPr/>
          <p:nvPr/>
        </p:nvSpPr>
        <p:spPr>
          <a:xfrm>
            <a:off x="834355" y="3849467"/>
            <a:ext cx="2818502" cy="1077218"/>
          </a:xfrm>
          <a:prstGeom prst="rect">
            <a:avLst/>
          </a:prstGeom>
        </p:spPr>
        <p:txBody>
          <a:bodyPr wrap="square">
            <a:spAutoFit/>
          </a:bodyPr>
          <a:lstStyle/>
          <a:p>
            <a:pPr algn="ctr"/>
            <a:r>
              <a:rPr lang="en-US" sz="3200" dirty="0">
                <a:latin typeface="Impact"/>
                <a:cs typeface="Impact"/>
              </a:rPr>
              <a:t>An editor that doesn't suck.</a:t>
            </a:r>
          </a:p>
        </p:txBody>
      </p:sp>
      <p:sp>
        <p:nvSpPr>
          <p:cNvPr id="5" name="Plus 4"/>
          <p:cNvSpPr/>
          <p:nvPr/>
        </p:nvSpPr>
        <p:spPr>
          <a:xfrm>
            <a:off x="3918773" y="4098473"/>
            <a:ext cx="452209" cy="461796"/>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8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Graw-Hill-Che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504"/>
            <a:ext cx="9144000" cy="3366492"/>
          </a:xfrm>
          <a:prstGeom prst="rect">
            <a:avLst/>
          </a:prstGeom>
        </p:spPr>
      </p:pic>
      <p:sp>
        <p:nvSpPr>
          <p:cNvPr id="4" name="Rectangle 3"/>
          <p:cNvSpPr/>
          <p:nvPr/>
        </p:nvSpPr>
        <p:spPr>
          <a:xfrm>
            <a:off x="2631179" y="4835723"/>
            <a:ext cx="6512821" cy="307777"/>
          </a:xfrm>
          <a:prstGeom prst="rect">
            <a:avLst/>
          </a:prstGeom>
        </p:spPr>
        <p:txBody>
          <a:bodyPr wrap="square">
            <a:spAutoFit/>
          </a:bodyPr>
          <a:lstStyle/>
          <a:p>
            <a:pPr algn="r"/>
            <a:r>
              <a:rPr lang="en-US" sz="1400" dirty="0">
                <a:solidFill>
                  <a:schemeClr val="bg1"/>
                </a:solidFill>
                <a:latin typeface="Avenir Medium"/>
                <a:cs typeface="Avenir Medium"/>
              </a:rPr>
              <a:t>* This check arrived by FedEx, which cost $21.40 to ship.</a:t>
            </a:r>
          </a:p>
        </p:txBody>
      </p:sp>
    </p:spTree>
    <p:extLst>
      <p:ext uri="{BB962C8B-B14F-4D97-AF65-F5344CB8AC3E}">
        <p14:creationId xmlns:p14="http://schemas.microsoft.com/office/powerpoint/2010/main" val="27281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044" y="2340918"/>
            <a:ext cx="8745912" cy="461665"/>
          </a:xfrm>
          <a:prstGeom prst="rect">
            <a:avLst/>
          </a:prstGeom>
        </p:spPr>
        <p:txBody>
          <a:bodyPr wrap="square">
            <a:spAutoFit/>
          </a:bodyPr>
          <a:lstStyle/>
          <a:p>
            <a:pPr algn="ctr"/>
            <a:r>
              <a:rPr lang="en-US" sz="2400" dirty="0">
                <a:solidFill>
                  <a:srgbClr val="FFFFFF"/>
                </a:solidFill>
              </a:rPr>
              <a:t>https://</a:t>
            </a:r>
            <a:r>
              <a:rPr lang="en-US" sz="2400" dirty="0" err="1">
                <a:solidFill>
                  <a:srgbClr val="FFFFFF"/>
                </a:solidFill>
              </a:rPr>
              <a:t>www.willhackforsushi.com</a:t>
            </a:r>
            <a:r>
              <a:rPr lang="en-US" sz="2400" dirty="0">
                <a:solidFill>
                  <a:srgbClr val="FFFFFF"/>
                </a:solidFill>
              </a:rPr>
              <a:t>/presentations/</a:t>
            </a:r>
            <a:r>
              <a:rPr lang="en-US" sz="2400" dirty="0" err="1">
                <a:solidFill>
                  <a:srgbClr val="FFFFFF"/>
                </a:solidFill>
              </a:rPr>
              <a:t>WritingTech.pptx</a:t>
            </a:r>
            <a:endParaRPr lang="en-US" sz="2400" dirty="0">
              <a:solidFill>
                <a:srgbClr val="FFFFFF"/>
              </a:solidFill>
            </a:endParaRPr>
          </a:p>
        </p:txBody>
      </p:sp>
    </p:spTree>
    <p:extLst>
      <p:ext uri="{BB962C8B-B14F-4D97-AF65-F5344CB8AC3E}">
        <p14:creationId xmlns:p14="http://schemas.microsoft.com/office/powerpoint/2010/main" val="1252081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00"/>
          <a:stretch/>
        </p:blipFill>
        <p:spPr>
          <a:xfrm rot="10800000">
            <a:off x="0" y="0"/>
            <a:ext cx="9144000" cy="5143500"/>
          </a:xfrm>
          <a:prstGeom prst="rect">
            <a:avLst/>
          </a:prstGeom>
        </p:spPr>
      </p:pic>
      <p:sp>
        <p:nvSpPr>
          <p:cNvPr id="3" name="Rectangle 2"/>
          <p:cNvSpPr/>
          <p:nvPr/>
        </p:nvSpPr>
        <p:spPr>
          <a:xfrm>
            <a:off x="94235" y="-93417"/>
            <a:ext cx="8938488" cy="5401479"/>
          </a:xfrm>
          <a:prstGeom prst="rect">
            <a:avLst/>
          </a:prstGeom>
        </p:spPr>
        <p:txBody>
          <a:bodyPr wrap="square">
            <a:spAutoFit/>
          </a:bodyPr>
          <a:lstStyle/>
          <a:p>
            <a:pPr algn="ctr"/>
            <a:r>
              <a:rPr lang="en-US" sz="11200" dirty="0">
                <a:solidFill>
                  <a:srgbClr val="FFFFFF"/>
                </a:solidFill>
                <a:latin typeface="Impact"/>
                <a:cs typeface="Impact"/>
              </a:rPr>
              <a:t>If you don't code, it's time to start.</a:t>
            </a:r>
          </a:p>
        </p:txBody>
      </p:sp>
    </p:spTree>
    <p:extLst>
      <p:ext uri="{BB962C8B-B14F-4D97-AF65-F5344CB8AC3E}">
        <p14:creationId xmlns:p14="http://schemas.microsoft.com/office/powerpoint/2010/main" val="41838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110" y="120129"/>
            <a:ext cx="8674040" cy="4832092"/>
          </a:xfrm>
          <a:prstGeom prst="rect">
            <a:avLst/>
          </a:prstGeom>
        </p:spPr>
        <p:txBody>
          <a:bodyPr wrap="square">
            <a:spAutoFit/>
          </a:bodyPr>
          <a:lstStyle/>
          <a:p>
            <a:r>
              <a:rPr lang="en-US" sz="4400" dirty="0">
                <a:latin typeface="Avenir Medium"/>
                <a:cs typeface="Avenir Medium"/>
              </a:rPr>
              <a:t>Learning to code isn't hard.</a:t>
            </a:r>
          </a:p>
          <a:p>
            <a:endParaRPr lang="en-US" sz="4400" dirty="0">
              <a:latin typeface="Avenir Medium"/>
              <a:cs typeface="Avenir Medium"/>
            </a:endParaRPr>
          </a:p>
          <a:p>
            <a:r>
              <a:rPr lang="en-US" sz="4400" dirty="0">
                <a:latin typeface="Avenir Medium"/>
                <a:cs typeface="Avenir Medium"/>
              </a:rPr>
              <a:t>Staying motivated until you can be productive with your code </a:t>
            </a:r>
            <a:r>
              <a:rPr lang="en-US" sz="4400" i="1" dirty="0">
                <a:latin typeface="Avenir Medium"/>
                <a:cs typeface="Avenir Medium"/>
              </a:rPr>
              <a:t>is</a:t>
            </a:r>
            <a:r>
              <a:rPr lang="en-US" sz="4400" dirty="0">
                <a:latin typeface="Avenir Medium"/>
                <a:cs typeface="Avenir Medium"/>
              </a:rPr>
              <a:t>.</a:t>
            </a:r>
          </a:p>
          <a:p>
            <a:endParaRPr lang="en-US" sz="4400" dirty="0">
              <a:latin typeface="Avenir Medium"/>
              <a:cs typeface="Avenir Medium"/>
            </a:endParaRPr>
          </a:p>
          <a:p>
            <a:r>
              <a:rPr lang="en-US" sz="4400" b="1" dirty="0">
                <a:latin typeface="Avenir Medium"/>
                <a:cs typeface="Avenir Medium"/>
              </a:rPr>
              <a:t>Solution: Build something that motivates you.</a:t>
            </a:r>
          </a:p>
        </p:txBody>
      </p:sp>
    </p:spTree>
    <p:extLst>
      <p:ext uri="{BB962C8B-B14F-4D97-AF65-F5344CB8AC3E}">
        <p14:creationId xmlns:p14="http://schemas.microsoft.com/office/powerpoint/2010/main" val="255481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31 at 1.23.51 PM.png"/>
          <p:cNvPicPr>
            <a:picLocks noChangeAspect="1"/>
          </p:cNvPicPr>
          <p:nvPr/>
        </p:nvPicPr>
        <p:blipFill rotWithShape="1">
          <a:blip r:embed="rId2">
            <a:extLst>
              <a:ext uri="{28A0092B-C50C-407E-A947-70E740481C1C}">
                <a14:useLocalDpi xmlns:a14="http://schemas.microsoft.com/office/drawing/2010/main" val="0"/>
              </a:ext>
            </a:extLst>
          </a:blip>
          <a:srcRect t="8395" r="1180"/>
          <a:stretch/>
        </p:blipFill>
        <p:spPr>
          <a:xfrm>
            <a:off x="0" y="-1"/>
            <a:ext cx="9144000" cy="5189527"/>
          </a:xfrm>
          <a:prstGeom prst="rect">
            <a:avLst/>
          </a:prstGeom>
        </p:spPr>
      </p:pic>
    </p:spTree>
    <p:extLst>
      <p:ext uri="{BB962C8B-B14F-4D97-AF65-F5344CB8AC3E}">
        <p14:creationId xmlns:p14="http://schemas.microsoft.com/office/powerpoint/2010/main" val="2648346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298" y="27263"/>
            <a:ext cx="8674040" cy="5078314"/>
          </a:xfrm>
          <a:prstGeom prst="rect">
            <a:avLst/>
          </a:prstGeom>
        </p:spPr>
        <p:txBody>
          <a:bodyPr wrap="square">
            <a:spAutoFit/>
          </a:bodyPr>
          <a:lstStyle/>
          <a:p>
            <a:pPr marL="461963" indent="-461963">
              <a:buFont typeface="Arial"/>
              <a:buChar char="•"/>
            </a:pPr>
            <a:r>
              <a:rPr lang="en-US" sz="3600" dirty="0">
                <a:latin typeface="Avenir Medium"/>
                <a:cs typeface="Avenir Medium"/>
              </a:rPr>
              <a:t>Use Python to automate a mundane task on Unix boxes.</a:t>
            </a:r>
          </a:p>
          <a:p>
            <a:pPr marL="461963" indent="-461963">
              <a:buFont typeface="Arial"/>
              <a:buChar char="•"/>
            </a:pPr>
            <a:r>
              <a:rPr lang="en-US" sz="3600" dirty="0">
                <a:latin typeface="Avenir Medium"/>
                <a:cs typeface="Avenir Medium"/>
              </a:rPr>
              <a:t>Use PowerShell to do the same on Windows boxes.</a:t>
            </a:r>
          </a:p>
          <a:p>
            <a:pPr marL="461963" indent="-461963">
              <a:buFont typeface="Arial"/>
              <a:buChar char="•"/>
            </a:pPr>
            <a:r>
              <a:rPr lang="en-US" sz="3600" dirty="0">
                <a:latin typeface="Avenir Medium"/>
                <a:cs typeface="Avenir Medium"/>
              </a:rPr>
              <a:t>Use Swift to write a simple app for iOS.</a:t>
            </a:r>
          </a:p>
          <a:p>
            <a:pPr marL="461963" indent="-461963">
              <a:buFont typeface="Arial"/>
              <a:buChar char="•"/>
            </a:pPr>
            <a:r>
              <a:rPr lang="en-US" sz="3600" dirty="0">
                <a:latin typeface="Avenir Medium"/>
                <a:cs typeface="Avenir Medium"/>
              </a:rPr>
              <a:t>Use </a:t>
            </a:r>
            <a:r>
              <a:rPr lang="en-US" sz="3600" dirty="0" err="1">
                <a:latin typeface="Avenir Medium"/>
                <a:cs typeface="Avenir Medium"/>
              </a:rPr>
              <a:t>Kotlin</a:t>
            </a:r>
            <a:r>
              <a:rPr lang="en-US" sz="3600" dirty="0">
                <a:latin typeface="Avenir Medium"/>
                <a:cs typeface="Avenir Medium"/>
              </a:rPr>
              <a:t> for the same on Android.</a:t>
            </a:r>
          </a:p>
          <a:p>
            <a:pPr marL="461963" indent="-461963">
              <a:buFont typeface="Arial"/>
              <a:buChar char="•"/>
            </a:pPr>
            <a:r>
              <a:rPr lang="en-US" sz="3600" dirty="0">
                <a:latin typeface="Avenir Medium"/>
                <a:cs typeface="Avenir Medium"/>
              </a:rPr>
              <a:t>Use JavaScript to write a simple web app to help people choose passwords.</a:t>
            </a:r>
          </a:p>
        </p:txBody>
      </p:sp>
    </p:spTree>
    <p:extLst>
      <p:ext uri="{BB962C8B-B14F-4D97-AF65-F5344CB8AC3E}">
        <p14:creationId xmlns:p14="http://schemas.microsoft.com/office/powerpoint/2010/main" val="144320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06 at 9.40.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17630"/>
          </a:xfrm>
          <a:prstGeom prst="rect">
            <a:avLst/>
          </a:prstGeom>
        </p:spPr>
      </p:pic>
    </p:spTree>
    <p:extLst>
      <p:ext uri="{BB962C8B-B14F-4D97-AF65-F5344CB8AC3E}">
        <p14:creationId xmlns:p14="http://schemas.microsoft.com/office/powerpoint/2010/main" val="3282868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972941"/>
            <a:ext cx="9144000" cy="4163931"/>
            <a:chOff x="1" y="972941"/>
            <a:chExt cx="9144000" cy="4163931"/>
          </a:xfrm>
        </p:grpSpPr>
        <p:pic>
          <p:nvPicPr>
            <p:cNvPr id="2" name="Picture 1" descr="Screen Shot 2017-11-06 at 9.40.37 AM.png"/>
            <p:cNvPicPr>
              <a:picLocks noChangeAspect="1"/>
            </p:cNvPicPr>
            <p:nvPr/>
          </p:nvPicPr>
          <p:blipFill rotWithShape="1">
            <a:blip r:embed="rId2">
              <a:extLst>
                <a:ext uri="{28A0092B-C50C-407E-A947-70E740481C1C}">
                  <a14:useLocalDpi xmlns:a14="http://schemas.microsoft.com/office/drawing/2010/main" val="0"/>
                </a:ext>
              </a:extLst>
            </a:blip>
            <a:srcRect t="60345" r="51263"/>
            <a:stretch/>
          </p:blipFill>
          <p:spPr>
            <a:xfrm>
              <a:off x="1" y="972941"/>
              <a:ext cx="9144000" cy="4163931"/>
            </a:xfrm>
            <a:prstGeom prst="rect">
              <a:avLst/>
            </a:prstGeom>
          </p:spPr>
        </p:pic>
        <p:sp>
          <p:nvSpPr>
            <p:cNvPr id="3" name="Rectangle 2"/>
            <p:cNvSpPr/>
            <p:nvPr/>
          </p:nvSpPr>
          <p:spPr>
            <a:xfrm>
              <a:off x="8830229" y="4415447"/>
              <a:ext cx="313771" cy="426662"/>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198734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4643"/>
            <a:ext cx="9143999" cy="2246769"/>
          </a:xfrm>
          <a:prstGeom prst="rect">
            <a:avLst/>
          </a:prstGeom>
        </p:spPr>
        <p:txBody>
          <a:bodyPr wrap="square">
            <a:spAutoFit/>
          </a:bodyPr>
          <a:lstStyle/>
          <a:p>
            <a:r>
              <a:rPr lang="en-US" sz="2000" dirty="0">
                <a:latin typeface="Courier New"/>
                <a:cs typeface="Courier New"/>
              </a:rPr>
              <a:t>&lt;?</a:t>
            </a:r>
            <a:r>
              <a:rPr lang="en-US" sz="2000" dirty="0" err="1">
                <a:latin typeface="Courier New"/>
                <a:cs typeface="Courier New"/>
              </a:rPr>
              <a:t>php</a:t>
            </a:r>
            <a:endParaRPr lang="en-US" sz="2000" dirty="0">
              <a:latin typeface="Courier New"/>
              <a:cs typeface="Courier New"/>
            </a:endParaRPr>
          </a:p>
          <a:p>
            <a:r>
              <a:rPr lang="en-US" sz="2000" dirty="0">
                <a:latin typeface="Courier New"/>
                <a:cs typeface="Courier New"/>
              </a:rPr>
              <a:t>	$</a:t>
            </a:r>
            <a:r>
              <a:rPr lang="en-US" sz="2000" dirty="0" err="1">
                <a:latin typeface="Courier New"/>
                <a:cs typeface="Courier New"/>
              </a:rPr>
              <a:t>fp</a:t>
            </a:r>
            <a:r>
              <a:rPr lang="en-US" sz="2000" dirty="0">
                <a:latin typeface="Courier New"/>
                <a:cs typeface="Courier New"/>
              </a:rPr>
              <a:t> = </a:t>
            </a:r>
            <a:r>
              <a:rPr lang="en-US" sz="2000" dirty="0" err="1">
                <a:latin typeface="Courier New"/>
                <a:cs typeface="Courier New"/>
              </a:rPr>
              <a:t>fopen</a:t>
            </a:r>
            <a:r>
              <a:rPr lang="en-US" sz="2000" dirty="0">
                <a:latin typeface="Courier New"/>
                <a:cs typeface="Courier New"/>
              </a:rPr>
              <a:t>('</a:t>
            </a:r>
            <a:r>
              <a:rPr lang="en-US" sz="2000" dirty="0" err="1">
                <a:latin typeface="Courier New"/>
                <a:cs typeface="Courier New"/>
              </a:rPr>
              <a:t>rockyou.txt</a:t>
            </a:r>
            <a:r>
              <a:rPr lang="en-US" sz="2000" dirty="0">
                <a:latin typeface="Courier New"/>
                <a:cs typeface="Courier New"/>
              </a:rPr>
              <a:t>', 'r');</a:t>
            </a:r>
          </a:p>
          <a:p>
            <a:r>
              <a:rPr lang="en-US" sz="2000" dirty="0">
                <a:latin typeface="Courier New"/>
                <a:cs typeface="Courier New"/>
              </a:rPr>
              <a:t>   // 139751900 is a little less than the total file size</a:t>
            </a:r>
          </a:p>
          <a:p>
            <a:r>
              <a:rPr lang="en-US" sz="2000" dirty="0">
                <a:latin typeface="Courier New"/>
                <a:cs typeface="Courier New"/>
              </a:rPr>
              <a:t>	</a:t>
            </a:r>
            <a:r>
              <a:rPr lang="en-US" sz="2000" dirty="0" err="1">
                <a:latin typeface="Courier New"/>
                <a:cs typeface="Courier New"/>
              </a:rPr>
              <a:t>fseek</a:t>
            </a:r>
            <a:r>
              <a:rPr lang="en-US" sz="2000" dirty="0">
                <a:latin typeface="Courier New"/>
                <a:cs typeface="Courier New"/>
              </a:rPr>
              <a:t>($</a:t>
            </a:r>
            <a:r>
              <a:rPr lang="en-US" sz="2000" dirty="0" err="1">
                <a:latin typeface="Courier New"/>
                <a:cs typeface="Courier New"/>
              </a:rPr>
              <a:t>fp</a:t>
            </a:r>
            <a:r>
              <a:rPr lang="en-US" sz="2000" dirty="0">
                <a:latin typeface="Courier New"/>
                <a:cs typeface="Courier New"/>
              </a:rPr>
              <a:t>, rand(0, 139751900)); </a:t>
            </a:r>
          </a:p>
          <a:p>
            <a:r>
              <a:rPr lang="en-US" sz="2000" dirty="0">
                <a:latin typeface="Courier New"/>
                <a:cs typeface="Courier New"/>
              </a:rPr>
              <a:t>	</a:t>
            </a:r>
            <a:r>
              <a:rPr lang="en-US" sz="2000" dirty="0" err="1">
                <a:latin typeface="Courier New"/>
                <a:cs typeface="Courier New"/>
              </a:rPr>
              <a:t>fgets</a:t>
            </a:r>
            <a:r>
              <a:rPr lang="en-US" sz="2000" dirty="0">
                <a:latin typeface="Courier New"/>
                <a:cs typeface="Courier New"/>
              </a:rPr>
              <a:t>($</a:t>
            </a:r>
            <a:r>
              <a:rPr lang="en-US" sz="2000" dirty="0" err="1">
                <a:latin typeface="Courier New"/>
                <a:cs typeface="Courier New"/>
              </a:rPr>
              <a:t>fp</a:t>
            </a:r>
            <a:r>
              <a:rPr lang="en-US" sz="2000" dirty="0">
                <a:latin typeface="Courier New"/>
                <a:cs typeface="Courier New"/>
              </a:rPr>
              <a:t>); // Skip this possibly incomplete line</a:t>
            </a:r>
          </a:p>
          <a:p>
            <a:r>
              <a:rPr lang="en-US" sz="2000" dirty="0">
                <a:latin typeface="Courier New"/>
                <a:cs typeface="Courier New"/>
              </a:rPr>
              <a:t>	print </a:t>
            </a:r>
            <a:r>
              <a:rPr lang="en-US" sz="2000" dirty="0" err="1">
                <a:latin typeface="Courier New"/>
                <a:cs typeface="Courier New"/>
              </a:rPr>
              <a:t>fgets</a:t>
            </a:r>
            <a:r>
              <a:rPr lang="en-US" sz="2000" dirty="0">
                <a:latin typeface="Courier New"/>
                <a:cs typeface="Courier New"/>
              </a:rPr>
              <a:t>($</a:t>
            </a:r>
            <a:r>
              <a:rPr lang="en-US" sz="2000" dirty="0" err="1">
                <a:latin typeface="Courier New"/>
                <a:cs typeface="Courier New"/>
              </a:rPr>
              <a:t>fp</a:t>
            </a:r>
            <a:r>
              <a:rPr lang="en-US" sz="2000" dirty="0">
                <a:latin typeface="Courier New"/>
                <a:cs typeface="Courier New"/>
              </a:rPr>
              <a:t>);</a:t>
            </a:r>
          </a:p>
          <a:p>
            <a:r>
              <a:rPr lang="en-US" sz="2000" dirty="0">
                <a:latin typeface="Courier New"/>
                <a:cs typeface="Courier New"/>
              </a:rPr>
              <a:t>?&gt;</a:t>
            </a:r>
          </a:p>
        </p:txBody>
      </p:sp>
    </p:spTree>
    <p:extLst>
      <p:ext uri="{BB962C8B-B14F-4D97-AF65-F5344CB8AC3E}">
        <p14:creationId xmlns:p14="http://schemas.microsoft.com/office/powerpoint/2010/main" val="3164434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587" y="590550"/>
            <a:ext cx="4703573" cy="1015663"/>
          </a:xfrm>
          <a:prstGeom prst="rect">
            <a:avLst/>
          </a:prstGeom>
        </p:spPr>
        <p:txBody>
          <a:bodyPr wrap="none">
            <a:spAutoFit/>
          </a:bodyPr>
          <a:lstStyle/>
          <a:p>
            <a:r>
              <a:rPr lang="en-US" sz="6000" dirty="0">
                <a:solidFill>
                  <a:schemeClr val="bg1"/>
                </a:solidFill>
                <a:latin typeface="Avenir Medium"/>
                <a:cs typeface="Avenir Medium"/>
              </a:rPr>
              <a:t>3. Give back.</a:t>
            </a:r>
          </a:p>
        </p:txBody>
      </p:sp>
      <p:sp>
        <p:nvSpPr>
          <p:cNvPr id="6" name="Rectangle 5"/>
          <p:cNvSpPr/>
          <p:nvPr/>
        </p:nvSpPr>
        <p:spPr>
          <a:xfrm>
            <a:off x="457200" y="2571750"/>
            <a:ext cx="7141127" cy="707886"/>
          </a:xfrm>
          <a:prstGeom prst="rect">
            <a:avLst/>
          </a:prstGeom>
        </p:spPr>
        <p:txBody>
          <a:bodyPr wrap="square">
            <a:spAutoFit/>
          </a:bodyPr>
          <a:lstStyle/>
          <a:p>
            <a:r>
              <a:rPr lang="en-US" sz="2000" dirty="0">
                <a:solidFill>
                  <a:schemeClr val="bg1"/>
                </a:solidFill>
                <a:latin typeface="Avenir Medium"/>
                <a:cs typeface="Avenir Medium"/>
              </a:rPr>
              <a:t>Everyone I spoke to said their career success is tied to the contributions they have made in the </a:t>
            </a:r>
            <a:r>
              <a:rPr lang="en-US" sz="2000" dirty="0" err="1">
                <a:solidFill>
                  <a:schemeClr val="bg1"/>
                </a:solidFill>
                <a:latin typeface="Avenir Medium"/>
                <a:cs typeface="Avenir Medium"/>
              </a:rPr>
              <a:t>infosec</a:t>
            </a:r>
            <a:r>
              <a:rPr lang="en-US" sz="2000" dirty="0">
                <a:solidFill>
                  <a:schemeClr val="bg1"/>
                </a:solidFill>
                <a:latin typeface="Avenir Medium"/>
                <a:cs typeface="Avenir Medium"/>
              </a:rPr>
              <a:t> community.</a:t>
            </a:r>
          </a:p>
        </p:txBody>
      </p:sp>
    </p:spTree>
    <p:extLst>
      <p:ext uri="{BB962C8B-B14F-4D97-AF65-F5344CB8AC3E}">
        <p14:creationId xmlns:p14="http://schemas.microsoft.com/office/powerpoint/2010/main" val="140413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"What are three things you've done that you feel are pivotal to your career success?"</a:t>
            </a:r>
          </a:p>
        </p:txBody>
      </p:sp>
      <p:sp>
        <p:nvSpPr>
          <p:cNvPr id="3" name="Rectangle 2"/>
          <p:cNvSpPr/>
          <p:nvPr/>
        </p:nvSpPr>
        <p:spPr>
          <a:xfrm>
            <a:off x="224811" y="3028950"/>
            <a:ext cx="4335764" cy="1477328"/>
          </a:xfrm>
          <a:prstGeom prst="rect">
            <a:avLst/>
          </a:prstGeom>
        </p:spPr>
        <p:txBody>
          <a:bodyPr wrap="square">
            <a:spAutoFit/>
          </a:bodyPr>
          <a:lstStyle/>
          <a:p>
            <a:r>
              <a:rPr lang="en-US" dirty="0"/>
              <a:t>"I've participated in the </a:t>
            </a:r>
            <a:r>
              <a:rPr lang="en-US" dirty="0" err="1"/>
              <a:t>infosec</a:t>
            </a:r>
            <a:r>
              <a:rPr lang="en-US" dirty="0"/>
              <a:t> community - blogging and volunteering. Not only does that push me, but it makes our community of practice better as a whole."</a:t>
            </a:r>
          </a:p>
          <a:p>
            <a:r>
              <a:rPr lang="en-US" b="1" dirty="0"/>
              <a:t>Leslie </a:t>
            </a:r>
            <a:r>
              <a:rPr lang="en-US" b="1" dirty="0" err="1"/>
              <a:t>Carhart</a:t>
            </a:r>
            <a:endParaRPr lang="en-US" b="1" dirty="0"/>
          </a:p>
        </p:txBody>
      </p:sp>
      <p:sp>
        <p:nvSpPr>
          <p:cNvPr id="4" name="Rectangle 3"/>
          <p:cNvSpPr/>
          <p:nvPr/>
        </p:nvSpPr>
        <p:spPr>
          <a:xfrm>
            <a:off x="236629" y="1428750"/>
            <a:ext cx="4335372" cy="1477328"/>
          </a:xfrm>
          <a:prstGeom prst="rect">
            <a:avLst/>
          </a:prstGeom>
        </p:spPr>
        <p:txBody>
          <a:bodyPr wrap="square">
            <a:spAutoFit/>
          </a:bodyPr>
          <a:lstStyle/>
          <a:p>
            <a:r>
              <a:rPr lang="en-US" dirty="0"/>
              <a:t>"Information sharing has been critical for networking. ... Open collaboration to support other people and gain their support."</a:t>
            </a:r>
          </a:p>
          <a:p>
            <a:r>
              <a:rPr lang="en-US" b="1" dirty="0"/>
              <a:t>Kevin Finisterre</a:t>
            </a:r>
          </a:p>
        </p:txBody>
      </p:sp>
      <p:sp>
        <p:nvSpPr>
          <p:cNvPr id="5" name="Rectangle 4"/>
          <p:cNvSpPr/>
          <p:nvPr/>
        </p:nvSpPr>
        <p:spPr>
          <a:xfrm>
            <a:off x="4579817" y="3028950"/>
            <a:ext cx="4335583" cy="2031325"/>
          </a:xfrm>
          <a:prstGeom prst="rect">
            <a:avLst/>
          </a:prstGeom>
        </p:spPr>
        <p:txBody>
          <a:bodyPr wrap="square">
            <a:spAutoFit/>
          </a:bodyPr>
          <a:lstStyle/>
          <a:p>
            <a:r>
              <a:rPr lang="en-US" dirty="0"/>
              <a:t>"Networking wherever possible and being involved with the community. I started as a volunteer for my local ISSA chapter, then joined the board, then VP,  then president. While doing that, I contributed to OWASP, and I wrote a book."</a:t>
            </a:r>
          </a:p>
          <a:p>
            <a:r>
              <a:rPr lang="en-US" b="1" dirty="0"/>
              <a:t>Jorge </a:t>
            </a:r>
            <a:r>
              <a:rPr lang="en-US" b="1" dirty="0" err="1"/>
              <a:t>Orchilles</a:t>
            </a:r>
            <a:endParaRPr lang="en-US" b="1" dirty="0"/>
          </a:p>
        </p:txBody>
      </p:sp>
      <p:sp>
        <p:nvSpPr>
          <p:cNvPr id="6" name="Rectangle 5"/>
          <p:cNvSpPr/>
          <p:nvPr/>
        </p:nvSpPr>
        <p:spPr>
          <a:xfrm>
            <a:off x="4574366" y="1428750"/>
            <a:ext cx="4450568" cy="1477328"/>
          </a:xfrm>
          <a:prstGeom prst="rect">
            <a:avLst/>
          </a:prstGeom>
        </p:spPr>
        <p:txBody>
          <a:bodyPr wrap="square">
            <a:spAutoFit/>
          </a:bodyPr>
          <a:lstStyle/>
          <a:p>
            <a:r>
              <a:rPr lang="en-US" dirty="0"/>
              <a:t>"Knowledge itself is not enough. I work on giving back to the community through blogging, webcasts, and speaking at conferences whenever I can."</a:t>
            </a:r>
          </a:p>
          <a:p>
            <a:r>
              <a:rPr lang="en-US" b="1" dirty="0"/>
              <a:t>Carrie Roberts</a:t>
            </a:r>
          </a:p>
        </p:txBody>
      </p:sp>
    </p:spTree>
    <p:extLst>
      <p:ext uri="{BB962C8B-B14F-4D97-AF65-F5344CB8AC3E}">
        <p14:creationId xmlns:p14="http://schemas.microsoft.com/office/powerpoint/2010/main" val="1238098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0"/>
            <a:ext cx="7696200" cy="5078313"/>
          </a:xfrm>
          <a:prstGeom prst="rect">
            <a:avLst/>
          </a:prstGeom>
        </p:spPr>
        <p:txBody>
          <a:bodyPr wrap="square">
            <a:spAutoFit/>
          </a:bodyPr>
          <a:lstStyle/>
          <a:p>
            <a:pPr algn="ctr"/>
            <a:r>
              <a:rPr lang="en-US" sz="5400" dirty="0">
                <a:latin typeface="Avenir Medium"/>
                <a:cs typeface="Avenir Medium"/>
              </a:rPr>
              <a:t>The </a:t>
            </a:r>
            <a:r>
              <a:rPr lang="en-US" sz="5400" dirty="0" err="1">
                <a:latin typeface="Avenir Medium"/>
                <a:cs typeface="Avenir Medium"/>
              </a:rPr>
              <a:t>infosec</a:t>
            </a:r>
            <a:r>
              <a:rPr lang="en-US" sz="5400" dirty="0">
                <a:latin typeface="Avenir Medium"/>
                <a:cs typeface="Avenir Medium"/>
              </a:rPr>
              <a:t> profession, in particular, is a close-knit community that </a:t>
            </a:r>
            <a:r>
              <a:rPr lang="en-US" sz="5400" i="1" dirty="0">
                <a:solidFill>
                  <a:srgbClr val="FF0000"/>
                </a:solidFill>
                <a:latin typeface="Avenir Medium"/>
                <a:cs typeface="Avenir Medium"/>
              </a:rPr>
              <a:t>values</a:t>
            </a:r>
            <a:r>
              <a:rPr lang="en-US" sz="5400" dirty="0">
                <a:solidFill>
                  <a:srgbClr val="FF0000"/>
                </a:solidFill>
                <a:latin typeface="Avenir Medium"/>
                <a:cs typeface="Avenir Medium"/>
              </a:rPr>
              <a:t> </a:t>
            </a:r>
            <a:r>
              <a:rPr lang="en-US" sz="5400" dirty="0">
                <a:latin typeface="Avenir Medium"/>
                <a:cs typeface="Avenir Medium"/>
              </a:rPr>
              <a:t>those who excel, but </a:t>
            </a:r>
            <a:r>
              <a:rPr lang="en-US" sz="5400" i="1" dirty="0">
                <a:solidFill>
                  <a:srgbClr val="FF0000"/>
                </a:solidFill>
                <a:latin typeface="Avenir Medium"/>
                <a:cs typeface="Avenir Medium"/>
              </a:rPr>
              <a:t>reveres</a:t>
            </a:r>
            <a:r>
              <a:rPr lang="en-US" sz="5400" dirty="0">
                <a:solidFill>
                  <a:srgbClr val="FF0000"/>
                </a:solidFill>
                <a:latin typeface="Avenir Medium"/>
                <a:cs typeface="Avenir Medium"/>
              </a:rPr>
              <a:t> </a:t>
            </a:r>
            <a:r>
              <a:rPr lang="en-US" sz="5400" dirty="0">
                <a:latin typeface="Avenir Medium"/>
                <a:cs typeface="Avenir Medium"/>
              </a:rPr>
              <a:t>those who give back.</a:t>
            </a:r>
          </a:p>
        </p:txBody>
      </p:sp>
    </p:spTree>
    <p:extLst>
      <p:ext uri="{BB962C8B-B14F-4D97-AF65-F5344CB8AC3E}">
        <p14:creationId xmlns:p14="http://schemas.microsoft.com/office/powerpoint/2010/main" val="4074569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
            <a:ext cx="9144000" cy="5016758"/>
          </a:xfrm>
          <a:prstGeom prst="rect">
            <a:avLst/>
          </a:prstGeom>
        </p:spPr>
        <p:txBody>
          <a:bodyPr wrap="square">
            <a:spAutoFit/>
          </a:bodyPr>
          <a:lstStyle/>
          <a:p>
            <a:r>
              <a:rPr lang="en-US" sz="4000" dirty="0">
                <a:solidFill>
                  <a:schemeClr val="bg1"/>
                </a:solidFill>
                <a:latin typeface="Avenir Medium"/>
                <a:cs typeface="Avenir Medium"/>
              </a:rPr>
              <a:t>Blog. Submit patches. </a:t>
            </a:r>
            <a:r>
              <a:rPr lang="en-US" sz="4000" dirty="0" err="1">
                <a:solidFill>
                  <a:schemeClr val="bg1"/>
                </a:solidFill>
                <a:latin typeface="Avenir Medium"/>
                <a:cs typeface="Avenir Medium"/>
              </a:rPr>
              <a:t>Vlog</a:t>
            </a:r>
            <a:r>
              <a:rPr lang="en-US" sz="4000" dirty="0">
                <a:solidFill>
                  <a:schemeClr val="bg1"/>
                </a:solidFill>
                <a:latin typeface="Avenir Medium"/>
                <a:cs typeface="Avenir Medium"/>
              </a:rPr>
              <a:t>. Publish. Volunteer at cons. Speak. Mentor. Join a board. Start a DC group. Facilitate. Teach. Code. Report bugs. Participate on mailing lists. Reply to Stack Overflow questions. Tweet. Webcast. Start a con. Run a B-Sides. Socialize. Submit pull requests. </a:t>
            </a:r>
            <a:r>
              <a:rPr lang="en-US" sz="4000" dirty="0">
                <a:solidFill>
                  <a:srgbClr val="FF0000"/>
                </a:solidFill>
                <a:latin typeface="Avenir Medium"/>
                <a:cs typeface="Avenir Medium"/>
              </a:rPr>
              <a:t>Share.</a:t>
            </a:r>
          </a:p>
        </p:txBody>
      </p:sp>
    </p:spTree>
    <p:extLst>
      <p:ext uri="{BB962C8B-B14F-4D97-AF65-F5344CB8AC3E}">
        <p14:creationId xmlns:p14="http://schemas.microsoft.com/office/powerpoint/2010/main" val="2921455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587" y="590550"/>
            <a:ext cx="7486213" cy="1938992"/>
          </a:xfrm>
          <a:prstGeom prst="rect">
            <a:avLst/>
          </a:prstGeom>
        </p:spPr>
        <p:txBody>
          <a:bodyPr wrap="square">
            <a:spAutoFit/>
          </a:bodyPr>
          <a:lstStyle/>
          <a:p>
            <a:r>
              <a:rPr lang="en-US" sz="6000" dirty="0">
                <a:solidFill>
                  <a:schemeClr val="bg1"/>
                </a:solidFill>
                <a:latin typeface="Avenir Medium"/>
                <a:cs typeface="Avenir Medium"/>
              </a:rPr>
              <a:t>4. Choose your employer carefully.</a:t>
            </a:r>
          </a:p>
        </p:txBody>
      </p:sp>
      <p:sp>
        <p:nvSpPr>
          <p:cNvPr id="6" name="Rectangle 5"/>
          <p:cNvSpPr/>
          <p:nvPr/>
        </p:nvSpPr>
        <p:spPr>
          <a:xfrm>
            <a:off x="447894" y="2930664"/>
            <a:ext cx="7629306" cy="400110"/>
          </a:xfrm>
          <a:prstGeom prst="rect">
            <a:avLst/>
          </a:prstGeom>
        </p:spPr>
        <p:txBody>
          <a:bodyPr wrap="square">
            <a:spAutoFit/>
          </a:bodyPr>
          <a:lstStyle/>
          <a:p>
            <a:r>
              <a:rPr lang="en-US" sz="2000" dirty="0">
                <a:solidFill>
                  <a:schemeClr val="bg1"/>
                </a:solidFill>
                <a:latin typeface="Avenir Medium"/>
                <a:cs typeface="Avenir Medium"/>
              </a:rPr>
              <a:t>Your employer will help you succeed, or they will hold you back.</a:t>
            </a:r>
          </a:p>
        </p:txBody>
      </p:sp>
    </p:spTree>
    <p:extLst>
      <p:ext uri="{BB962C8B-B14F-4D97-AF65-F5344CB8AC3E}">
        <p14:creationId xmlns:p14="http://schemas.microsoft.com/office/powerpoint/2010/main" val="526669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venir Medium"/>
                <a:cs typeface="Avenir Medium"/>
              </a:rPr>
              <a:t>Important Questions:</a:t>
            </a:r>
          </a:p>
        </p:txBody>
      </p:sp>
      <p:sp>
        <p:nvSpPr>
          <p:cNvPr id="4" name="Content Placeholder 3"/>
          <p:cNvSpPr>
            <a:spLocks noGrp="1"/>
          </p:cNvSpPr>
          <p:nvPr>
            <p:ph idx="1"/>
          </p:nvPr>
        </p:nvSpPr>
        <p:spPr>
          <a:xfrm>
            <a:off x="457200" y="1200150"/>
            <a:ext cx="8229600" cy="3733799"/>
          </a:xfrm>
        </p:spPr>
        <p:txBody>
          <a:bodyPr>
            <a:normAutofit/>
          </a:bodyPr>
          <a:lstStyle/>
          <a:p>
            <a:r>
              <a:rPr lang="en-US" dirty="0">
                <a:latin typeface="Avenir Medium"/>
                <a:cs typeface="Avenir Medium"/>
              </a:rPr>
              <a:t>Does your employer support your professional growth?</a:t>
            </a:r>
          </a:p>
          <a:p>
            <a:r>
              <a:rPr lang="en-US" dirty="0">
                <a:latin typeface="Avenir Medium"/>
                <a:cs typeface="Avenir Medium"/>
              </a:rPr>
              <a:t>Does your employer allow you to speak publicly and share outside of work?</a:t>
            </a:r>
          </a:p>
          <a:p>
            <a:r>
              <a:rPr lang="en-US" dirty="0">
                <a:latin typeface="Avenir Medium"/>
                <a:cs typeface="Avenir Medium"/>
              </a:rPr>
              <a:t>Is your employer more interested in making you more employable or retaining you (and holding you back)?</a:t>
            </a:r>
          </a:p>
        </p:txBody>
      </p:sp>
    </p:spTree>
    <p:extLst>
      <p:ext uri="{BB962C8B-B14F-4D97-AF65-F5344CB8AC3E}">
        <p14:creationId xmlns:p14="http://schemas.microsoft.com/office/powerpoint/2010/main" val="1664516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BDD9BB-E5F1-6845-931D-5F99F154702D}"/>
              </a:ext>
            </a:extLst>
          </p:cNvPr>
          <p:cNvPicPr>
            <a:picLocks noChangeAspect="1"/>
          </p:cNvPicPr>
          <p:nvPr/>
        </p:nvPicPr>
        <p:blipFill rotWithShape="1">
          <a:blip r:embed="rId3"/>
          <a:srcRect l="2298" r="2298"/>
          <a:stretch/>
        </p:blipFill>
        <p:spPr>
          <a:xfrm>
            <a:off x="-342900" y="-8164"/>
            <a:ext cx="9829800" cy="5151664"/>
          </a:xfrm>
          <a:prstGeom prst="rect">
            <a:avLst/>
          </a:prstGeom>
        </p:spPr>
      </p:pic>
      <p:pic>
        <p:nvPicPr>
          <p:cNvPr id="9" name="Picture 8">
            <a:extLst>
              <a:ext uri="{FF2B5EF4-FFF2-40B4-BE49-F238E27FC236}">
                <a16:creationId xmlns:a16="http://schemas.microsoft.com/office/drawing/2014/main" id="{7E50C017-8EB9-764C-859F-C22A72DB63BB}"/>
              </a:ext>
            </a:extLst>
          </p:cNvPr>
          <p:cNvPicPr>
            <a:picLocks noChangeAspect="1"/>
          </p:cNvPicPr>
          <p:nvPr/>
        </p:nvPicPr>
        <p:blipFill>
          <a:blip r:embed="rId4"/>
          <a:stretch>
            <a:fillRect/>
          </a:stretch>
        </p:blipFill>
        <p:spPr>
          <a:xfrm>
            <a:off x="2000250" y="-27214"/>
            <a:ext cx="5143500" cy="5143500"/>
          </a:xfrm>
          <a:prstGeom prst="rect">
            <a:avLst/>
          </a:prstGeom>
        </p:spPr>
      </p:pic>
      <p:sp>
        <p:nvSpPr>
          <p:cNvPr id="7" name="Rectangle 6">
            <a:extLst>
              <a:ext uri="{FF2B5EF4-FFF2-40B4-BE49-F238E27FC236}">
                <a16:creationId xmlns:a16="http://schemas.microsoft.com/office/drawing/2014/main" id="{F4A994E6-693A-0A4C-8D16-0842C5A02F83}"/>
              </a:ext>
            </a:extLst>
          </p:cNvPr>
          <p:cNvSpPr/>
          <p:nvPr/>
        </p:nvSpPr>
        <p:spPr>
          <a:xfrm>
            <a:off x="-342900" y="3849622"/>
            <a:ext cx="9829800" cy="1292662"/>
          </a:xfrm>
          <a:prstGeom prst="rect">
            <a:avLst/>
          </a:prstGeom>
          <a:solidFill>
            <a:srgbClr val="6526B1">
              <a:alpha val="50196"/>
            </a:srgbClr>
          </a:solidFill>
        </p:spPr>
        <p:txBody>
          <a:bodyPr wrap="square">
            <a:spAutoFit/>
          </a:bodyPr>
          <a:lstStyle/>
          <a:p>
            <a:pPr algn="ctr"/>
            <a:r>
              <a:rPr lang="en-US" sz="2600" b="1" dirty="0">
                <a:solidFill>
                  <a:schemeClr val="bg1"/>
                </a:solidFill>
                <a:latin typeface="Avenir Roman" panose="02000503020000020003" pitchFamily="2" charset="0"/>
              </a:rPr>
              <a:t>"... take over the account of any game player, view their personal account information, purchase V-bucks (in-game currency), and eavesdrop on game chatter."</a:t>
            </a:r>
          </a:p>
        </p:txBody>
      </p:sp>
    </p:spTree>
    <p:extLst>
      <p:ext uri="{BB962C8B-B14F-4D97-AF65-F5344CB8AC3E}">
        <p14:creationId xmlns:p14="http://schemas.microsoft.com/office/powerpoint/2010/main" val="316246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0" y="986701"/>
            <a:ext cx="8001000" cy="3170099"/>
          </a:xfrm>
          <a:prstGeom prst="rect">
            <a:avLst/>
          </a:prstGeom>
        </p:spPr>
        <p:txBody>
          <a:bodyPr wrap="square">
            <a:spAutoFit/>
          </a:bodyPr>
          <a:lstStyle/>
          <a:p>
            <a:pPr algn="ctr"/>
            <a:r>
              <a:rPr lang="en-US" sz="4000" dirty="0">
                <a:solidFill>
                  <a:schemeClr val="bg1"/>
                </a:solidFill>
                <a:latin typeface="Avenir Medium"/>
                <a:cs typeface="Avenir Medium"/>
              </a:rPr>
              <a:t>Leaving an employer is always scary, but an employer that doesn't support you or help you to succeed will significantly limit your chances for success. </a:t>
            </a:r>
            <a:endParaRPr lang="en-US" sz="4000" dirty="0">
              <a:solidFill>
                <a:srgbClr val="FF0000"/>
              </a:solidFill>
              <a:latin typeface="Avenir Medium"/>
              <a:cs typeface="Avenir Medium"/>
            </a:endParaRPr>
          </a:p>
        </p:txBody>
      </p:sp>
    </p:spTree>
    <p:extLst>
      <p:ext uri="{BB962C8B-B14F-4D97-AF65-F5344CB8AC3E}">
        <p14:creationId xmlns:p14="http://schemas.microsoft.com/office/powerpoint/2010/main" val="1604025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xHFrlXAAEwB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3321959" cy="5143500"/>
          </a:xfrm>
          <a:prstGeom prst="rect">
            <a:avLst/>
          </a:prstGeom>
        </p:spPr>
      </p:pic>
      <p:sp>
        <p:nvSpPr>
          <p:cNvPr id="3" name="Rectangle 2"/>
          <p:cNvSpPr/>
          <p:nvPr/>
        </p:nvSpPr>
        <p:spPr>
          <a:xfrm>
            <a:off x="3657600" y="57150"/>
            <a:ext cx="5410200" cy="3539430"/>
          </a:xfrm>
          <a:prstGeom prst="rect">
            <a:avLst/>
          </a:prstGeom>
        </p:spPr>
        <p:txBody>
          <a:bodyPr wrap="square">
            <a:spAutoFit/>
          </a:bodyPr>
          <a:lstStyle/>
          <a:p>
            <a:pPr algn="ctr"/>
            <a:r>
              <a:rPr lang="en-US" sz="3200" dirty="0">
                <a:latin typeface="Avenir Medium"/>
                <a:cs typeface="Avenir Medium"/>
              </a:rPr>
              <a:t>"If people give you advice out of selfishness, then you should avoid that advice. Seek out an employer that encourages you to promote yourself and give back to the community."</a:t>
            </a:r>
          </a:p>
        </p:txBody>
      </p:sp>
      <p:sp>
        <p:nvSpPr>
          <p:cNvPr id="4" name="Rectangle 3"/>
          <p:cNvSpPr/>
          <p:nvPr/>
        </p:nvSpPr>
        <p:spPr>
          <a:xfrm>
            <a:off x="5867400" y="3562350"/>
            <a:ext cx="3124200" cy="584776"/>
          </a:xfrm>
          <a:prstGeom prst="rect">
            <a:avLst/>
          </a:prstGeom>
        </p:spPr>
        <p:txBody>
          <a:bodyPr wrap="square">
            <a:spAutoFit/>
          </a:bodyPr>
          <a:lstStyle/>
          <a:p>
            <a:r>
              <a:rPr lang="en-US" sz="1600" dirty="0">
                <a:latin typeface="Avenir Medium"/>
                <a:cs typeface="Avenir Medium"/>
              </a:rPr>
              <a:t>John Strand, Founder</a:t>
            </a:r>
          </a:p>
          <a:p>
            <a:r>
              <a:rPr lang="en-US" sz="1600" dirty="0">
                <a:latin typeface="Avenir Medium"/>
                <a:cs typeface="Avenir Medium"/>
              </a:rPr>
              <a:t>Black Hills Information Security</a:t>
            </a:r>
          </a:p>
        </p:txBody>
      </p:sp>
    </p:spTree>
    <p:extLst>
      <p:ext uri="{BB962C8B-B14F-4D97-AF65-F5344CB8AC3E}">
        <p14:creationId xmlns:p14="http://schemas.microsoft.com/office/powerpoint/2010/main" val="1506375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708" y="2279362"/>
            <a:ext cx="7276585" cy="584776"/>
          </a:xfrm>
          <a:prstGeom prst="rect">
            <a:avLst/>
          </a:prstGeom>
        </p:spPr>
        <p:txBody>
          <a:bodyPr wrap="none">
            <a:spAutoFit/>
          </a:bodyPr>
          <a:lstStyle/>
          <a:p>
            <a:r>
              <a:rPr lang="en-US" sz="3200" dirty="0">
                <a:solidFill>
                  <a:schemeClr val="bg1"/>
                </a:solidFill>
                <a:latin typeface="Avenir Medium"/>
                <a:cs typeface="Avenir Medium"/>
              </a:rPr>
              <a:t>Actionable Steps for Moving Forward</a:t>
            </a:r>
          </a:p>
        </p:txBody>
      </p:sp>
    </p:spTree>
    <p:extLst>
      <p:ext uri="{BB962C8B-B14F-4D97-AF65-F5344CB8AC3E}">
        <p14:creationId xmlns:p14="http://schemas.microsoft.com/office/powerpoint/2010/main" val="30235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RGP1130_web.jpg"/>
          <p:cNvPicPr>
            <a:picLocks noChangeAspect="1"/>
          </p:cNvPicPr>
          <p:nvPr/>
        </p:nvPicPr>
        <p:blipFill rotWithShape="1">
          <a:blip r:embed="rId2">
            <a:extLst>
              <a:ext uri="{28A0092B-C50C-407E-A947-70E740481C1C}">
                <a14:useLocalDpi xmlns:a14="http://schemas.microsoft.com/office/drawing/2010/main" val="0"/>
              </a:ext>
            </a:extLst>
          </a:blip>
          <a:srcRect b="32222"/>
          <a:stretch/>
        </p:blipFill>
        <p:spPr>
          <a:xfrm>
            <a:off x="5638800" y="1584329"/>
            <a:ext cx="3505200" cy="3559171"/>
          </a:xfrm>
          <a:prstGeom prst="rect">
            <a:avLst/>
          </a:prstGeom>
        </p:spPr>
      </p:pic>
      <p:pic>
        <p:nvPicPr>
          <p:cNvPr id="6" name="Picture 5" descr="86OFI0iIXzmOXmjOBZsGpvNZAjAjxn.jpg"/>
          <p:cNvPicPr>
            <a:picLocks noChangeAspect="1"/>
          </p:cNvPicPr>
          <p:nvPr/>
        </p:nvPicPr>
        <p:blipFill rotWithShape="1">
          <a:blip r:embed="rId3">
            <a:extLst>
              <a:ext uri="{28A0092B-C50C-407E-A947-70E740481C1C}">
                <a14:useLocalDpi xmlns:a14="http://schemas.microsoft.com/office/drawing/2010/main" val="0"/>
              </a:ext>
            </a:extLst>
          </a:blip>
          <a:srcRect l="8365"/>
          <a:stretch/>
        </p:blipFill>
        <p:spPr>
          <a:xfrm>
            <a:off x="0" y="1428750"/>
            <a:ext cx="3404011" cy="3714750"/>
          </a:xfrm>
          <a:prstGeom prst="rect">
            <a:avLst/>
          </a:prstGeom>
        </p:spPr>
      </p:pic>
      <p:sp>
        <p:nvSpPr>
          <p:cNvPr id="7" name="Oval Callout 6"/>
          <p:cNvSpPr/>
          <p:nvPr/>
        </p:nvSpPr>
        <p:spPr>
          <a:xfrm>
            <a:off x="2209800" y="133350"/>
            <a:ext cx="3200400" cy="1905000"/>
          </a:xfrm>
          <a:prstGeom prst="wedgeEllipseCallout">
            <a:avLst>
              <a:gd name="adj1" fmla="val -49961"/>
              <a:gd name="adj2" fmla="val 52925"/>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"So Josh, tell me about your five year goals."</a:t>
            </a:r>
          </a:p>
        </p:txBody>
      </p:sp>
      <p:sp>
        <p:nvSpPr>
          <p:cNvPr id="9" name="Oval Callout 8"/>
          <p:cNvSpPr/>
          <p:nvPr/>
        </p:nvSpPr>
        <p:spPr>
          <a:xfrm>
            <a:off x="2895600" y="2190750"/>
            <a:ext cx="3200400" cy="1905000"/>
          </a:xfrm>
          <a:prstGeom prst="wedgeEllipseCallout">
            <a:avLst>
              <a:gd name="adj1" fmla="val 68488"/>
              <a:gd name="adj2" fmla="val -13234"/>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You should figure out your five year goals.</a:t>
            </a:r>
          </a:p>
        </p:txBody>
      </p:sp>
    </p:spTree>
    <p:extLst>
      <p:ext uri="{BB962C8B-B14F-4D97-AF65-F5344CB8AC3E}">
        <p14:creationId xmlns:p14="http://schemas.microsoft.com/office/powerpoint/2010/main" val="134093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95350"/>
            <a:ext cx="8382000" cy="1877437"/>
          </a:xfrm>
          <a:prstGeom prst="rect">
            <a:avLst/>
          </a:prstGeom>
        </p:spPr>
        <p:txBody>
          <a:bodyPr wrap="square">
            <a:spAutoFit/>
          </a:bodyPr>
          <a:lstStyle/>
          <a:p>
            <a:pPr>
              <a:spcAft>
                <a:spcPts val="1200"/>
              </a:spcAft>
            </a:pPr>
            <a:r>
              <a:rPr lang="en-US" sz="3200" dirty="0">
                <a:solidFill>
                  <a:schemeClr val="bg1"/>
                </a:solidFill>
                <a:latin typeface="Avenir Medium"/>
                <a:cs typeface="Avenir Medium"/>
              </a:rPr>
              <a:t>Write down your five year goals.</a:t>
            </a:r>
          </a:p>
          <a:p>
            <a:pPr>
              <a:spcAft>
                <a:spcPts val="1200"/>
              </a:spcAft>
            </a:pPr>
            <a:r>
              <a:rPr lang="en-US" sz="3200" dirty="0">
                <a:solidFill>
                  <a:schemeClr val="bg1"/>
                </a:solidFill>
                <a:latin typeface="Avenir Medium"/>
                <a:cs typeface="Avenir Medium"/>
              </a:rPr>
              <a:t>Identify how you plan to accomplish each. </a:t>
            </a:r>
          </a:p>
          <a:p>
            <a:pPr>
              <a:spcAft>
                <a:spcPts val="1200"/>
              </a:spcAft>
            </a:pPr>
            <a:r>
              <a:rPr lang="en-US" sz="3200" dirty="0">
                <a:solidFill>
                  <a:schemeClr val="bg1"/>
                </a:solidFill>
                <a:latin typeface="Avenir Medium"/>
                <a:cs typeface="Avenir Medium"/>
              </a:rPr>
              <a:t>Read and update the list often.</a:t>
            </a:r>
          </a:p>
        </p:txBody>
      </p:sp>
    </p:spTree>
    <p:extLst>
      <p:ext uri="{BB962C8B-B14F-4D97-AF65-F5344CB8AC3E}">
        <p14:creationId xmlns:p14="http://schemas.microsoft.com/office/powerpoint/2010/main" val="907406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190750"/>
            <a:ext cx="8268657" cy="830997"/>
          </a:xfrm>
          <a:prstGeom prst="rect">
            <a:avLst/>
          </a:prstGeom>
        </p:spPr>
        <p:txBody>
          <a:bodyPr wrap="none">
            <a:spAutoFit/>
          </a:bodyPr>
          <a:lstStyle/>
          <a:p>
            <a:r>
              <a:rPr lang="en-US" sz="4800" dirty="0">
                <a:latin typeface="Avenir Medium"/>
                <a:cs typeface="Avenir Medium"/>
              </a:rPr>
              <a:t>Identify your personal brand.</a:t>
            </a:r>
          </a:p>
        </p:txBody>
      </p:sp>
    </p:spTree>
    <p:extLst>
      <p:ext uri="{BB962C8B-B14F-4D97-AF65-F5344CB8AC3E}">
        <p14:creationId xmlns:p14="http://schemas.microsoft.com/office/powerpoint/2010/main" val="2821750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95350"/>
            <a:ext cx="8382000" cy="3508653"/>
          </a:xfrm>
          <a:prstGeom prst="rect">
            <a:avLst/>
          </a:prstGeom>
        </p:spPr>
        <p:txBody>
          <a:bodyPr wrap="square">
            <a:spAutoFit/>
          </a:bodyPr>
          <a:lstStyle/>
          <a:p>
            <a:pPr>
              <a:spcAft>
                <a:spcPts val="1200"/>
              </a:spcAft>
            </a:pPr>
            <a:r>
              <a:rPr lang="en-US" sz="3200" dirty="0">
                <a:solidFill>
                  <a:schemeClr val="bg1"/>
                </a:solidFill>
                <a:latin typeface="Avenir Medium"/>
                <a:cs typeface="Avenir Medium"/>
              </a:rPr>
              <a:t>My personal brand:</a:t>
            </a:r>
          </a:p>
          <a:p>
            <a:pPr>
              <a:spcAft>
                <a:spcPts val="1200"/>
              </a:spcAft>
            </a:pPr>
            <a:r>
              <a:rPr lang="en-US" sz="3200" i="1" dirty="0">
                <a:solidFill>
                  <a:schemeClr val="bg1"/>
                </a:solidFill>
                <a:latin typeface="Avenir Medium"/>
                <a:cs typeface="Avenir Medium"/>
              </a:rPr>
              <a:t>Technical excellence with attention to detail for high-quality, on-time delivery.</a:t>
            </a:r>
          </a:p>
          <a:p>
            <a:pPr>
              <a:spcAft>
                <a:spcPts val="1200"/>
              </a:spcAft>
            </a:pPr>
            <a:endParaRPr lang="en-US" sz="3200" i="1" dirty="0">
              <a:solidFill>
                <a:schemeClr val="bg1"/>
              </a:solidFill>
              <a:latin typeface="Avenir Medium"/>
              <a:cs typeface="Avenir Medium"/>
            </a:endParaRPr>
          </a:p>
          <a:p>
            <a:pPr>
              <a:spcAft>
                <a:spcPts val="1200"/>
              </a:spcAft>
            </a:pPr>
            <a:r>
              <a:rPr lang="en-US" sz="3200" dirty="0">
                <a:solidFill>
                  <a:schemeClr val="bg1"/>
                </a:solidFill>
                <a:latin typeface="Avenir Medium"/>
                <a:cs typeface="Avenir Medium"/>
              </a:rPr>
              <a:t>Identify what works for your brand, and take on projects that will support it.</a:t>
            </a:r>
          </a:p>
        </p:txBody>
      </p:sp>
    </p:spTree>
    <p:extLst>
      <p:ext uri="{BB962C8B-B14F-4D97-AF65-F5344CB8AC3E}">
        <p14:creationId xmlns:p14="http://schemas.microsoft.com/office/powerpoint/2010/main" val="504029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190750"/>
            <a:ext cx="6250273" cy="830997"/>
          </a:xfrm>
          <a:prstGeom prst="rect">
            <a:avLst/>
          </a:prstGeom>
        </p:spPr>
        <p:txBody>
          <a:bodyPr wrap="none">
            <a:spAutoFit/>
          </a:bodyPr>
          <a:lstStyle/>
          <a:p>
            <a:r>
              <a:rPr lang="en-US" sz="4800" dirty="0">
                <a:latin typeface="Avenir Medium"/>
                <a:cs typeface="Avenir Medium"/>
              </a:rPr>
              <a:t>Regular time for tech.</a:t>
            </a:r>
          </a:p>
        </p:txBody>
      </p:sp>
    </p:spTree>
    <p:extLst>
      <p:ext uri="{BB962C8B-B14F-4D97-AF65-F5344CB8AC3E}">
        <p14:creationId xmlns:p14="http://schemas.microsoft.com/office/powerpoint/2010/main" val="3381206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200" y="604451"/>
            <a:ext cx="8991600" cy="1061829"/>
            <a:chOff x="76200" y="604451"/>
            <a:chExt cx="8991600" cy="1061829"/>
          </a:xfrm>
        </p:grpSpPr>
        <p:sp>
          <p:nvSpPr>
            <p:cNvPr id="4" name="Rectangle 3"/>
            <p:cNvSpPr/>
            <p:nvPr/>
          </p:nvSpPr>
          <p:spPr>
            <a:xfrm>
              <a:off x="76200" y="604451"/>
              <a:ext cx="4191000" cy="1061829"/>
            </a:xfrm>
            <a:prstGeom prst="rect">
              <a:avLst/>
            </a:prstGeom>
          </p:spPr>
          <p:txBody>
            <a:bodyPr wrap="square" bIns="0" anchor="ctr">
              <a:spAutoFit/>
            </a:bodyPr>
            <a:lstStyle/>
            <a:p>
              <a:pPr algn="r"/>
              <a:r>
                <a:rPr lang="en-US" sz="6600" dirty="0">
                  <a:solidFill>
                    <a:schemeClr val="bg1"/>
                  </a:solidFill>
                  <a:latin typeface="Avenir Medium"/>
                  <a:cs typeface="Avenir Medium"/>
                </a:rPr>
                <a:t>Copy</a:t>
              </a:r>
            </a:p>
          </p:txBody>
        </p:sp>
        <p:sp>
          <p:nvSpPr>
            <p:cNvPr id="2" name="Rectangle 1"/>
            <p:cNvSpPr/>
            <p:nvPr/>
          </p:nvSpPr>
          <p:spPr>
            <a:xfrm>
              <a:off x="4343400" y="742950"/>
              <a:ext cx="4724400" cy="923330"/>
            </a:xfrm>
            <a:prstGeom prst="rect">
              <a:avLst/>
            </a:prstGeom>
          </p:spPr>
          <p:txBody>
            <a:bodyPr wrap="square">
              <a:spAutoFit/>
            </a:bodyPr>
            <a:lstStyle/>
            <a:p>
              <a:r>
                <a:rPr lang="en-US" dirty="0">
                  <a:solidFill>
                    <a:schemeClr val="bg1"/>
                  </a:solidFill>
                  <a:latin typeface="Avenir Medium"/>
                  <a:cs typeface="Avenir Medium"/>
                </a:rPr>
                <a:t>Identify the practices of successful people in </a:t>
              </a:r>
              <a:r>
                <a:rPr lang="en-US" dirty="0" err="1">
                  <a:solidFill>
                    <a:schemeClr val="bg1"/>
                  </a:solidFill>
                  <a:latin typeface="Avenir Medium"/>
                  <a:cs typeface="Avenir Medium"/>
                </a:rPr>
                <a:t>infosec</a:t>
              </a:r>
              <a:r>
                <a:rPr lang="en-US" dirty="0">
                  <a:solidFill>
                    <a:schemeClr val="bg1"/>
                  </a:solidFill>
                  <a:latin typeface="Avenir Medium"/>
                  <a:cs typeface="Avenir Medium"/>
                </a:rPr>
                <a:t> that you want to match and exceed. Copy those ideas for your own use.</a:t>
              </a:r>
            </a:p>
          </p:txBody>
        </p:sp>
      </p:grpSp>
      <p:grpSp>
        <p:nvGrpSpPr>
          <p:cNvPr id="9" name="Group 8"/>
          <p:cNvGrpSpPr/>
          <p:nvPr/>
        </p:nvGrpSpPr>
        <p:grpSpPr>
          <a:xfrm>
            <a:off x="76200" y="1977911"/>
            <a:ext cx="8991600" cy="1061829"/>
            <a:chOff x="76200" y="1977911"/>
            <a:chExt cx="8991600" cy="1061829"/>
          </a:xfrm>
        </p:grpSpPr>
        <p:sp>
          <p:nvSpPr>
            <p:cNvPr id="3" name="Rectangle 2"/>
            <p:cNvSpPr/>
            <p:nvPr/>
          </p:nvSpPr>
          <p:spPr>
            <a:xfrm>
              <a:off x="76200" y="1977911"/>
              <a:ext cx="4191000" cy="1061829"/>
            </a:xfrm>
            <a:prstGeom prst="rect">
              <a:avLst/>
            </a:prstGeom>
          </p:spPr>
          <p:txBody>
            <a:bodyPr wrap="square" bIns="0" anchor="ctr">
              <a:spAutoFit/>
            </a:bodyPr>
            <a:lstStyle/>
            <a:p>
              <a:pPr algn="r"/>
              <a:r>
                <a:rPr lang="en-US" sz="6600" dirty="0">
                  <a:solidFill>
                    <a:schemeClr val="bg1"/>
                  </a:solidFill>
                  <a:latin typeface="Avenir Medium"/>
                  <a:cs typeface="Avenir Medium"/>
                </a:rPr>
                <a:t>Transform</a:t>
              </a:r>
            </a:p>
          </p:txBody>
        </p:sp>
        <p:sp>
          <p:nvSpPr>
            <p:cNvPr id="6" name="Rectangle 5"/>
            <p:cNvSpPr/>
            <p:nvPr/>
          </p:nvSpPr>
          <p:spPr>
            <a:xfrm>
              <a:off x="4343400" y="2116410"/>
              <a:ext cx="4724400" cy="923330"/>
            </a:xfrm>
            <a:prstGeom prst="rect">
              <a:avLst/>
            </a:prstGeom>
          </p:spPr>
          <p:txBody>
            <a:bodyPr wrap="square">
              <a:spAutoFit/>
            </a:bodyPr>
            <a:lstStyle/>
            <a:p>
              <a:r>
                <a:rPr lang="en-US" dirty="0">
                  <a:solidFill>
                    <a:schemeClr val="bg1"/>
                  </a:solidFill>
                  <a:latin typeface="Avenir Medium"/>
                  <a:cs typeface="Avenir Medium"/>
                </a:rPr>
                <a:t>Identify what works for you, and how you can change those practices to improve your own career. Be daring, but not reckless.</a:t>
              </a:r>
            </a:p>
          </p:txBody>
        </p:sp>
      </p:grpSp>
      <p:grpSp>
        <p:nvGrpSpPr>
          <p:cNvPr id="10" name="Group 9"/>
          <p:cNvGrpSpPr/>
          <p:nvPr/>
        </p:nvGrpSpPr>
        <p:grpSpPr>
          <a:xfrm>
            <a:off x="76200" y="3616211"/>
            <a:ext cx="8991600" cy="1061829"/>
            <a:chOff x="76200" y="3616211"/>
            <a:chExt cx="8991600" cy="1061829"/>
          </a:xfrm>
        </p:grpSpPr>
        <p:sp>
          <p:nvSpPr>
            <p:cNvPr id="5" name="Rectangle 4"/>
            <p:cNvSpPr/>
            <p:nvPr/>
          </p:nvSpPr>
          <p:spPr>
            <a:xfrm>
              <a:off x="76200" y="3616211"/>
              <a:ext cx="4191000" cy="1061829"/>
            </a:xfrm>
            <a:prstGeom prst="rect">
              <a:avLst/>
            </a:prstGeom>
          </p:spPr>
          <p:txBody>
            <a:bodyPr wrap="square" bIns="0" anchor="b">
              <a:spAutoFit/>
            </a:bodyPr>
            <a:lstStyle/>
            <a:p>
              <a:pPr algn="r"/>
              <a:r>
                <a:rPr lang="en-US" sz="6600" dirty="0">
                  <a:solidFill>
                    <a:schemeClr val="bg1"/>
                  </a:solidFill>
                  <a:latin typeface="Avenir Medium"/>
                  <a:cs typeface="Avenir Medium"/>
                </a:rPr>
                <a:t>Combine</a:t>
              </a:r>
            </a:p>
          </p:txBody>
        </p:sp>
        <p:sp>
          <p:nvSpPr>
            <p:cNvPr id="7" name="Rectangle 6"/>
            <p:cNvSpPr/>
            <p:nvPr/>
          </p:nvSpPr>
          <p:spPr>
            <a:xfrm>
              <a:off x="4343400" y="3754710"/>
              <a:ext cx="4724400" cy="923330"/>
            </a:xfrm>
            <a:prstGeom prst="rect">
              <a:avLst/>
            </a:prstGeom>
          </p:spPr>
          <p:txBody>
            <a:bodyPr wrap="square" anchor="b">
              <a:spAutoFit/>
            </a:bodyPr>
            <a:lstStyle/>
            <a:p>
              <a:r>
                <a:rPr lang="en-US" dirty="0">
                  <a:solidFill>
                    <a:schemeClr val="bg1"/>
                  </a:solidFill>
                  <a:latin typeface="Avenir Medium"/>
                  <a:cs typeface="Avenir Medium"/>
                </a:rPr>
                <a:t>Combine the practices identified in this presentation, and those your build for your own career to achieve wild success.</a:t>
              </a:r>
            </a:p>
          </p:txBody>
        </p:sp>
      </p:grpSp>
    </p:spTree>
    <p:extLst>
      <p:ext uri="{BB962C8B-B14F-4D97-AF65-F5344CB8AC3E}">
        <p14:creationId xmlns:p14="http://schemas.microsoft.com/office/powerpoint/2010/main" val="23698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33350"/>
            <a:ext cx="7162800" cy="2733056"/>
          </a:xfrm>
          <a:prstGeom prst="rect">
            <a:avLst/>
          </a:prstGeom>
        </p:spPr>
        <p:txBody>
          <a:bodyPr wrap="square">
            <a:spAutoFit/>
          </a:bodyPr>
          <a:lstStyle/>
          <a:p>
            <a:pPr>
              <a:lnSpc>
                <a:spcPct val="120000"/>
              </a:lnSpc>
            </a:pPr>
            <a:r>
              <a:rPr lang="en-US" sz="3600" dirty="0">
                <a:solidFill>
                  <a:srgbClr val="FFFFFF"/>
                </a:solidFill>
                <a:latin typeface="Avenir Medium"/>
                <a:cs typeface="Avenir Medium"/>
              </a:rPr>
              <a:t>"Check that heavy metal</a:t>
            </a:r>
          </a:p>
          <a:p>
            <a:pPr>
              <a:lnSpc>
                <a:spcPct val="120000"/>
              </a:lnSpc>
            </a:pPr>
            <a:r>
              <a:rPr lang="en-US" sz="3600" dirty="0">
                <a:solidFill>
                  <a:srgbClr val="FFFFFF"/>
                </a:solidFill>
                <a:latin typeface="Avenir Medium"/>
                <a:cs typeface="Avenir Medium"/>
              </a:rPr>
              <a:t>Underneath your hood</a:t>
            </a:r>
          </a:p>
          <a:p>
            <a:pPr>
              <a:lnSpc>
                <a:spcPct val="120000"/>
              </a:lnSpc>
            </a:pPr>
            <a:r>
              <a:rPr lang="en-US" sz="3600" dirty="0">
                <a:solidFill>
                  <a:srgbClr val="FFFFFF"/>
                </a:solidFill>
                <a:latin typeface="Avenir Medium"/>
                <a:cs typeface="Avenir Medium"/>
              </a:rPr>
              <a:t>Baby, I can work all night</a:t>
            </a:r>
          </a:p>
          <a:p>
            <a:pPr>
              <a:lnSpc>
                <a:spcPct val="120000"/>
              </a:lnSpc>
            </a:pPr>
            <a:r>
              <a:rPr lang="en-US" sz="3600" dirty="0">
                <a:solidFill>
                  <a:srgbClr val="FFFFFF"/>
                </a:solidFill>
                <a:latin typeface="Avenir Medium"/>
                <a:cs typeface="Avenir Medium"/>
              </a:rPr>
              <a:t>Believe I got the perfect tools"</a:t>
            </a:r>
          </a:p>
        </p:txBody>
      </p:sp>
      <p:sp>
        <p:nvSpPr>
          <p:cNvPr id="3" name="Rectangle 2"/>
          <p:cNvSpPr/>
          <p:nvPr/>
        </p:nvSpPr>
        <p:spPr>
          <a:xfrm>
            <a:off x="4495800" y="3028950"/>
            <a:ext cx="3528984" cy="769441"/>
          </a:xfrm>
          <a:prstGeom prst="rect">
            <a:avLst/>
          </a:prstGeom>
        </p:spPr>
        <p:txBody>
          <a:bodyPr wrap="none">
            <a:spAutoFit/>
          </a:bodyPr>
          <a:lstStyle/>
          <a:p>
            <a:r>
              <a:rPr lang="en-US" sz="4400" dirty="0">
                <a:solidFill>
                  <a:srgbClr val="FFFFFF"/>
                </a:solidFill>
                <a:latin typeface="Avenir Medium"/>
                <a:cs typeface="Avenir Medium"/>
              </a:rPr>
              <a:t>Led Zeppelin</a:t>
            </a:r>
          </a:p>
        </p:txBody>
      </p:sp>
      <p:grpSp>
        <p:nvGrpSpPr>
          <p:cNvPr id="8" name="Group 7"/>
          <p:cNvGrpSpPr/>
          <p:nvPr/>
        </p:nvGrpSpPr>
        <p:grpSpPr>
          <a:xfrm>
            <a:off x="4495800" y="3105150"/>
            <a:ext cx="3733800" cy="609600"/>
            <a:chOff x="4495800" y="3105150"/>
            <a:chExt cx="3733800" cy="609600"/>
          </a:xfrm>
        </p:grpSpPr>
        <p:cxnSp>
          <p:nvCxnSpPr>
            <p:cNvPr id="5" name="Straight Connector 4"/>
            <p:cNvCxnSpPr/>
            <p:nvPr/>
          </p:nvCxnSpPr>
          <p:spPr>
            <a:xfrm>
              <a:off x="4495800" y="3181350"/>
              <a:ext cx="3657600" cy="4572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572000" y="3105150"/>
              <a:ext cx="3657600" cy="60960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3505200" y="3638550"/>
            <a:ext cx="5574826" cy="707886"/>
          </a:xfrm>
          <a:prstGeom prst="rect">
            <a:avLst/>
          </a:prstGeom>
        </p:spPr>
        <p:txBody>
          <a:bodyPr wrap="none">
            <a:spAutoFit/>
          </a:bodyPr>
          <a:lstStyle/>
          <a:p>
            <a:r>
              <a:rPr lang="en-US" sz="4000" dirty="0">
                <a:solidFill>
                  <a:schemeClr val="bg1"/>
                </a:solidFill>
                <a:latin typeface="Avenir Medium"/>
                <a:cs typeface="Avenir Medium"/>
              </a:rPr>
              <a:t> Robert Johnson (1936)</a:t>
            </a:r>
          </a:p>
        </p:txBody>
      </p:sp>
      <p:sp>
        <p:nvSpPr>
          <p:cNvPr id="10" name="Rectangle 9"/>
          <p:cNvSpPr/>
          <p:nvPr/>
        </p:nvSpPr>
        <p:spPr>
          <a:xfrm>
            <a:off x="4191000" y="4324350"/>
            <a:ext cx="4280636" cy="707886"/>
          </a:xfrm>
          <a:prstGeom prst="rect">
            <a:avLst/>
          </a:prstGeom>
        </p:spPr>
        <p:txBody>
          <a:bodyPr wrap="none">
            <a:spAutoFit/>
          </a:bodyPr>
          <a:lstStyle/>
          <a:p>
            <a:r>
              <a:rPr lang="en-US" sz="4000" dirty="0">
                <a:solidFill>
                  <a:schemeClr val="bg1"/>
                </a:solidFill>
                <a:latin typeface="Avenir Medium"/>
                <a:cs typeface="Avenir Medium"/>
              </a:rPr>
              <a:t>(you get the idea)</a:t>
            </a:r>
          </a:p>
        </p:txBody>
      </p:sp>
    </p:spTree>
    <p:extLst>
      <p:ext uri="{BB962C8B-B14F-4D97-AF65-F5344CB8AC3E}">
        <p14:creationId xmlns:p14="http://schemas.microsoft.com/office/powerpoint/2010/main" val="84562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562"/>
            <a:ext cx="9144000" cy="4893647"/>
          </a:xfrm>
          <a:prstGeom prst="rect">
            <a:avLst/>
          </a:prstGeom>
        </p:spPr>
        <p:txBody>
          <a:bodyPr wrap="square">
            <a:spAutoFit/>
          </a:bodyPr>
          <a:lstStyle/>
          <a:p>
            <a:r>
              <a:rPr lang="en-US" sz="7800" dirty="0">
                <a:latin typeface="Impact"/>
                <a:cs typeface="Impact"/>
              </a:rPr>
              <a:t>WE LIVE IN THE GOLDEN AGE OF INFOSEC EMPLOYMENT OPPORTUNITIES.*</a:t>
            </a:r>
          </a:p>
        </p:txBody>
      </p:sp>
      <p:sp>
        <p:nvSpPr>
          <p:cNvPr id="3" name="Rectangle 2"/>
          <p:cNvSpPr/>
          <p:nvPr/>
        </p:nvSpPr>
        <p:spPr>
          <a:xfrm>
            <a:off x="0" y="4620280"/>
            <a:ext cx="9144000" cy="523220"/>
          </a:xfrm>
          <a:prstGeom prst="rect">
            <a:avLst/>
          </a:prstGeom>
        </p:spPr>
        <p:txBody>
          <a:bodyPr wrap="square">
            <a:spAutoFit/>
          </a:bodyPr>
          <a:lstStyle/>
          <a:p>
            <a:r>
              <a:rPr lang="en-US" sz="1400" dirty="0">
                <a:latin typeface="Avenir Medium"/>
                <a:cs typeface="Avenir Medium"/>
              </a:rPr>
              <a:t>* Also known as the </a:t>
            </a:r>
            <a:r>
              <a:rPr lang="en-US" sz="1400" i="1" dirty="0">
                <a:latin typeface="Avenir Medium"/>
                <a:cs typeface="Avenir Medium"/>
              </a:rPr>
              <a:t>Golden Age of Hacking</a:t>
            </a:r>
            <a:r>
              <a:rPr lang="en-US" sz="1400" dirty="0">
                <a:latin typeface="Avenir Medium"/>
                <a:cs typeface="Avenir Medium"/>
              </a:rPr>
              <a:t>, the </a:t>
            </a:r>
            <a:r>
              <a:rPr lang="en-US" sz="1400" i="1" dirty="0">
                <a:latin typeface="Avenir Medium"/>
                <a:cs typeface="Avenir Medium"/>
              </a:rPr>
              <a:t>Golden Age of Surveillance</a:t>
            </a:r>
            <a:r>
              <a:rPr lang="en-US" sz="1400" dirty="0">
                <a:latin typeface="Avenir Medium"/>
                <a:cs typeface="Avenir Medium"/>
              </a:rPr>
              <a:t>, the </a:t>
            </a:r>
            <a:r>
              <a:rPr lang="en-US" sz="1400" i="1" dirty="0">
                <a:latin typeface="Avenir Medium"/>
                <a:cs typeface="Avenir Medium"/>
              </a:rPr>
              <a:t>Golden Age of </a:t>
            </a:r>
            <a:r>
              <a:rPr lang="en-US" sz="1400" i="1" dirty="0" err="1">
                <a:latin typeface="Avenir Medium"/>
                <a:cs typeface="Avenir Medium"/>
              </a:rPr>
              <a:t>Ransomware</a:t>
            </a:r>
            <a:r>
              <a:rPr lang="en-US" sz="1400" dirty="0">
                <a:latin typeface="Avenir Medium"/>
                <a:cs typeface="Avenir Medium"/>
              </a:rPr>
              <a:t>, the </a:t>
            </a:r>
            <a:r>
              <a:rPr lang="en-US" sz="1400" i="1" dirty="0">
                <a:latin typeface="Avenir Medium"/>
                <a:cs typeface="Avenir Medium"/>
              </a:rPr>
              <a:t>Golden Age of Compromises</a:t>
            </a:r>
            <a:r>
              <a:rPr lang="en-US" sz="1400" dirty="0">
                <a:latin typeface="Avenir Medium"/>
                <a:cs typeface="Avenir Medium"/>
              </a:rPr>
              <a:t>, and </a:t>
            </a:r>
            <a:r>
              <a:rPr lang="en-US" sz="1400" i="1" dirty="0">
                <a:latin typeface="Avenir Medium"/>
                <a:cs typeface="Avenir Medium"/>
              </a:rPr>
              <a:t>The Golden Age of Exploiting Anything That Can Make Hackers a Buck.</a:t>
            </a:r>
            <a:endParaRPr lang="en-US" sz="1400" dirty="0">
              <a:latin typeface="Avenir Medium"/>
              <a:cs typeface="Avenir Medium"/>
            </a:endParaRPr>
          </a:p>
        </p:txBody>
      </p:sp>
    </p:spTree>
    <p:extLst>
      <p:ext uri="{BB962C8B-B14F-4D97-AF65-F5344CB8AC3E}">
        <p14:creationId xmlns:p14="http://schemas.microsoft.com/office/powerpoint/2010/main" val="40113170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50781" y="819150"/>
            <a:ext cx="5242438" cy="3228439"/>
            <a:chOff x="1447800" y="819150"/>
            <a:chExt cx="5242438" cy="3228439"/>
          </a:xfrm>
        </p:grpSpPr>
        <p:sp>
          <p:nvSpPr>
            <p:cNvPr id="2" name="Rectangle 1"/>
            <p:cNvSpPr/>
            <p:nvPr/>
          </p:nvSpPr>
          <p:spPr>
            <a:xfrm>
              <a:off x="1447800" y="819150"/>
              <a:ext cx="5242438" cy="1323439"/>
            </a:xfrm>
            <a:prstGeom prst="rect">
              <a:avLst/>
            </a:prstGeom>
          </p:spPr>
          <p:txBody>
            <a:bodyPr wrap="none">
              <a:spAutoFit/>
            </a:bodyPr>
            <a:lstStyle/>
            <a:p>
              <a:r>
                <a:rPr lang="en-US" sz="8000" dirty="0">
                  <a:solidFill>
                    <a:srgbClr val="FFFFFF"/>
                  </a:solidFill>
                  <a:latin typeface="Avenir Medium"/>
                  <a:cs typeface="Avenir Medium"/>
                </a:rPr>
                <a:t>Thank you.</a:t>
              </a:r>
            </a:p>
          </p:txBody>
        </p:sp>
        <p:sp>
          <p:nvSpPr>
            <p:cNvPr id="3" name="Rectangle 2"/>
            <p:cNvSpPr/>
            <p:nvPr/>
          </p:nvSpPr>
          <p:spPr>
            <a:xfrm>
              <a:off x="2636576" y="2724150"/>
              <a:ext cx="2864887" cy="1323439"/>
            </a:xfrm>
            <a:prstGeom prst="rect">
              <a:avLst/>
            </a:prstGeom>
          </p:spPr>
          <p:txBody>
            <a:bodyPr wrap="none">
              <a:spAutoFit/>
            </a:bodyPr>
            <a:lstStyle/>
            <a:p>
              <a:pPr algn="ctr"/>
              <a:r>
                <a:rPr lang="en-US" sz="2000" dirty="0">
                  <a:solidFill>
                    <a:srgbClr val="FFFFFF"/>
                  </a:solidFill>
                  <a:latin typeface="Avenir Medium"/>
                  <a:cs typeface="Avenir Medium"/>
                </a:rPr>
                <a:t>Joshua Wright</a:t>
              </a:r>
            </a:p>
            <a:p>
              <a:pPr algn="ctr"/>
              <a:r>
                <a:rPr lang="en-US" sz="2000" dirty="0" err="1">
                  <a:solidFill>
                    <a:srgbClr val="FFFFFF"/>
                  </a:solidFill>
                  <a:latin typeface="Avenir Medium"/>
                  <a:cs typeface="Avenir Medium"/>
                </a:rPr>
                <a:t>josh@counterhack.com</a:t>
              </a:r>
              <a:endParaRPr lang="en-US" sz="2000" dirty="0">
                <a:solidFill>
                  <a:srgbClr val="FFFFFF"/>
                </a:solidFill>
                <a:latin typeface="Avenir Medium"/>
                <a:cs typeface="Avenir Medium"/>
              </a:endParaRPr>
            </a:p>
            <a:p>
              <a:pPr algn="ctr"/>
              <a:r>
                <a:rPr lang="en-US" sz="2000" dirty="0">
                  <a:solidFill>
                    <a:srgbClr val="FFFFFF"/>
                  </a:solidFill>
                  <a:latin typeface="Avenir Medium"/>
                  <a:cs typeface="Avenir Medium"/>
                </a:rPr>
                <a:t>401-524-2911 (mobile)</a:t>
              </a:r>
            </a:p>
            <a:p>
              <a:pPr algn="ctr"/>
              <a:r>
                <a:rPr lang="en-US" sz="2000" dirty="0">
                  <a:solidFill>
                    <a:srgbClr val="FFFFFF"/>
                  </a:solidFill>
                  <a:latin typeface="Avenir Medium"/>
                  <a:cs typeface="Avenir Medium"/>
                </a:rPr>
                <a:t>@joswr1ght</a:t>
              </a:r>
            </a:p>
          </p:txBody>
        </p:sp>
      </p:grpSp>
    </p:spTree>
    <p:extLst>
      <p:ext uri="{BB962C8B-B14F-4D97-AF65-F5344CB8AC3E}">
        <p14:creationId xmlns:p14="http://schemas.microsoft.com/office/powerpoint/2010/main" val="183750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150" y="818634"/>
            <a:ext cx="7251700" cy="1569660"/>
          </a:xfrm>
          <a:prstGeom prst="rect">
            <a:avLst/>
          </a:prstGeom>
        </p:spPr>
        <p:txBody>
          <a:bodyPr wrap="square">
            <a:spAutoFit/>
          </a:bodyPr>
          <a:lstStyle/>
          <a:p>
            <a:pPr algn="ctr"/>
            <a:r>
              <a:rPr lang="en-US" sz="4800" dirty="0">
                <a:solidFill>
                  <a:schemeClr val="bg1"/>
                </a:solidFill>
                <a:latin typeface="Avenir Medium"/>
                <a:cs typeface="Avenir Medium"/>
              </a:rPr>
              <a:t>Significant career growth is within your reach.</a:t>
            </a:r>
          </a:p>
        </p:txBody>
      </p:sp>
      <p:grpSp>
        <p:nvGrpSpPr>
          <p:cNvPr id="5" name="Group 4"/>
          <p:cNvGrpSpPr/>
          <p:nvPr/>
        </p:nvGrpSpPr>
        <p:grpSpPr>
          <a:xfrm>
            <a:off x="5353050" y="1557297"/>
            <a:ext cx="3790950" cy="3570983"/>
            <a:chOff x="5353050" y="1557297"/>
            <a:chExt cx="3790950" cy="3570983"/>
          </a:xfrm>
        </p:grpSpPr>
        <p:sp>
          <p:nvSpPr>
            <p:cNvPr id="3" name="Rectangle 2"/>
            <p:cNvSpPr/>
            <p:nvPr/>
          </p:nvSpPr>
          <p:spPr>
            <a:xfrm>
              <a:off x="5353050" y="4820503"/>
              <a:ext cx="3790950" cy="307777"/>
            </a:xfrm>
            <a:prstGeom prst="rect">
              <a:avLst/>
            </a:prstGeom>
          </p:spPr>
          <p:txBody>
            <a:bodyPr wrap="square">
              <a:spAutoFit/>
            </a:bodyPr>
            <a:lstStyle/>
            <a:p>
              <a:r>
                <a:rPr lang="en-US" sz="1400" dirty="0">
                  <a:solidFill>
                    <a:srgbClr val="FFFFFF"/>
                  </a:solidFill>
                  <a:latin typeface="Avenir Medium"/>
                  <a:cs typeface="Avenir Medium"/>
                </a:rPr>
                <a:t>* If you want it, and are willing to work for it.</a:t>
              </a:r>
            </a:p>
          </p:txBody>
        </p:sp>
        <p:sp>
          <p:nvSpPr>
            <p:cNvPr id="4" name="Rectangle 3"/>
            <p:cNvSpPr/>
            <p:nvPr/>
          </p:nvSpPr>
          <p:spPr>
            <a:xfrm>
              <a:off x="7315200" y="1557297"/>
              <a:ext cx="470276" cy="830997"/>
            </a:xfrm>
            <a:prstGeom prst="rect">
              <a:avLst/>
            </a:prstGeom>
          </p:spPr>
          <p:txBody>
            <a:bodyPr wrap="none">
              <a:spAutoFit/>
            </a:bodyPr>
            <a:lstStyle/>
            <a:p>
              <a:r>
                <a:rPr lang="en-US" sz="4800" dirty="0">
                  <a:solidFill>
                    <a:schemeClr val="bg1"/>
                  </a:solidFill>
                  <a:latin typeface="Avenir Medium"/>
                  <a:cs typeface="Avenir Medium"/>
                </a:rPr>
                <a:t>*</a:t>
              </a:r>
              <a:endParaRPr lang="en-US" sz="4800" dirty="0"/>
            </a:p>
          </p:txBody>
        </p:sp>
      </p:grpSp>
    </p:spTree>
    <p:extLst>
      <p:ext uri="{BB962C8B-B14F-4D97-AF65-F5344CB8AC3E}">
        <p14:creationId xmlns:p14="http://schemas.microsoft.com/office/powerpoint/2010/main" val="12081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77280" y="2618069"/>
            <a:ext cx="1074855" cy="2348325"/>
            <a:chOff x="987369" y="2618069"/>
            <a:chExt cx="1074855" cy="2348325"/>
          </a:xfrm>
        </p:grpSpPr>
        <p:sp>
          <p:nvSpPr>
            <p:cNvPr id="13" name="Rectangle 12"/>
            <p:cNvSpPr/>
            <p:nvPr/>
          </p:nvSpPr>
          <p:spPr>
            <a:xfrm>
              <a:off x="987369" y="3270839"/>
              <a:ext cx="1066800" cy="1033272"/>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95423" y="2618069"/>
              <a:ext cx="1066800" cy="646331"/>
            </a:xfrm>
            <a:prstGeom prst="rect">
              <a:avLst/>
            </a:prstGeom>
          </p:spPr>
          <p:txBody>
            <a:bodyPr wrap="square">
              <a:spAutoFit/>
            </a:bodyPr>
            <a:lstStyle/>
            <a:p>
              <a:endParaRPr lang="en-US" dirty="0">
                <a:latin typeface="Avenir Medium"/>
                <a:cs typeface="Avenir Medium"/>
              </a:endParaRPr>
            </a:p>
            <a:p>
              <a:r>
                <a:rPr lang="en-US" dirty="0">
                  <a:latin typeface="Avenir Medium"/>
                  <a:cs typeface="Avenir Medium"/>
                </a:rPr>
                <a:t>$48,200</a:t>
              </a:r>
            </a:p>
          </p:txBody>
        </p:sp>
        <p:sp>
          <p:nvSpPr>
            <p:cNvPr id="23" name="Rectangle 22"/>
            <p:cNvSpPr/>
            <p:nvPr/>
          </p:nvSpPr>
          <p:spPr>
            <a:xfrm>
              <a:off x="995424" y="4320063"/>
              <a:ext cx="1066800" cy="646331"/>
            </a:xfrm>
            <a:prstGeom prst="rect">
              <a:avLst/>
            </a:prstGeom>
          </p:spPr>
          <p:txBody>
            <a:bodyPr wrap="square">
              <a:spAutoFit/>
            </a:bodyPr>
            <a:lstStyle/>
            <a:p>
              <a:pPr algn="ctr"/>
              <a:r>
                <a:rPr lang="en-US" dirty="0"/>
                <a:t>Average US salary</a:t>
              </a:r>
            </a:p>
          </p:txBody>
        </p:sp>
      </p:grpSp>
      <p:grpSp>
        <p:nvGrpSpPr>
          <p:cNvPr id="2" name="Group 1"/>
          <p:cNvGrpSpPr/>
          <p:nvPr/>
        </p:nvGrpSpPr>
        <p:grpSpPr>
          <a:xfrm>
            <a:off x="2924407" y="457380"/>
            <a:ext cx="2209800" cy="4509014"/>
            <a:chOff x="3120969" y="457380"/>
            <a:chExt cx="2209800" cy="4509014"/>
          </a:xfrm>
        </p:grpSpPr>
        <p:sp>
          <p:nvSpPr>
            <p:cNvPr id="12" name="Rectangle 11"/>
            <p:cNvSpPr/>
            <p:nvPr/>
          </p:nvSpPr>
          <p:spPr>
            <a:xfrm>
              <a:off x="4187769" y="1103711"/>
              <a:ext cx="1066800" cy="3200400"/>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3120969" y="2658191"/>
              <a:ext cx="1066800" cy="1645920"/>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3120969" y="2022972"/>
              <a:ext cx="1066800" cy="646331"/>
            </a:xfrm>
            <a:prstGeom prst="rect">
              <a:avLst/>
            </a:prstGeom>
          </p:spPr>
          <p:txBody>
            <a:bodyPr wrap="square">
              <a:spAutoFit/>
            </a:bodyPr>
            <a:lstStyle/>
            <a:p>
              <a:endParaRPr lang="en-US" dirty="0">
                <a:latin typeface="Avenir Medium"/>
                <a:cs typeface="Avenir Medium"/>
              </a:endParaRPr>
            </a:p>
            <a:p>
              <a:r>
                <a:rPr lang="en-US" dirty="0">
                  <a:latin typeface="Avenir Medium"/>
                  <a:cs typeface="Avenir Medium"/>
                </a:rPr>
                <a:t>$77,000</a:t>
              </a:r>
            </a:p>
          </p:txBody>
        </p:sp>
        <p:sp>
          <p:nvSpPr>
            <p:cNvPr id="19" name="Rectangle 18"/>
            <p:cNvSpPr/>
            <p:nvPr/>
          </p:nvSpPr>
          <p:spPr>
            <a:xfrm>
              <a:off x="4187769" y="457380"/>
              <a:ext cx="1143000" cy="646331"/>
            </a:xfrm>
            <a:prstGeom prst="rect">
              <a:avLst/>
            </a:prstGeom>
          </p:spPr>
          <p:txBody>
            <a:bodyPr wrap="square">
              <a:spAutoFit/>
            </a:bodyPr>
            <a:lstStyle/>
            <a:p>
              <a:endParaRPr lang="en-US" dirty="0">
                <a:latin typeface="Avenir Medium"/>
                <a:cs typeface="Avenir Medium"/>
              </a:endParaRPr>
            </a:p>
            <a:p>
              <a:r>
                <a:rPr lang="en-US" dirty="0">
                  <a:latin typeface="Avenir Medium"/>
                  <a:cs typeface="Avenir Medium"/>
                </a:rPr>
                <a:t>$150,000</a:t>
              </a:r>
            </a:p>
          </p:txBody>
        </p:sp>
        <p:sp>
          <p:nvSpPr>
            <p:cNvPr id="24" name="Rectangle 23"/>
            <p:cNvSpPr/>
            <p:nvPr/>
          </p:nvSpPr>
          <p:spPr>
            <a:xfrm>
              <a:off x="3120969" y="4320063"/>
              <a:ext cx="2133600" cy="646331"/>
            </a:xfrm>
            <a:prstGeom prst="rect">
              <a:avLst/>
            </a:prstGeom>
          </p:spPr>
          <p:txBody>
            <a:bodyPr wrap="square">
              <a:spAutoFit/>
            </a:bodyPr>
            <a:lstStyle/>
            <a:p>
              <a:pPr algn="ctr"/>
              <a:r>
                <a:rPr lang="en-US" dirty="0"/>
                <a:t>Information Security Analyst (US)</a:t>
              </a:r>
            </a:p>
          </p:txBody>
        </p:sp>
      </p:grpSp>
      <p:grpSp>
        <p:nvGrpSpPr>
          <p:cNvPr id="3" name="Group 2"/>
          <p:cNvGrpSpPr/>
          <p:nvPr/>
        </p:nvGrpSpPr>
        <p:grpSpPr>
          <a:xfrm>
            <a:off x="6006480" y="-247650"/>
            <a:ext cx="2160240" cy="5214044"/>
            <a:chOff x="6016569" y="-247650"/>
            <a:chExt cx="2160240" cy="5214044"/>
          </a:xfrm>
        </p:grpSpPr>
        <p:sp>
          <p:nvSpPr>
            <p:cNvPr id="11" name="Rectangle 10"/>
            <p:cNvSpPr/>
            <p:nvPr/>
          </p:nvSpPr>
          <p:spPr>
            <a:xfrm>
              <a:off x="7083369" y="417911"/>
              <a:ext cx="1066800" cy="3886200"/>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016569" y="2210135"/>
              <a:ext cx="1066800" cy="2093976"/>
            </a:xfrm>
            <a:prstGeom prst="rect">
              <a:avLst/>
            </a:prstGeom>
            <a:solidFill>
              <a:schemeClr val="bg1">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016569" y="1563804"/>
              <a:ext cx="1066800" cy="646331"/>
            </a:xfrm>
            <a:prstGeom prst="rect">
              <a:avLst/>
            </a:prstGeom>
          </p:spPr>
          <p:txBody>
            <a:bodyPr wrap="square">
              <a:spAutoFit/>
            </a:bodyPr>
            <a:lstStyle/>
            <a:p>
              <a:endParaRPr lang="en-US" dirty="0">
                <a:latin typeface="Avenir Medium"/>
                <a:cs typeface="Avenir Medium"/>
              </a:endParaRPr>
            </a:p>
            <a:p>
              <a:r>
                <a:rPr lang="en-US" dirty="0">
                  <a:latin typeface="Avenir Medium"/>
                  <a:cs typeface="Avenir Medium"/>
                </a:rPr>
                <a:t>$98,000</a:t>
              </a:r>
            </a:p>
          </p:txBody>
        </p:sp>
        <p:sp>
          <p:nvSpPr>
            <p:cNvPr id="21" name="Rectangle 20"/>
            <p:cNvSpPr/>
            <p:nvPr/>
          </p:nvSpPr>
          <p:spPr>
            <a:xfrm>
              <a:off x="7033809" y="-247650"/>
              <a:ext cx="1143000" cy="646331"/>
            </a:xfrm>
            <a:prstGeom prst="rect">
              <a:avLst/>
            </a:prstGeom>
          </p:spPr>
          <p:txBody>
            <a:bodyPr wrap="square">
              <a:spAutoFit/>
            </a:bodyPr>
            <a:lstStyle/>
            <a:p>
              <a:endParaRPr lang="en-US" dirty="0">
                <a:latin typeface="Avenir Medium"/>
                <a:cs typeface="Avenir Medium"/>
              </a:endParaRPr>
            </a:p>
            <a:p>
              <a:r>
                <a:rPr lang="en-US" dirty="0">
                  <a:latin typeface="Avenir Medium"/>
                  <a:cs typeface="Avenir Medium"/>
                </a:rPr>
                <a:t>$182,000</a:t>
              </a:r>
            </a:p>
          </p:txBody>
        </p:sp>
        <p:sp>
          <p:nvSpPr>
            <p:cNvPr id="25" name="Rectangle 24"/>
            <p:cNvSpPr/>
            <p:nvPr/>
          </p:nvSpPr>
          <p:spPr>
            <a:xfrm>
              <a:off x="6016569" y="4320063"/>
              <a:ext cx="2133600" cy="646331"/>
            </a:xfrm>
            <a:prstGeom prst="rect">
              <a:avLst/>
            </a:prstGeom>
          </p:spPr>
          <p:txBody>
            <a:bodyPr wrap="square">
              <a:spAutoFit/>
            </a:bodyPr>
            <a:lstStyle/>
            <a:p>
              <a:pPr algn="ctr"/>
              <a:r>
                <a:rPr lang="en-US" dirty="0"/>
                <a:t>Senior Information Security Analyst (US)</a:t>
              </a:r>
            </a:p>
          </p:txBody>
        </p:sp>
      </p:grpSp>
    </p:spTree>
    <p:extLst>
      <p:ext uri="{BB962C8B-B14F-4D97-AF65-F5344CB8AC3E}">
        <p14:creationId xmlns:p14="http://schemas.microsoft.com/office/powerpoint/2010/main" val="333625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23" y="133350"/>
            <a:ext cx="2823777" cy="646331"/>
          </a:xfrm>
          <a:prstGeom prst="rect">
            <a:avLst/>
          </a:prstGeom>
        </p:spPr>
        <p:txBody>
          <a:bodyPr wrap="square">
            <a:spAutoFit/>
          </a:bodyPr>
          <a:lstStyle/>
          <a:p>
            <a:r>
              <a:rPr lang="en-US" dirty="0">
                <a:latin typeface="Avenir Medium"/>
                <a:cs typeface="Avenir Medium"/>
              </a:rPr>
              <a:t>Extended maternity and paternity paid leave</a:t>
            </a:r>
          </a:p>
        </p:txBody>
      </p:sp>
      <p:sp>
        <p:nvSpPr>
          <p:cNvPr id="3" name="Rectangle 2"/>
          <p:cNvSpPr/>
          <p:nvPr/>
        </p:nvSpPr>
        <p:spPr>
          <a:xfrm>
            <a:off x="224223" y="884475"/>
            <a:ext cx="2823777" cy="646331"/>
          </a:xfrm>
          <a:prstGeom prst="rect">
            <a:avLst/>
          </a:prstGeom>
        </p:spPr>
        <p:txBody>
          <a:bodyPr wrap="square">
            <a:spAutoFit/>
          </a:bodyPr>
          <a:lstStyle/>
          <a:p>
            <a:r>
              <a:rPr lang="en-US" dirty="0">
                <a:latin typeface="Avenir Medium"/>
                <a:cs typeface="Avenir Medium"/>
              </a:rPr>
              <a:t>Above average vacation allocations</a:t>
            </a:r>
          </a:p>
        </p:txBody>
      </p:sp>
      <p:sp>
        <p:nvSpPr>
          <p:cNvPr id="4" name="Rectangle 3"/>
          <p:cNvSpPr/>
          <p:nvPr/>
        </p:nvSpPr>
        <p:spPr>
          <a:xfrm>
            <a:off x="224223" y="1635600"/>
            <a:ext cx="2823777" cy="646331"/>
          </a:xfrm>
          <a:prstGeom prst="rect">
            <a:avLst/>
          </a:prstGeom>
        </p:spPr>
        <p:txBody>
          <a:bodyPr wrap="square">
            <a:spAutoFit/>
          </a:bodyPr>
          <a:lstStyle/>
          <a:p>
            <a:r>
              <a:rPr lang="en-US" dirty="0">
                <a:latin typeface="Avenir Medium"/>
                <a:cs typeface="Avenir Medium"/>
              </a:rPr>
              <a:t>Premium health and dental benefits</a:t>
            </a:r>
          </a:p>
        </p:txBody>
      </p:sp>
      <p:sp>
        <p:nvSpPr>
          <p:cNvPr id="5" name="Rectangle 4"/>
          <p:cNvSpPr/>
          <p:nvPr/>
        </p:nvSpPr>
        <p:spPr>
          <a:xfrm>
            <a:off x="224223" y="2386725"/>
            <a:ext cx="2823777" cy="646331"/>
          </a:xfrm>
          <a:prstGeom prst="rect">
            <a:avLst/>
          </a:prstGeom>
        </p:spPr>
        <p:txBody>
          <a:bodyPr wrap="square">
            <a:spAutoFit/>
          </a:bodyPr>
          <a:lstStyle/>
          <a:p>
            <a:r>
              <a:rPr lang="en-US" dirty="0">
                <a:latin typeface="Avenir Medium"/>
                <a:cs typeface="Avenir Medium"/>
              </a:rPr>
              <a:t>College scholarships for children of employees</a:t>
            </a:r>
          </a:p>
        </p:txBody>
      </p:sp>
      <p:sp>
        <p:nvSpPr>
          <p:cNvPr id="6" name="Rectangle 5"/>
          <p:cNvSpPr/>
          <p:nvPr/>
        </p:nvSpPr>
        <p:spPr>
          <a:xfrm>
            <a:off x="224223" y="3137850"/>
            <a:ext cx="2823777" cy="369332"/>
          </a:xfrm>
          <a:prstGeom prst="rect">
            <a:avLst/>
          </a:prstGeom>
        </p:spPr>
        <p:txBody>
          <a:bodyPr wrap="square">
            <a:spAutoFit/>
          </a:bodyPr>
          <a:lstStyle/>
          <a:p>
            <a:r>
              <a:rPr lang="en-US" dirty="0">
                <a:latin typeface="Avenir Medium"/>
                <a:cs typeface="Avenir Medium"/>
              </a:rPr>
              <a:t>NAP ROOMS</a:t>
            </a:r>
          </a:p>
        </p:txBody>
      </p:sp>
      <p:sp>
        <p:nvSpPr>
          <p:cNvPr id="7" name="Rectangle 6"/>
          <p:cNvSpPr/>
          <p:nvPr/>
        </p:nvSpPr>
        <p:spPr>
          <a:xfrm>
            <a:off x="224223" y="3611976"/>
            <a:ext cx="2823777" cy="646331"/>
          </a:xfrm>
          <a:prstGeom prst="rect">
            <a:avLst/>
          </a:prstGeom>
        </p:spPr>
        <p:txBody>
          <a:bodyPr wrap="square">
            <a:spAutoFit/>
          </a:bodyPr>
          <a:lstStyle/>
          <a:p>
            <a:r>
              <a:rPr lang="en-US" dirty="0">
                <a:latin typeface="Avenir Medium"/>
                <a:cs typeface="Avenir Medium"/>
              </a:rPr>
              <a:t>Personal development opportunities</a:t>
            </a:r>
          </a:p>
        </p:txBody>
      </p:sp>
      <p:sp>
        <p:nvSpPr>
          <p:cNvPr id="8" name="Rectangle 7"/>
          <p:cNvSpPr/>
          <p:nvPr/>
        </p:nvSpPr>
        <p:spPr>
          <a:xfrm>
            <a:off x="224223" y="4363103"/>
            <a:ext cx="2823777" cy="646331"/>
          </a:xfrm>
          <a:prstGeom prst="rect">
            <a:avLst/>
          </a:prstGeom>
        </p:spPr>
        <p:txBody>
          <a:bodyPr wrap="square">
            <a:spAutoFit/>
          </a:bodyPr>
          <a:lstStyle/>
          <a:p>
            <a:r>
              <a:rPr lang="en-US" dirty="0">
                <a:latin typeface="Avenir Medium"/>
                <a:cs typeface="Avenir Medium"/>
              </a:rPr>
              <a:t>Community service sponsorship programs</a:t>
            </a:r>
          </a:p>
        </p:txBody>
      </p:sp>
      <p:sp>
        <p:nvSpPr>
          <p:cNvPr id="9" name="Rectangle 8"/>
          <p:cNvSpPr/>
          <p:nvPr/>
        </p:nvSpPr>
        <p:spPr>
          <a:xfrm>
            <a:off x="5943600" y="4640102"/>
            <a:ext cx="2823777" cy="369332"/>
          </a:xfrm>
          <a:prstGeom prst="rect">
            <a:avLst/>
          </a:prstGeom>
        </p:spPr>
        <p:txBody>
          <a:bodyPr wrap="square">
            <a:spAutoFit/>
          </a:bodyPr>
          <a:lstStyle/>
          <a:p>
            <a:r>
              <a:rPr lang="en-US" dirty="0">
                <a:latin typeface="Avenir Medium"/>
                <a:cs typeface="Avenir Medium"/>
              </a:rPr>
              <a:t>Healthy living programs</a:t>
            </a:r>
          </a:p>
        </p:txBody>
      </p:sp>
      <p:sp>
        <p:nvSpPr>
          <p:cNvPr id="10" name="Rectangle 9"/>
          <p:cNvSpPr/>
          <p:nvPr/>
        </p:nvSpPr>
        <p:spPr>
          <a:xfrm>
            <a:off x="3043623" y="209550"/>
            <a:ext cx="2823777" cy="369332"/>
          </a:xfrm>
          <a:prstGeom prst="rect">
            <a:avLst/>
          </a:prstGeom>
        </p:spPr>
        <p:txBody>
          <a:bodyPr wrap="square">
            <a:spAutoFit/>
          </a:bodyPr>
          <a:lstStyle/>
          <a:p>
            <a:r>
              <a:rPr lang="en-US" dirty="0">
                <a:latin typeface="Avenir Medium"/>
                <a:cs typeface="Avenir Medium"/>
              </a:rPr>
              <a:t>Retirement benefits</a:t>
            </a:r>
          </a:p>
        </p:txBody>
      </p:sp>
      <p:sp>
        <p:nvSpPr>
          <p:cNvPr id="11" name="Rectangle 10"/>
          <p:cNvSpPr/>
          <p:nvPr/>
        </p:nvSpPr>
        <p:spPr>
          <a:xfrm>
            <a:off x="3043623" y="624810"/>
            <a:ext cx="2823777" cy="923330"/>
          </a:xfrm>
          <a:prstGeom prst="rect">
            <a:avLst/>
          </a:prstGeom>
        </p:spPr>
        <p:txBody>
          <a:bodyPr wrap="square">
            <a:spAutoFit/>
          </a:bodyPr>
          <a:lstStyle/>
          <a:p>
            <a:r>
              <a:rPr lang="en-US" dirty="0">
                <a:latin typeface="Avenir Medium"/>
                <a:cs typeface="Avenir Medium"/>
              </a:rPr>
              <a:t>Professional development opportunities</a:t>
            </a:r>
          </a:p>
        </p:txBody>
      </p:sp>
      <p:sp>
        <p:nvSpPr>
          <p:cNvPr id="12" name="Rectangle 11"/>
          <p:cNvSpPr/>
          <p:nvPr/>
        </p:nvSpPr>
        <p:spPr>
          <a:xfrm>
            <a:off x="3043623" y="1594068"/>
            <a:ext cx="2823777" cy="646331"/>
          </a:xfrm>
          <a:prstGeom prst="rect">
            <a:avLst/>
          </a:prstGeom>
        </p:spPr>
        <p:txBody>
          <a:bodyPr wrap="square">
            <a:spAutoFit/>
          </a:bodyPr>
          <a:lstStyle/>
          <a:p>
            <a:r>
              <a:rPr lang="en-US" dirty="0">
                <a:latin typeface="Avenir Medium"/>
                <a:cs typeface="Avenir Medium"/>
              </a:rPr>
              <a:t>Technical training budgets</a:t>
            </a:r>
          </a:p>
        </p:txBody>
      </p:sp>
      <p:sp>
        <p:nvSpPr>
          <p:cNvPr id="13" name="Rectangle 12"/>
          <p:cNvSpPr/>
          <p:nvPr/>
        </p:nvSpPr>
        <p:spPr>
          <a:xfrm>
            <a:off x="3043623" y="2286327"/>
            <a:ext cx="2823777" cy="923330"/>
          </a:xfrm>
          <a:prstGeom prst="rect">
            <a:avLst/>
          </a:prstGeom>
        </p:spPr>
        <p:txBody>
          <a:bodyPr wrap="square">
            <a:spAutoFit/>
          </a:bodyPr>
          <a:lstStyle/>
          <a:p>
            <a:r>
              <a:rPr lang="en-US" dirty="0">
                <a:latin typeface="Avenir Medium"/>
                <a:cs typeface="Avenir Medium"/>
              </a:rPr>
              <a:t>Vertical-related independent project support</a:t>
            </a:r>
          </a:p>
        </p:txBody>
      </p:sp>
      <p:sp>
        <p:nvSpPr>
          <p:cNvPr id="14" name="Rectangle 13"/>
          <p:cNvSpPr/>
          <p:nvPr/>
        </p:nvSpPr>
        <p:spPr>
          <a:xfrm>
            <a:off x="3043623" y="3255585"/>
            <a:ext cx="2823777" cy="646331"/>
          </a:xfrm>
          <a:prstGeom prst="rect">
            <a:avLst/>
          </a:prstGeom>
        </p:spPr>
        <p:txBody>
          <a:bodyPr wrap="square">
            <a:spAutoFit/>
          </a:bodyPr>
          <a:lstStyle/>
          <a:p>
            <a:r>
              <a:rPr lang="en-US" dirty="0">
                <a:latin typeface="Avenir Medium"/>
                <a:cs typeface="Avenir Medium"/>
              </a:rPr>
              <a:t>Telecommuting and work from home benefits</a:t>
            </a:r>
          </a:p>
        </p:txBody>
      </p:sp>
      <p:sp>
        <p:nvSpPr>
          <p:cNvPr id="16" name="Rectangle 15"/>
          <p:cNvSpPr/>
          <p:nvPr/>
        </p:nvSpPr>
        <p:spPr>
          <a:xfrm>
            <a:off x="3043623" y="3947844"/>
            <a:ext cx="2823777" cy="646331"/>
          </a:xfrm>
          <a:prstGeom prst="rect">
            <a:avLst/>
          </a:prstGeom>
        </p:spPr>
        <p:txBody>
          <a:bodyPr wrap="square">
            <a:spAutoFit/>
          </a:bodyPr>
          <a:lstStyle/>
          <a:p>
            <a:r>
              <a:rPr lang="en-US" dirty="0">
                <a:latin typeface="Avenir Medium"/>
                <a:cs typeface="Avenir Medium"/>
              </a:rPr>
              <a:t>Discounted dining options</a:t>
            </a:r>
          </a:p>
        </p:txBody>
      </p:sp>
      <p:sp>
        <p:nvSpPr>
          <p:cNvPr id="17" name="Rectangle 16"/>
          <p:cNvSpPr/>
          <p:nvPr/>
        </p:nvSpPr>
        <p:spPr>
          <a:xfrm>
            <a:off x="3043623" y="4640102"/>
            <a:ext cx="2823777" cy="369332"/>
          </a:xfrm>
          <a:prstGeom prst="rect">
            <a:avLst/>
          </a:prstGeom>
        </p:spPr>
        <p:txBody>
          <a:bodyPr wrap="square">
            <a:spAutoFit/>
          </a:bodyPr>
          <a:lstStyle/>
          <a:p>
            <a:r>
              <a:rPr lang="en-US" dirty="0">
                <a:latin typeface="Avenir Medium"/>
                <a:cs typeface="Avenir Medium"/>
              </a:rPr>
              <a:t>Pet healthcare programs</a:t>
            </a:r>
          </a:p>
        </p:txBody>
      </p:sp>
      <p:sp>
        <p:nvSpPr>
          <p:cNvPr id="18" name="Rectangle 17"/>
          <p:cNvSpPr/>
          <p:nvPr/>
        </p:nvSpPr>
        <p:spPr>
          <a:xfrm>
            <a:off x="5943600" y="209550"/>
            <a:ext cx="2823777" cy="646331"/>
          </a:xfrm>
          <a:prstGeom prst="rect">
            <a:avLst/>
          </a:prstGeom>
        </p:spPr>
        <p:txBody>
          <a:bodyPr wrap="square">
            <a:spAutoFit/>
          </a:bodyPr>
          <a:lstStyle/>
          <a:p>
            <a:r>
              <a:rPr lang="en-US" dirty="0">
                <a:latin typeface="Avenir Medium"/>
                <a:cs typeface="Avenir Medium"/>
              </a:rPr>
              <a:t>Compensated sabbatical programs</a:t>
            </a:r>
          </a:p>
        </p:txBody>
      </p:sp>
      <p:sp>
        <p:nvSpPr>
          <p:cNvPr id="19" name="Rectangle 18"/>
          <p:cNvSpPr/>
          <p:nvPr/>
        </p:nvSpPr>
        <p:spPr>
          <a:xfrm>
            <a:off x="5943600" y="947975"/>
            <a:ext cx="2823777" cy="369332"/>
          </a:xfrm>
          <a:prstGeom prst="rect">
            <a:avLst/>
          </a:prstGeom>
        </p:spPr>
        <p:txBody>
          <a:bodyPr wrap="square">
            <a:spAutoFit/>
          </a:bodyPr>
          <a:lstStyle/>
          <a:p>
            <a:r>
              <a:rPr lang="en-US" dirty="0">
                <a:latin typeface="Avenir Medium"/>
                <a:cs typeface="Avenir Medium"/>
              </a:rPr>
              <a:t>Child care programs</a:t>
            </a:r>
          </a:p>
        </p:txBody>
      </p:sp>
      <p:sp>
        <p:nvSpPr>
          <p:cNvPr id="20" name="Rectangle 19"/>
          <p:cNvSpPr/>
          <p:nvPr/>
        </p:nvSpPr>
        <p:spPr>
          <a:xfrm>
            <a:off x="5943600" y="1409401"/>
            <a:ext cx="2823777" cy="923330"/>
          </a:xfrm>
          <a:prstGeom prst="rect">
            <a:avLst/>
          </a:prstGeom>
        </p:spPr>
        <p:txBody>
          <a:bodyPr wrap="square">
            <a:spAutoFit/>
          </a:bodyPr>
          <a:lstStyle/>
          <a:p>
            <a:r>
              <a:rPr lang="en-US" dirty="0">
                <a:latin typeface="Avenir Medium"/>
                <a:cs typeface="Avenir Medium"/>
              </a:rPr>
              <a:t>On-site car wash, haircuts, and other conveniences</a:t>
            </a:r>
          </a:p>
        </p:txBody>
      </p:sp>
      <p:sp>
        <p:nvSpPr>
          <p:cNvPr id="21" name="Rectangle 20"/>
          <p:cNvSpPr/>
          <p:nvPr/>
        </p:nvSpPr>
        <p:spPr>
          <a:xfrm>
            <a:off x="5943600" y="2424825"/>
            <a:ext cx="2823777" cy="646331"/>
          </a:xfrm>
          <a:prstGeom prst="rect">
            <a:avLst/>
          </a:prstGeom>
        </p:spPr>
        <p:txBody>
          <a:bodyPr wrap="square">
            <a:spAutoFit/>
          </a:bodyPr>
          <a:lstStyle/>
          <a:p>
            <a:r>
              <a:rPr lang="en-US" dirty="0">
                <a:latin typeface="Avenir Medium"/>
                <a:cs typeface="Avenir Medium"/>
              </a:rPr>
              <a:t>Family planning, fertility services</a:t>
            </a:r>
          </a:p>
        </p:txBody>
      </p:sp>
      <p:sp>
        <p:nvSpPr>
          <p:cNvPr id="22" name="Rectangle 21"/>
          <p:cNvSpPr/>
          <p:nvPr/>
        </p:nvSpPr>
        <p:spPr>
          <a:xfrm>
            <a:off x="5943600" y="3163250"/>
            <a:ext cx="2823777" cy="646331"/>
          </a:xfrm>
          <a:prstGeom prst="rect">
            <a:avLst/>
          </a:prstGeom>
        </p:spPr>
        <p:txBody>
          <a:bodyPr wrap="square">
            <a:spAutoFit/>
          </a:bodyPr>
          <a:lstStyle/>
          <a:p>
            <a:r>
              <a:rPr lang="en-US" dirty="0">
                <a:latin typeface="Avenir Medium"/>
                <a:cs typeface="Avenir Medium"/>
              </a:rPr>
              <a:t>On-site acupuncture, </a:t>
            </a:r>
            <a:r>
              <a:rPr lang="en-US" dirty="0" err="1">
                <a:latin typeface="Avenir Medium"/>
                <a:cs typeface="Avenir Medium"/>
              </a:rPr>
              <a:t>improv</a:t>
            </a:r>
            <a:r>
              <a:rPr lang="en-US" dirty="0">
                <a:latin typeface="Avenir Medium"/>
                <a:cs typeface="Avenir Medium"/>
              </a:rPr>
              <a:t> classes</a:t>
            </a:r>
          </a:p>
        </p:txBody>
      </p:sp>
      <p:sp>
        <p:nvSpPr>
          <p:cNvPr id="23" name="Rectangle 22"/>
          <p:cNvSpPr/>
          <p:nvPr/>
        </p:nvSpPr>
        <p:spPr>
          <a:xfrm>
            <a:off x="5943600" y="3901675"/>
            <a:ext cx="2823777" cy="646331"/>
          </a:xfrm>
          <a:prstGeom prst="rect">
            <a:avLst/>
          </a:prstGeom>
        </p:spPr>
        <p:txBody>
          <a:bodyPr wrap="square">
            <a:spAutoFit/>
          </a:bodyPr>
          <a:lstStyle/>
          <a:p>
            <a:r>
              <a:rPr lang="en-US" dirty="0">
                <a:latin typeface="Avenir Medium"/>
                <a:cs typeface="Avenir Medium"/>
              </a:rPr>
              <a:t>LGBTQ rights and diversity support</a:t>
            </a:r>
          </a:p>
        </p:txBody>
      </p:sp>
    </p:spTree>
    <p:extLst>
      <p:ext uri="{BB962C8B-B14F-4D97-AF65-F5344CB8AC3E}">
        <p14:creationId xmlns:p14="http://schemas.microsoft.com/office/powerpoint/2010/main" val="3069400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8915</TotalTime>
  <Words>2160</Words>
  <Application>Microsoft Macintosh PowerPoint</Application>
  <PresentationFormat>On-screen Show (16:9)</PresentationFormat>
  <Paragraphs>267</Paragraphs>
  <Slides>60</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?Mr.Jenkins</vt:lpstr>
      <vt:lpstr>Arial</vt:lpstr>
      <vt:lpstr>Avenir Heavy</vt:lpstr>
      <vt:lpstr>Avenir Medium</vt:lpstr>
      <vt:lpstr>Avenir Roman</vt:lpstr>
      <vt:lpstr>Calibri</vt:lpstr>
      <vt:lpstr>Courier New</vt:lpstr>
      <vt:lpstr>Impact</vt:lpstr>
      <vt:lpstr>Wingdings</vt:lpstr>
      <vt:lpstr>Office Theme</vt:lpstr>
      <vt:lpstr>Propelling Your InfoSec Career into the Next Decade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Lead Zeppelin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three things you've done that you feel are pivotal to your career success?"</vt:lpstr>
      <vt:lpstr>PowerPoint Presentation</vt:lpstr>
      <vt:lpstr>PowerPoint Presentation</vt:lpstr>
      <vt:lpstr>PowerPoint Presentation</vt:lpstr>
      <vt:lpstr>Important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Propelling Your Pen Test Career into the Next Decade</dc:title>
  <dc:creator>Joshua Wright</dc:creator>
  <cp:lastModifiedBy>Joshua Wright</cp:lastModifiedBy>
  <cp:revision>224</cp:revision>
  <dcterms:created xsi:type="dcterms:W3CDTF">2017-10-31T11:23:10Z</dcterms:created>
  <dcterms:modified xsi:type="dcterms:W3CDTF">2019-04-25T22:54:42Z</dcterms:modified>
</cp:coreProperties>
</file>