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65" r:id="rId3"/>
    <p:sldId id="306" r:id="rId4"/>
    <p:sldId id="270" r:id="rId5"/>
    <p:sldId id="275" r:id="rId6"/>
    <p:sldId id="313" r:id="rId7"/>
    <p:sldId id="276" r:id="rId8"/>
    <p:sldId id="307" r:id="rId9"/>
    <p:sldId id="278" r:id="rId10"/>
    <p:sldId id="279" r:id="rId11"/>
    <p:sldId id="280" r:id="rId12"/>
    <p:sldId id="312" r:id="rId13"/>
    <p:sldId id="281" r:id="rId14"/>
    <p:sldId id="308" r:id="rId15"/>
    <p:sldId id="283" r:id="rId16"/>
    <p:sldId id="284" r:id="rId17"/>
    <p:sldId id="285" r:id="rId18"/>
    <p:sldId id="286" r:id="rId19"/>
    <p:sldId id="287" r:id="rId20"/>
    <p:sldId id="310" r:id="rId21"/>
    <p:sldId id="289" r:id="rId22"/>
    <p:sldId id="290" r:id="rId23"/>
    <p:sldId id="291" r:id="rId24"/>
    <p:sldId id="292" r:id="rId25"/>
    <p:sldId id="293" r:id="rId26"/>
    <p:sldId id="294" r:id="rId27"/>
    <p:sldId id="314" r:id="rId28"/>
    <p:sldId id="295" r:id="rId29"/>
    <p:sldId id="315" r:id="rId30"/>
    <p:sldId id="296" r:id="rId31"/>
    <p:sldId id="297" r:id="rId32"/>
    <p:sldId id="309" r:id="rId33"/>
    <p:sldId id="311" r:id="rId34"/>
    <p:sldId id="302" r:id="rId35"/>
    <p:sldId id="303" r:id="rId36"/>
    <p:sldId id="30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4D7"/>
    <a:srgbClr val="E5D7C5"/>
    <a:srgbClr val="E2D2BD"/>
    <a:srgbClr val="E2DBD0"/>
    <a:srgbClr val="C0B19A"/>
    <a:srgbClr val="286794"/>
    <a:srgbClr val="3D8EBD"/>
    <a:srgbClr val="BF11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227" autoAdjust="0"/>
  </p:normalViewPr>
  <p:slideViewPr>
    <p:cSldViewPr showGuides="1">
      <p:cViewPr varScale="1">
        <p:scale>
          <a:sx n="61" d="100"/>
          <a:sy n="61" d="100"/>
        </p:scale>
        <p:origin x="-876" y="-78"/>
      </p:cViewPr>
      <p:guideLst>
        <p:guide orient="horz" pos="2160"/>
        <p:guide pos="2880"/>
        <p:guide pos="2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2E985-8F4E-4C8D-951C-B95D3BF0FBBC}" type="datetimeFigureOut">
              <a:rPr lang="en-US" smtClean="0"/>
              <a:pPr/>
              <a:t>1/6/2010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D2851-FA2B-47CC-91E5-18A8911D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D2851-FA2B-47CC-91E5-18A8911D6E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</a:t>
            </a:r>
            <a:r>
              <a:rPr lang="en-US" baseline="0" dirty="0" smtClean="0"/>
              <a:t> something sinister – use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5D3A-CB1E-401C-BB97-76AF114D40E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C71B41-09FF-46BE-9FBB-4C3EAD69B9DA}" type="slidenum">
              <a:rPr lang="en-US" smtClean="0">
                <a:ea typeface="ＭＳ Ｐゴシック" pitchFamily="34" charset="-128"/>
              </a:rPr>
              <a:pPr/>
              <a:t>19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rocess 12"/>
          <p:cNvSpPr/>
          <p:nvPr userDrawn="1"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1600200"/>
            <a:ext cx="9144000" cy="3105150"/>
            <a:chOff x="0" y="1600200"/>
            <a:chExt cx="9144000" cy="3105150"/>
          </a:xfrm>
        </p:grpSpPr>
        <p:pic>
          <p:nvPicPr>
            <p:cNvPr id="9" name="Picture 10" descr="Papyrus_Titlle_new2.png"/>
            <p:cNvPicPr>
              <a:picLocks noChangeAspect="1"/>
            </p:cNvPicPr>
            <p:nvPr/>
          </p:nvPicPr>
          <p:blipFill>
            <a:blip r:embed="rId2" cstate="print"/>
            <a:srcRect t="15826" b="38840"/>
            <a:stretch>
              <a:fillRect/>
            </a:stretch>
          </p:blipFill>
          <p:spPr bwMode="auto">
            <a:xfrm>
              <a:off x="0" y="1600200"/>
              <a:ext cx="9144000" cy="310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7" descr="three_stones_revised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71800" y="1893888"/>
              <a:ext cx="3276600" cy="1922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8" descr="RSA_conference_2010_rosetta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984500" y="3841750"/>
              <a:ext cx="3187700" cy="55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1132"/>
            <a:ext cx="7391400" cy="766916"/>
          </a:xfrm>
        </p:spPr>
        <p:txBody>
          <a:bodyPr rIns="0" bIns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0"/>
            <a:ext cx="8534401" cy="914400"/>
          </a:xfrm>
        </p:spPr>
        <p:txBody>
          <a:bodyPr anchor="b">
            <a:noAutofit/>
          </a:bodyPr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43001"/>
            <a:ext cx="511175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43001"/>
            <a:ext cx="3008313" cy="4724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55DF-6748-4270-8778-42CC6396C46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19199"/>
            <a:ext cx="5486400" cy="35083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800600"/>
            <a:ext cx="5486400" cy="914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Papyrus_new_back3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76200"/>
            <a:ext cx="7467600" cy="766916"/>
          </a:xfrm>
          <a:prstGeom prst="rect">
            <a:avLst/>
          </a:prstGeom>
        </p:spPr>
        <p:txBody>
          <a:bodyPr vert="horz" lIns="91440" tIns="45720" rIns="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49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40475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  <a:latin typeface="Trebuchet MS" pitchFamily="34" charset="0"/>
              </a:defRPr>
            </a:lvl1pPr>
          </a:lstStyle>
          <a:p>
            <a:fld id="{B1A2FCCD-E097-43DE-B5C2-FC10EEC7DF6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LOCKwName.pn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33400" y="6229419"/>
            <a:ext cx="761905" cy="5523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chemeClr val="tx1">
              <a:lumMod val="75000"/>
              <a:lumOff val="25000"/>
            </a:schemeClr>
          </a:solidFill>
          <a:latin typeface="Trebuchet MS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rgbClr val="0070C0"/>
        </a:buClr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80000"/>
        </a:lnSpc>
        <a:spcBef>
          <a:spcPts val="400"/>
        </a:spcBef>
        <a:spcAft>
          <a:spcPts val="400"/>
        </a:spcAft>
        <a:buClr>
          <a:srgbClr val="0070C0"/>
        </a:buClr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80000"/>
        </a:lnSpc>
        <a:spcBef>
          <a:spcPts val="400"/>
        </a:spcBef>
        <a:spcAft>
          <a:spcPts val="400"/>
        </a:spcAft>
        <a:buClr>
          <a:srgbClr val="0070C0"/>
        </a:buClr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81000" y="304800"/>
            <a:ext cx="8610600" cy="1219200"/>
          </a:xfrm>
        </p:spPr>
        <p:txBody>
          <a:bodyPr/>
          <a:lstStyle/>
          <a:p>
            <a:r>
              <a:rPr lang="en-US" dirty="0" smtClean="0"/>
              <a:t>ZigBee Security Analysis and Ethical Hacking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648200" y="4876800"/>
            <a:ext cx="4191000" cy="1676400"/>
          </a:xfrm>
        </p:spPr>
        <p:txBody>
          <a:bodyPr>
            <a:normAutofit fontScale="70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itchFamily="34" charset="0"/>
                <a:cs typeface="Narkisim" pitchFamily="34" charset="-79"/>
              </a:rPr>
              <a:t>Joshua Wright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cs typeface="Narkisim" pitchFamily="34" charset="-79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cs typeface="Narkisim" pitchFamily="34" charset="-79"/>
              </a:rPr>
              <a:t>InGuardians, Inc.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cs typeface="Narkisim" pitchFamily="34" charset="-79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cs typeface="Narkisim" pitchFamily="34" charset="-79"/>
              </a:rPr>
              <a:t>Session ID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cs typeface="Narkisim" pitchFamily="34" charset="-79"/>
              </a:rPr>
              <a:t>: HT1-401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cs typeface="Narkisim" pitchFamily="34" charset="-79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cs typeface="Narkisim" pitchFamily="34" charset="-79"/>
              </a:rPr>
              <a:t>Session Classification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cs typeface="Narkisim" pitchFamily="34" charset="-79"/>
              </a:rPr>
              <a:t>: Advanced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cs typeface="Narkisim" pitchFamily="34" charset="-79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 smtClean="0"/>
              <a:t>2: Siemens APOGEE Floor Level Network Controller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Interface to heaters, exhaust fans, AC units and lighting through field level controllers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2514600"/>
            <a:ext cx="4455884" cy="1938992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 anchor="ctr" anchorCtr="0">
            <a:spAutoFit/>
          </a:bodyPr>
          <a:lstStyle/>
          <a:p>
            <a:pPr algn="ctr"/>
            <a:r>
              <a:rPr lang="en-US" sz="2400" i="1" dirty="0" smtClean="0">
                <a:latin typeface="Trebuchet MS" pitchFamily="34" charset="0"/>
              </a:rPr>
              <a:t>"With Wireless, your building will be more marketable and you will be better prepared to capitalize on future technologies."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142" y="4876800"/>
            <a:ext cx="89833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Trebuchet MS" pitchFamily="34" charset="0"/>
              </a:rPr>
              <a:t>"</a:t>
            </a:r>
            <a:r>
              <a:rPr lang="en-US" sz="2400" dirty="0" smtClean="0">
                <a:latin typeface="Trebuchet MS" pitchFamily="34" charset="0"/>
              </a:rPr>
              <a:t>Simply put, the network can’t be compromised because the signal is automatically able to circumvent obstructions and find its target." Jay Hendrix, Siemens manager, wireless solutions</a:t>
            </a:r>
            <a:endParaRPr lang="en-US" sz="2400" dirty="0">
              <a:latin typeface="Trebuchet MS" pitchFamily="34" charset="0"/>
            </a:endParaRPr>
          </a:p>
        </p:txBody>
      </p:sp>
      <p:pic>
        <p:nvPicPr>
          <p:cNvPr id="8" name="Picture 7" descr="siemen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0695" y="1693332"/>
            <a:ext cx="3763305" cy="33358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</a:t>
            </a:r>
            <a:r>
              <a:rPr lang="en-US" dirty="0" smtClean="0"/>
              <a:t>3: </a:t>
            </a:r>
            <a:r>
              <a:rPr lang="en-US" dirty="0" err="1" smtClean="0"/>
              <a:t>Kwikset</a:t>
            </a:r>
            <a:r>
              <a:rPr lang="en-US" dirty="0" smtClean="0"/>
              <a:t> </a:t>
            </a:r>
            <a:r>
              <a:rPr lang="en-US" dirty="0" err="1" smtClean="0"/>
              <a:t>SmartCode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15685" y="1295400"/>
            <a:ext cx="5856515" cy="4829629"/>
          </a:xfrm>
        </p:spPr>
        <p:txBody>
          <a:bodyPr>
            <a:normAutofit/>
          </a:bodyPr>
          <a:lstStyle/>
          <a:p>
            <a:r>
              <a:rPr lang="en-US" dirty="0" smtClean="0"/>
              <a:t>Lock Doors with Handheld Remote or Touch Screen</a:t>
            </a:r>
          </a:p>
          <a:p>
            <a:r>
              <a:rPr lang="en-US" dirty="0" smtClean="0"/>
              <a:t>Automatically Unlock Doors in Case of Fire</a:t>
            </a:r>
          </a:p>
          <a:p>
            <a:r>
              <a:rPr lang="en-US" dirty="0" smtClean="0"/>
              <a:t>Lock or Unlock Doors with a Mobile Device or Secure Internet Connection</a:t>
            </a:r>
          </a:p>
          <a:p>
            <a:r>
              <a:rPr lang="en-US" dirty="0" smtClean="0"/>
              <a:t>Check Lock Status Remotely</a:t>
            </a:r>
          </a:p>
          <a:p>
            <a:r>
              <a:rPr lang="en-US" dirty="0" smtClean="0"/>
              <a:t>Receive Notification of Who Enters your Home and When</a:t>
            </a:r>
          </a:p>
          <a:p>
            <a:r>
              <a:rPr lang="en-US" dirty="0" smtClean="0"/>
              <a:t>Remotely Add or Delete Codes</a:t>
            </a:r>
            <a:endParaRPr lang="en-US" dirty="0"/>
          </a:p>
        </p:txBody>
      </p:sp>
      <p:pic>
        <p:nvPicPr>
          <p:cNvPr id="7" name="Picture 6" descr="lo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50" y="1003300"/>
            <a:ext cx="3428950" cy="5092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4: MGM City Center, Las Vegas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191000"/>
            <a:ext cx="2590800" cy="207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1295400"/>
            <a:ext cx="18859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15685" y="1295400"/>
            <a:ext cx="6237515" cy="4829629"/>
          </a:xfrm>
        </p:spPr>
        <p:txBody>
          <a:bodyPr>
            <a:normAutofit/>
          </a:bodyPr>
          <a:lstStyle/>
          <a:p>
            <a:r>
              <a:rPr lang="en-US" dirty="0" smtClean="0"/>
              <a:t>New high-tech resort, customized for guests with ZigBee technology</a:t>
            </a:r>
          </a:p>
          <a:p>
            <a:pPr lvl="1"/>
            <a:r>
              <a:rPr lang="en-US" dirty="0" smtClean="0"/>
              <a:t>Lights, curtains, heating, TV, sound system, room locks, safe lock set to guest preference</a:t>
            </a:r>
          </a:p>
          <a:p>
            <a:r>
              <a:rPr lang="en-US" dirty="0" smtClean="0"/>
              <a:t>Largest ZigBee deployment to date</a:t>
            </a:r>
          </a:p>
          <a:p>
            <a:r>
              <a:rPr lang="en-US" dirty="0" smtClean="0"/>
              <a:t>10K ZigBee thermostats</a:t>
            </a:r>
          </a:p>
          <a:p>
            <a:r>
              <a:rPr lang="en-US" dirty="0" smtClean="0"/>
              <a:t>5K ZigBee touch screens</a:t>
            </a:r>
          </a:p>
          <a:p>
            <a:r>
              <a:rPr lang="en-US" dirty="0" smtClean="0"/>
              <a:t>7.5K ZigBee peripheral controllers</a:t>
            </a:r>
          </a:p>
          <a:p>
            <a:r>
              <a:rPr lang="en-US" dirty="0" smtClean="0"/>
              <a:t>Automation of guest room systems make it cost-effective</a:t>
            </a:r>
          </a:p>
          <a:p>
            <a:r>
              <a:rPr lang="en-US" dirty="0" smtClean="0"/>
              <a:t>Magic of system enhances resort luxury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106186"/>
            <a:ext cx="8229600" cy="4989814"/>
          </a:xfrm>
        </p:spPr>
        <p:txBody>
          <a:bodyPr>
            <a:normAutofit/>
          </a:bodyPr>
          <a:lstStyle/>
          <a:p>
            <a:r>
              <a:rPr lang="en-US" dirty="0" smtClean="0"/>
              <a:t>Manufacturing systems controlling belts, lifts, motorized equipment</a:t>
            </a:r>
          </a:p>
          <a:p>
            <a:r>
              <a:rPr lang="en-US" dirty="0" smtClean="0"/>
              <a:t>Smart Home Systems, managing HVAC, window blinds, lighting</a:t>
            </a:r>
          </a:p>
          <a:p>
            <a:r>
              <a:rPr lang="en-US" dirty="0" smtClean="0"/>
              <a:t>Medical systems monitoring and reporting BP, pulse oximeter monitors</a:t>
            </a:r>
          </a:p>
          <a:p>
            <a:r>
              <a:rPr lang="en-US" dirty="0" smtClean="0"/>
              <a:t>Retail systems managing assets, inventory control</a:t>
            </a:r>
          </a:p>
          <a:p>
            <a:r>
              <a:rPr lang="en-US" dirty="0" smtClean="0"/>
              <a:t>Location analysis systems for multiple </a:t>
            </a:r>
            <a:r>
              <a:rPr lang="en-US" dirty="0" smtClean="0"/>
              <a:t>verticals</a:t>
            </a:r>
          </a:p>
          <a:p>
            <a:r>
              <a:rPr lang="en-US" dirty="0" smtClean="0"/>
              <a:t>Multi-function remote controls (replacing IR to TV/Cable, extending to other devices in the home)</a:t>
            </a:r>
          </a:p>
          <a:p>
            <a:r>
              <a:rPr lang="en-US" dirty="0" smtClean="0"/>
              <a:t>Future: Voice and related applications on mobile devices (competing directly with Bluetooth)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divider_papyrus1.png"/>
          <p:cNvPicPr>
            <a:picLocks noChangeAspect="1"/>
          </p:cNvPicPr>
          <p:nvPr/>
        </p:nvPicPr>
        <p:blipFill>
          <a:blip r:embed="rId2" cstate="print"/>
          <a:srcRect l="1816" r="2241"/>
          <a:stretch>
            <a:fillRect/>
          </a:stretch>
        </p:blipFill>
        <p:spPr>
          <a:xfrm>
            <a:off x="-15766" y="2057401"/>
            <a:ext cx="9159766" cy="26722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69" y="2593427"/>
            <a:ext cx="8229600" cy="1600202"/>
          </a:xfrm>
        </p:spPr>
        <p:txBody>
          <a:bodyPr anchor="ctr" anchorCtr="1">
            <a:noAutofit/>
          </a:bodyPr>
          <a:lstStyle/>
          <a:p>
            <a:pPr algn="ctr">
              <a:buNone/>
            </a:pPr>
            <a:r>
              <a:rPr lang="en-US" sz="6000" dirty="0" smtClean="0">
                <a:latin typeface="Trebuchet MS" pitchFamily="34" charset="0"/>
              </a:rPr>
              <a:t>KillerBee Attack Framework</a:t>
            </a:r>
            <a:endParaRPr lang="en-US" sz="4000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KillerBee?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Framework and tools for exploiting ZigBee and IEEE 802.15.4 networks</a:t>
            </a:r>
          </a:p>
          <a:p>
            <a:r>
              <a:rPr lang="en-US" dirty="0" smtClean="0"/>
              <a:t>Simplifies sniffing and injecting traffic, packet decoding and manipulation</a:t>
            </a:r>
          </a:p>
          <a:p>
            <a:r>
              <a:rPr lang="en-US" dirty="0" smtClean="0"/>
              <a:t>Tools designed to aid in recon, exploitation</a:t>
            </a:r>
          </a:p>
          <a:p>
            <a:r>
              <a:rPr lang="en-US" dirty="0" smtClean="0"/>
              <a:t>Pure Python</a:t>
            </a:r>
          </a:p>
          <a:p>
            <a:pPr lvl="1"/>
            <a:r>
              <a:rPr lang="en-US" dirty="0" smtClean="0"/>
              <a:t>Integrates </a:t>
            </a:r>
            <a:r>
              <a:rPr lang="en-US" dirty="0" smtClean="0"/>
              <a:t>well with other Python tools</a:t>
            </a:r>
          </a:p>
          <a:p>
            <a:r>
              <a:rPr lang="en-US" dirty="0" smtClean="0"/>
              <a:t>Minimal library dependencies</a:t>
            </a:r>
          </a:p>
          <a:p>
            <a:r>
              <a:rPr lang="en-US" dirty="0" smtClean="0"/>
              <a:t>BSD license (</a:t>
            </a:r>
            <a:r>
              <a:rPr lang="en-US" dirty="0" err="1" smtClean="0"/>
              <a:t>free'er</a:t>
            </a:r>
            <a:r>
              <a:rPr lang="en-US" dirty="0" smtClean="0"/>
              <a:t> then GPL)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1257" y="5265003"/>
            <a:ext cx="8599714" cy="830997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First and only framework for attacking and exploiting ZigBee and IEEE 802.15.4 networks</a:t>
            </a:r>
            <a:endParaRPr lang="en-US" sz="2400" baseline="0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KillerBee 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87251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AVR RZ Raven USB Stick (RZUSB, $40)</a:t>
            </a:r>
          </a:p>
          <a:p>
            <a:pPr lvl="1"/>
            <a:r>
              <a:rPr lang="en-US" dirty="0" smtClean="0"/>
              <a:t>Pick up two sticks for sniff + inject</a:t>
            </a:r>
          </a:p>
          <a:p>
            <a:r>
              <a:rPr lang="en-US" dirty="0" smtClean="0"/>
              <a:t>AT90USB1287 </a:t>
            </a:r>
            <a:r>
              <a:rPr lang="en-US" dirty="0" err="1" smtClean="0"/>
              <a:t>uC</a:t>
            </a:r>
            <a:r>
              <a:rPr lang="en-US" dirty="0" smtClean="0"/>
              <a:t> with AT86RF230 802.15.4 transceiver</a:t>
            </a:r>
          </a:p>
          <a:p>
            <a:r>
              <a:rPr lang="en-US" dirty="0" smtClean="0"/>
              <a:t>4 LED's, PCB antenna</a:t>
            </a:r>
          </a:p>
          <a:p>
            <a:r>
              <a:rPr lang="en-US" dirty="0" smtClean="0"/>
              <a:t>Available from </a:t>
            </a:r>
            <a:r>
              <a:rPr lang="en-US" dirty="0" smtClean="0"/>
              <a:t>DigiKey.com, Mouser.com, </a:t>
            </a:r>
            <a:r>
              <a:rPr lang="en-US" dirty="0" smtClean="0"/>
              <a:t>etc.</a:t>
            </a:r>
          </a:p>
          <a:p>
            <a:pPr lvl="1"/>
            <a:r>
              <a:rPr lang="en-US" dirty="0" smtClean="0"/>
              <a:t>Search for "RZUSB"</a:t>
            </a:r>
          </a:p>
          <a:p>
            <a:r>
              <a:rPr lang="en-US" dirty="0" smtClean="0"/>
              <a:t>Free development IDE based on </a:t>
            </a:r>
            <a:r>
              <a:rPr lang="en-US" dirty="0" err="1" smtClean="0"/>
              <a:t>gcc</a:t>
            </a:r>
            <a:endParaRPr lang="en-US" dirty="0" smtClean="0"/>
          </a:p>
        </p:txBody>
      </p:sp>
      <p:pic>
        <p:nvPicPr>
          <p:cNvPr id="4" name="Picture 2" descr="C:\Users\Joshua Wright\Desktop\ToorCon11\rzusb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4476" y="1309815"/>
            <a:ext cx="1641592" cy="48797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400300"/>
            <a:ext cx="36957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RZUSB Firmware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295400"/>
            <a:ext cx="8507628" cy="4234543"/>
          </a:xfrm>
        </p:spPr>
        <p:txBody>
          <a:bodyPr>
            <a:normAutofit/>
          </a:bodyPr>
          <a:lstStyle/>
          <a:p>
            <a:r>
              <a:rPr lang="en-US" dirty="0" smtClean="0"/>
              <a:t>Default RZUSB firmware accommodates 802.15.4 sniffing, End Device, PAN Coordinator</a:t>
            </a:r>
          </a:p>
          <a:p>
            <a:r>
              <a:rPr lang="en-US" dirty="0" smtClean="0"/>
              <a:t>Custom KillerBee </a:t>
            </a:r>
            <a:r>
              <a:rPr lang="en-US" dirty="0" smtClean="0"/>
              <a:t>firmware required for packet injection, frame spoofing hardware ACK</a:t>
            </a:r>
          </a:p>
          <a:p>
            <a:r>
              <a:rPr lang="en-US" dirty="0" smtClean="0"/>
              <a:t>Cannot flash RZUSB without</a:t>
            </a:r>
            <a:br>
              <a:rPr lang="en-US" dirty="0" smtClean="0"/>
            </a:br>
            <a:r>
              <a:rPr lang="en-US" dirty="0" smtClean="0"/>
              <a:t>external programmer</a:t>
            </a:r>
          </a:p>
          <a:p>
            <a:r>
              <a:rPr lang="en-US" dirty="0" smtClean="0"/>
              <a:t>Programmer </a:t>
            </a:r>
            <a:r>
              <a:rPr lang="en-US" dirty="0" smtClean="0"/>
              <a:t>is AVR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JTAG ICE </a:t>
            </a:r>
            <a:r>
              <a:rPr lang="en-US" dirty="0" err="1" smtClean="0"/>
              <a:t>mkII</a:t>
            </a:r>
            <a:r>
              <a:rPr lang="en-US" dirty="0" smtClean="0"/>
              <a:t>: $300</a:t>
            </a:r>
            <a:endParaRPr lang="en-US" dirty="0" smtClean="0"/>
          </a:p>
          <a:p>
            <a:pPr lvl="1"/>
            <a:r>
              <a:rPr lang="en-US" dirty="0" smtClean="0"/>
              <a:t>Programmer cost is lousy as </a:t>
            </a:r>
            <a:br>
              <a:rPr lang="en-US" dirty="0" smtClean="0"/>
            </a:br>
            <a:r>
              <a:rPr lang="en-US" dirty="0" smtClean="0"/>
              <a:t>it is a one-time progra</a:t>
            </a:r>
            <a:r>
              <a:rPr lang="en-US" dirty="0" smtClean="0"/>
              <a:t>mming</a:t>
            </a:r>
            <a:br>
              <a:rPr lang="en-US" dirty="0" smtClean="0"/>
            </a:br>
            <a:r>
              <a:rPr lang="en-US" dirty="0" smtClean="0"/>
              <a:t>operation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KillerBee Arsenal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err="1" smtClean="0"/>
              <a:t>zbid</a:t>
            </a:r>
            <a:r>
              <a:rPr lang="en-US" dirty="0" smtClean="0"/>
              <a:t> – List available devices supported</a:t>
            </a:r>
          </a:p>
          <a:p>
            <a:pPr>
              <a:defRPr/>
            </a:pPr>
            <a:r>
              <a:rPr lang="en-US" dirty="0" err="1" smtClean="0"/>
              <a:t>zbdump</a:t>
            </a:r>
            <a:r>
              <a:rPr lang="en-US" dirty="0" smtClean="0"/>
              <a:t> – "</a:t>
            </a:r>
            <a:r>
              <a:rPr lang="en-US" dirty="0" err="1" smtClean="0"/>
              <a:t>tcpdump</a:t>
            </a:r>
            <a:r>
              <a:rPr lang="en-US" dirty="0" smtClean="0"/>
              <a:t> -w" clone (</a:t>
            </a:r>
            <a:r>
              <a:rPr lang="en-US" dirty="0" err="1" smtClean="0"/>
              <a:t>libpcap</a:t>
            </a:r>
            <a:r>
              <a:rPr lang="en-US" dirty="0" smtClean="0"/>
              <a:t> or commercial </a:t>
            </a:r>
            <a:r>
              <a:rPr lang="en-US" dirty="0" err="1" smtClean="0"/>
              <a:t>Daintree</a:t>
            </a:r>
            <a:r>
              <a:rPr lang="en-US" dirty="0" smtClean="0"/>
              <a:t> SNA </a:t>
            </a:r>
            <a:r>
              <a:rPr lang="en-US" dirty="0" err="1" smtClean="0"/>
              <a:t>savefile</a:t>
            </a:r>
            <a:r>
              <a:rPr lang="en-US" dirty="0" smtClean="0"/>
              <a:t> format)</a:t>
            </a:r>
          </a:p>
          <a:p>
            <a:pPr>
              <a:defRPr/>
            </a:pPr>
            <a:r>
              <a:rPr lang="en-US" dirty="0" err="1" smtClean="0"/>
              <a:t>zbconvert</a:t>
            </a:r>
            <a:r>
              <a:rPr lang="en-US" dirty="0" smtClean="0"/>
              <a:t> – convert capture file formats</a:t>
            </a:r>
          </a:p>
          <a:p>
            <a:pPr>
              <a:defRPr/>
            </a:pPr>
            <a:r>
              <a:rPr lang="en-US" dirty="0" err="1" smtClean="0"/>
              <a:t>zbreplay</a:t>
            </a:r>
            <a:r>
              <a:rPr lang="en-US" dirty="0" smtClean="0"/>
              <a:t> – Replay attack</a:t>
            </a:r>
          </a:p>
          <a:p>
            <a:pPr>
              <a:defRPr/>
            </a:pPr>
            <a:r>
              <a:rPr lang="en-US" dirty="0" err="1" smtClean="0"/>
              <a:t>zdsniff</a:t>
            </a:r>
            <a:r>
              <a:rPr lang="en-US" dirty="0" smtClean="0"/>
              <a:t> – OTA crypto key sniffer</a:t>
            </a:r>
          </a:p>
          <a:p>
            <a:pPr>
              <a:defRPr/>
            </a:pPr>
            <a:r>
              <a:rPr lang="en-US" dirty="0" err="1" smtClean="0"/>
              <a:t>zbfind</a:t>
            </a:r>
            <a:r>
              <a:rPr lang="en-US" dirty="0" smtClean="0"/>
              <a:t> – GUI for ZigBee location tracking</a:t>
            </a:r>
          </a:p>
          <a:p>
            <a:pPr>
              <a:defRPr/>
            </a:pPr>
            <a:r>
              <a:rPr lang="en-US" dirty="0" err="1" smtClean="0"/>
              <a:t>zbgoodfind</a:t>
            </a:r>
            <a:r>
              <a:rPr lang="en-US" dirty="0" smtClean="0"/>
              <a:t> – Search memory dump for key</a:t>
            </a:r>
          </a:p>
          <a:p>
            <a:pPr>
              <a:defRPr/>
            </a:pPr>
            <a:r>
              <a:rPr lang="en-US" dirty="0" err="1" smtClean="0"/>
              <a:t>zbassocflood</a:t>
            </a:r>
            <a:r>
              <a:rPr lang="en-US" dirty="0" smtClean="0"/>
              <a:t> – ZR/ZC association flooder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Demo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619" y="985421"/>
            <a:ext cx="8640762" cy="52629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zbid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Dev     Product String  Serial Number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005:005 KILLERB001      839C17FFFF25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004:010 RZUSBSTICK      61A017FFFF25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zbstumbler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zbstumbler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: Transmitting and receiving on interface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'005:005'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New Network: PANID 0x4EC5  Source 0x0000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Ext PANID: 39:32:97:90:d2:38:df:B9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Stack Profile: ZigBee Enterprise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Stack Version: ZigBee 2006/2007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Channel: 15</a:t>
            </a:r>
          </a:p>
          <a:p>
            <a:pPr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New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Network: PANID 0x858D  Source 0x0000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Ext PANID: 00:00:00:00:00:00:00:00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Stack Profile: ZigBee Standard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Stack Version: ZigBee 2006/2007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       Channel: 11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^C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202 packets transmitted, 183 responses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.</a:t>
            </a:r>
          </a:p>
          <a:p>
            <a:pPr>
              <a:defRPr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zbdump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'004:010' -f 11 -w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out.dump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zbdump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: listening on '004:010', link-type DLT_IEEE802_15_4, capture size 127 bytes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Agenda</a:t>
            </a:r>
            <a:endParaRPr lang="en-US" sz="3600" dirty="0"/>
          </a:p>
        </p:txBody>
      </p:sp>
      <p:grpSp>
        <p:nvGrpSpPr>
          <p:cNvPr id="32" name="Group 31"/>
          <p:cNvGrpSpPr/>
          <p:nvPr/>
        </p:nvGrpSpPr>
        <p:grpSpPr>
          <a:xfrm>
            <a:off x="981075" y="914400"/>
            <a:ext cx="7248525" cy="1343025"/>
            <a:chOff x="981075" y="1144875"/>
            <a:chExt cx="7248525" cy="1343025"/>
          </a:xfrm>
        </p:grpSpPr>
        <p:pic>
          <p:nvPicPr>
            <p:cNvPr id="22" name="Picture 21" descr="ltBlue_bar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1075" y="1144875"/>
              <a:ext cx="7248525" cy="134302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219201" y="1524000"/>
              <a:ext cx="6781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ZigBee Introduction</a:t>
              </a:r>
              <a:endPara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81075" y="1905000"/>
            <a:ext cx="7248525" cy="1343025"/>
            <a:chOff x="981075" y="2362200"/>
            <a:chExt cx="7248525" cy="1343025"/>
          </a:xfrm>
        </p:grpSpPr>
        <p:pic>
          <p:nvPicPr>
            <p:cNvPr id="23" name="Picture 22" descr="ltBlue_bar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1075" y="2362200"/>
              <a:ext cx="7248525" cy="134302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219200" y="2741325"/>
              <a:ext cx="6781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ZigBee Examples and Use</a:t>
              </a:r>
              <a:endPara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81075" y="2895600"/>
            <a:ext cx="7248525" cy="1343025"/>
            <a:chOff x="981075" y="3429000"/>
            <a:chExt cx="7248525" cy="1343025"/>
          </a:xfrm>
        </p:grpSpPr>
        <p:pic>
          <p:nvPicPr>
            <p:cNvPr id="25" name="Picture 24" descr="ltBlue_bar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1075" y="3429000"/>
              <a:ext cx="7248525" cy="1343025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219200" y="3808125"/>
              <a:ext cx="6781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KillerBee Attack Framework</a:t>
              </a:r>
              <a:endPara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81075" y="3877300"/>
            <a:ext cx="7248525" cy="1343025"/>
            <a:chOff x="981075" y="4419600"/>
            <a:chExt cx="7248525" cy="1343025"/>
          </a:xfrm>
        </p:grpSpPr>
        <p:pic>
          <p:nvPicPr>
            <p:cNvPr id="27" name="Picture 26" descr="ltBlue_bar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1075" y="4419600"/>
              <a:ext cx="7248525" cy="134302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219200" y="4798725"/>
              <a:ext cx="6781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Exploitation Walkthrough</a:t>
              </a:r>
              <a:endPara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981075" y="4876800"/>
            <a:ext cx="7248525" cy="1343025"/>
            <a:chOff x="981075" y="4419600"/>
            <a:chExt cx="7248525" cy="1343025"/>
          </a:xfrm>
        </p:grpSpPr>
        <p:pic>
          <p:nvPicPr>
            <p:cNvPr id="17" name="Picture 16" descr="ltBlue_bar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1075" y="4419600"/>
              <a:ext cx="7248525" cy="134302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219200" y="4798725"/>
              <a:ext cx="6781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Application and Conclusion</a:t>
              </a:r>
              <a:endPara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divider_papyrus1.png"/>
          <p:cNvPicPr>
            <a:picLocks noChangeAspect="1"/>
          </p:cNvPicPr>
          <p:nvPr/>
        </p:nvPicPr>
        <p:blipFill>
          <a:blip r:embed="rId2" cstate="print"/>
          <a:srcRect l="1816" r="2241"/>
          <a:stretch>
            <a:fillRect/>
          </a:stretch>
        </p:blipFill>
        <p:spPr>
          <a:xfrm>
            <a:off x="-15766" y="2057401"/>
            <a:ext cx="9159766" cy="26722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69" y="2593427"/>
            <a:ext cx="8229600" cy="1600202"/>
          </a:xfrm>
        </p:spPr>
        <p:txBody>
          <a:bodyPr anchor="ctr" anchorCtr="1">
            <a:noAutofit/>
          </a:bodyPr>
          <a:lstStyle/>
          <a:p>
            <a:pPr algn="ctr">
              <a:buNone/>
            </a:pPr>
            <a:r>
              <a:rPr lang="en-US" sz="6000" dirty="0" smtClean="0">
                <a:latin typeface="Trebuchet MS" pitchFamily="34" charset="0"/>
              </a:rPr>
              <a:t>Exploitation Walkthrough</a:t>
            </a:r>
            <a:endParaRPr lang="en-US" sz="4000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Attack 1: </a:t>
            </a:r>
            <a:r>
              <a:rPr lang="en-US" i="1" dirty="0" smtClean="0"/>
              <a:t>Seriously, they do that?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Key Provisioning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ZigBee keys can be pre-installed or over-the-air (OTA) provisioned</a:t>
            </a:r>
          </a:p>
          <a:p>
            <a:r>
              <a:rPr lang="en-US" dirty="0" smtClean="0"/>
              <a:t>Most pre-install methods require re-flashing device to change the key</a:t>
            </a:r>
          </a:p>
          <a:p>
            <a:pPr lvl="1"/>
            <a:r>
              <a:rPr lang="en-US" dirty="0" smtClean="0"/>
              <a:t>Not optimal with limited-flash-write devices</a:t>
            </a:r>
          </a:p>
          <a:p>
            <a:r>
              <a:rPr lang="en-US" dirty="0" smtClean="0"/>
              <a:t>OTA key delivery allows for frequent key rotation</a:t>
            </a:r>
          </a:p>
          <a:p>
            <a:r>
              <a:rPr lang="en-US" dirty="0" smtClean="0"/>
              <a:t>Key sent in plaintext … </a:t>
            </a:r>
            <a:r>
              <a:rPr lang="en-US" i="1" dirty="0" smtClean="0"/>
              <a:t>no really</a:t>
            </a:r>
            <a:r>
              <a:rPr lang="en-US" i="1" dirty="0" smtClean="0"/>
              <a:t>.</a:t>
            </a:r>
          </a:p>
          <a:p>
            <a:r>
              <a:rPr lang="en-US" dirty="0" smtClean="0"/>
              <a:t>Attacker observes a new device connecting to the network, identifies encryption key</a:t>
            </a:r>
          </a:p>
          <a:p>
            <a:pPr lvl="1"/>
            <a:r>
              <a:rPr lang="en-US" dirty="0" smtClean="0"/>
              <a:t>MAC authentication for authorized devices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zbdsniff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29" y="1066800"/>
            <a:ext cx="8229600" cy="2347686"/>
          </a:xfrm>
        </p:spPr>
        <p:txBody>
          <a:bodyPr/>
          <a:lstStyle/>
          <a:p>
            <a:r>
              <a:rPr lang="en-US" dirty="0" smtClean="0"/>
              <a:t>OTA crypto key sniffer</a:t>
            </a:r>
          </a:p>
          <a:p>
            <a:r>
              <a:rPr lang="en-US" dirty="0" smtClean="0"/>
              <a:t>Reads from </a:t>
            </a:r>
            <a:r>
              <a:rPr lang="en-US" dirty="0" err="1" smtClean="0"/>
              <a:t>libpcap</a:t>
            </a:r>
            <a:r>
              <a:rPr lang="en-US" dirty="0" smtClean="0"/>
              <a:t> or </a:t>
            </a:r>
            <a:r>
              <a:rPr lang="en-US" dirty="0" err="1" smtClean="0"/>
              <a:t>Daintree</a:t>
            </a:r>
            <a:r>
              <a:rPr lang="en-US" dirty="0" smtClean="0"/>
              <a:t> SNA files automatically</a:t>
            </a:r>
          </a:p>
          <a:p>
            <a:pPr lvl="1"/>
            <a:r>
              <a:rPr lang="en-US" dirty="0" smtClean="0"/>
              <a:t>Easily search all captures for OTA crypto </a:t>
            </a:r>
            <a:r>
              <a:rPr lang="en-US" dirty="0" smtClean="0"/>
              <a:t>keys</a:t>
            </a:r>
          </a:p>
          <a:p>
            <a:r>
              <a:rPr lang="en-US" dirty="0" smtClean="0"/>
              <a:t>Wrap it around </a:t>
            </a:r>
            <a:r>
              <a:rPr lang="en-US" dirty="0" err="1" smtClean="0"/>
              <a:t>find+xargs</a:t>
            </a:r>
            <a:r>
              <a:rPr lang="en-US" dirty="0" smtClean="0"/>
              <a:t> to search all packet captures as shown below.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1231" y="3233678"/>
            <a:ext cx="8846847" cy="2862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find . \( -name \*.dcf -o -name \*.dump \) -print0 |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xargs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-0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zbdsniff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Processing ./ct80-rapidsedesk.dump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Processing ./stumbler-chan15.dcf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Processing ./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newclient.dump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NETWORK KEY FOUND: 00:02:00:01:0b:64:01:04:00:02:00:01:0b:64:01:04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  Destination MAC Address: 00:d1:e4:a7:bb:f2:34:e7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  Source MAC Address:      00:9c:a9:23:5c:ef:23:b2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Processing ./ct80-conn3.dcf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Attack 2: </a:t>
            </a:r>
            <a:r>
              <a:rPr lang="en-US" i="1" dirty="0" smtClean="0"/>
              <a:t>Wait, Is this 1996?</a:t>
            </a:r>
            <a:br>
              <a:rPr lang="en-US" i="1" dirty="0" smtClean="0"/>
            </a:br>
            <a:r>
              <a:rPr lang="en-US" dirty="0" smtClean="0"/>
              <a:t>Replay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415" y="1225377"/>
            <a:ext cx="8229600" cy="4108623"/>
          </a:xfrm>
        </p:spPr>
        <p:txBody>
          <a:bodyPr>
            <a:normAutofit/>
          </a:bodyPr>
          <a:lstStyle/>
          <a:p>
            <a:r>
              <a:rPr lang="en-US" dirty="0" smtClean="0"/>
              <a:t>802.15.4 has no replay protection </a:t>
            </a:r>
          </a:p>
          <a:p>
            <a:r>
              <a:rPr lang="en-US" dirty="0" smtClean="0"/>
              <a:t>ZigBee has meager replay </a:t>
            </a:r>
            <a:r>
              <a:rPr lang="en-US" dirty="0" smtClean="0"/>
              <a:t>protection (rant)</a:t>
            </a:r>
            <a:endParaRPr lang="en-US" dirty="0" smtClean="0"/>
          </a:p>
          <a:p>
            <a:r>
              <a:rPr lang="en-US" dirty="0" smtClean="0"/>
              <a:t>Attacker can replay any previously observed traffic until key rotation (a.k.a. "forever")</a:t>
            </a:r>
          </a:p>
          <a:p>
            <a:r>
              <a:rPr lang="en-US" i="1" dirty="0" smtClean="0"/>
              <a:t>Isn't that just like the WEP and ARP thing?</a:t>
            </a:r>
          </a:p>
          <a:p>
            <a:pPr lvl="1"/>
            <a:r>
              <a:rPr lang="en-US" dirty="0" smtClean="0"/>
              <a:t>Yes, it is.</a:t>
            </a:r>
          </a:p>
          <a:p>
            <a:r>
              <a:rPr lang="en-US" dirty="0" smtClean="0"/>
              <a:t>Impact varies with the nature of the traffic</a:t>
            </a:r>
          </a:p>
          <a:p>
            <a:pPr lvl="1"/>
            <a:r>
              <a:rPr lang="en-US" dirty="0" smtClean="0"/>
              <a:t>Used successfully against multiple vendors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4141" y="5188803"/>
            <a:ext cx="8971005" cy="830997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 smtClean="0">
                <a:latin typeface="Trebuchet MS" pitchFamily="34" charset="0"/>
              </a:rPr>
              <a:t>Consider: Replaying a message </a:t>
            </a:r>
            <a:r>
              <a:rPr lang="en-US" sz="2400" dirty="0">
                <a:latin typeface="Trebuchet MS" pitchFamily="34" charset="0"/>
              </a:rPr>
              <a:t>actuating water control </a:t>
            </a:r>
            <a:r>
              <a:rPr lang="en-US" sz="2400" dirty="0" smtClean="0">
                <a:latin typeface="Trebuchet MS" pitchFamily="34" charset="0"/>
              </a:rPr>
              <a:t>valve </a:t>
            </a:r>
            <a:r>
              <a:rPr lang="en-US" sz="2400" dirty="0">
                <a:latin typeface="Trebuchet MS" pitchFamily="34" charset="0"/>
              </a:rPr>
              <a:t>to open 1 degree, repeated multiple times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zbreplay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148837"/>
            <a:ext cx="8229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Straightforward, unintelligent replay attack</a:t>
            </a:r>
          </a:p>
          <a:p>
            <a:r>
              <a:rPr lang="en-US" dirty="0" smtClean="0"/>
              <a:t>The analyst decides what to replay, and observes the response</a:t>
            </a:r>
          </a:p>
          <a:p>
            <a:r>
              <a:rPr lang="en-US" dirty="0" err="1" smtClean="0"/>
              <a:t>Daintree</a:t>
            </a:r>
            <a:r>
              <a:rPr lang="en-US" dirty="0" smtClean="0"/>
              <a:t> </a:t>
            </a:r>
            <a:r>
              <a:rPr lang="en-US" dirty="0" smtClean="0"/>
              <a:t>DCF files are ASCII, easy to chop up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6117" y="3049012"/>
            <a:ext cx="8897257" cy="3046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zbreplay</a:t>
            </a: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ERROR: Must specify a channel with –f</a:t>
            </a:r>
          </a:p>
          <a:p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zbreplay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: replay ZigBee/802.15.4 network traffic from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libpcap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or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Daintree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files                      jwright@willhackforsushi.com</a:t>
            </a:r>
          </a:p>
          <a:p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Usage: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zbreplay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[-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rRfiDch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 [-f channel] [-r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pcapfile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 [-R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daintreefile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[-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devnumstring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 [-s delay/float] [-c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countpackets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zbreplay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-f 11 -r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newclient.dump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-s .1</a:t>
            </a:r>
          </a:p>
          <a:p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zbreplay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: retransmitting frames from '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newclient.dump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' on interface '005:005' with a delay of 0.100000 seconds.</a:t>
            </a: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4 packets transmitted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464273"/>
            <a:ext cx="8229600" cy="4133337"/>
          </a:xfrm>
        </p:spPr>
        <p:txBody>
          <a:bodyPr>
            <a:normAutofit/>
          </a:bodyPr>
          <a:lstStyle/>
          <a:p>
            <a:r>
              <a:rPr lang="en-US" dirty="0" smtClean="0"/>
              <a:t>Nature of ZigBee and IEEE 802.15.4 networks is to have lots of small, distributed devices</a:t>
            </a:r>
          </a:p>
          <a:p>
            <a:r>
              <a:rPr lang="en-US" dirty="0" smtClean="0"/>
              <a:t>Unless OTA key delivery is used, all devices must have key stored in flash</a:t>
            </a:r>
          </a:p>
          <a:p>
            <a:r>
              <a:rPr lang="en-US" dirty="0" smtClean="0"/>
              <a:t>When device boots, key is moved to RAM</a:t>
            </a:r>
          </a:p>
          <a:p>
            <a:r>
              <a:rPr lang="en-US" dirty="0" smtClean="0"/>
              <a:t>Leverage device to retrieve encryption key, access network or decrypt all traffic</a:t>
            </a:r>
          </a:p>
        </p:txBody>
      </p:sp>
      <p:sp>
        <p:nvSpPr>
          <p:cNvPr id="4" name="Rectangle 3"/>
          <p:cNvSpPr/>
          <p:nvPr/>
        </p:nvSpPr>
        <p:spPr>
          <a:xfrm>
            <a:off x="61785" y="4667071"/>
            <a:ext cx="8983362" cy="1200329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This is not unlike WPA2-PSK networks, where each device</a:t>
            </a:r>
            <a:r>
              <a:rPr lang="en-US" sz="2400" baseline="0" dirty="0" smtClean="0">
                <a:latin typeface="Trebuchet MS" pitchFamily="34" charset="0"/>
              </a:rPr>
              <a:t> has knowledge of the key.  A compromised device is a compromised network.  </a:t>
            </a:r>
            <a:r>
              <a:rPr lang="en-US" sz="2400" dirty="0" smtClean="0">
                <a:latin typeface="Trebuchet MS" pitchFamily="34" charset="0"/>
              </a:rPr>
              <a:t>Lack of</a:t>
            </a:r>
            <a:r>
              <a:rPr lang="en-US" sz="2400" baseline="0" dirty="0" smtClean="0">
                <a:latin typeface="Trebuchet MS" pitchFamily="34" charset="0"/>
              </a:rPr>
              <a:t> </a:t>
            </a:r>
            <a:r>
              <a:rPr lang="en-US" sz="2400" baseline="0" dirty="0" smtClean="0">
                <a:latin typeface="Trebuchet MS" pitchFamily="34" charset="0"/>
              </a:rPr>
              <a:t>key rotation makes this even more useful.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 3: Hardware Exploitation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Locate a Device To Steal: </a:t>
            </a:r>
            <a:r>
              <a:rPr lang="en-US" dirty="0" err="1" smtClean="0"/>
              <a:t>zbfind</a:t>
            </a:r>
            <a:endParaRPr lang="en-US" dirty="0"/>
          </a:p>
        </p:txBody>
      </p:sp>
      <p:pic>
        <p:nvPicPr>
          <p:cNvPr id="4" name="Picture 3" descr="F15-18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117" y="1214845"/>
            <a:ext cx="8897257" cy="5338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Steal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122" name="Picture 2" descr="C:\Users\Joshua Wright\Pictures\2009-06-10 Cutting Meter\Cutting Meter 001-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9179" y="192434"/>
            <a:ext cx="4765221" cy="6284566"/>
          </a:xfrm>
          <a:prstGeom prst="rect">
            <a:avLst/>
          </a:prstGeom>
          <a:noFill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7772" y="1464273"/>
            <a:ext cx="3173628" cy="455552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Don't try this at home.</a:t>
            </a:r>
          </a:p>
          <a:p>
            <a:r>
              <a:rPr lang="en-US" sz="3200" dirty="0" smtClean="0"/>
              <a:t>Seriously, it's not a good idea.</a:t>
            </a:r>
          </a:p>
          <a:p>
            <a:r>
              <a:rPr lang="en-US" sz="3200" dirty="0" smtClean="0"/>
              <a:t>Even if you know what you are doing, don't.</a:t>
            </a:r>
            <a:endParaRPr lang="en-US" sz="3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Analyze It: </a:t>
            </a:r>
            <a:r>
              <a:rPr lang="en-US" dirty="0" err="1" smtClean="0">
                <a:ea typeface="ＭＳ Ｐゴシック" pitchFamily="34" charset="-128"/>
              </a:rPr>
              <a:t>GoodFET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45" y="1066800"/>
            <a:ext cx="8149281" cy="32802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Flexible hardware debug interface tool from Travis Goodspeed</a:t>
            </a:r>
          </a:p>
          <a:p>
            <a:pPr>
              <a:defRPr/>
            </a:pPr>
            <a:r>
              <a:rPr lang="en-US" dirty="0" smtClean="0"/>
              <a:t>Support for </a:t>
            </a:r>
            <a:r>
              <a:rPr lang="en-US" dirty="0" err="1" smtClean="0"/>
              <a:t>Chipcon</a:t>
            </a:r>
            <a:r>
              <a:rPr lang="en-US" dirty="0" smtClean="0"/>
              <a:t> (TI), Ember and other chips through various JTAG variants</a:t>
            </a:r>
          </a:p>
          <a:p>
            <a:pPr>
              <a:defRPr/>
            </a:pPr>
            <a:r>
              <a:rPr lang="en-US" dirty="0" smtClean="0"/>
              <a:t>Common vulnerability in Ember, TI chips to extract RAM even when chip is locked</a:t>
            </a:r>
          </a:p>
          <a:p>
            <a:pPr lvl="1">
              <a:defRPr/>
            </a:pPr>
            <a:r>
              <a:rPr lang="en-US" dirty="0" smtClean="0"/>
              <a:t>Issue erase to zero flash and unlock device, RAM not cleared and can be extracted to a Intel </a:t>
            </a:r>
            <a:r>
              <a:rPr lang="en-US" dirty="0" err="1" smtClean="0"/>
              <a:t>hexfile</a:t>
            </a:r>
            <a:endParaRPr lang="en-US" dirty="0" smtClean="0"/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950" y="4236252"/>
            <a:ext cx="6096000" cy="2133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GoodFET</a:t>
            </a:r>
            <a:r>
              <a:rPr lang="en-US" dirty="0" smtClean="0"/>
              <a:t> interfacing with CC2531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8" name="Content Placeholder 7" descr="goodfet-smartr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971550"/>
            <a:ext cx="7137400" cy="53530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divider_papyrus1.png"/>
          <p:cNvPicPr>
            <a:picLocks noChangeAspect="1"/>
          </p:cNvPicPr>
          <p:nvPr/>
        </p:nvPicPr>
        <p:blipFill>
          <a:blip r:embed="rId2" cstate="print"/>
          <a:srcRect l="1816" r="2241"/>
          <a:stretch>
            <a:fillRect/>
          </a:stretch>
        </p:blipFill>
        <p:spPr>
          <a:xfrm>
            <a:off x="-15766" y="2057401"/>
            <a:ext cx="9159766" cy="26722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69" y="2593427"/>
            <a:ext cx="8229600" cy="1600202"/>
          </a:xfrm>
        </p:spPr>
        <p:txBody>
          <a:bodyPr anchor="ctr" anchorCtr="1">
            <a:noAutofit/>
          </a:bodyPr>
          <a:lstStyle/>
          <a:p>
            <a:pPr algn="ctr">
              <a:buNone/>
            </a:pPr>
            <a:r>
              <a:rPr lang="en-US" sz="6000" dirty="0" smtClean="0">
                <a:latin typeface="Trebuchet MS" pitchFamily="34" charset="0"/>
              </a:rPr>
              <a:t>ZigBee Introduction</a:t>
            </a:r>
          </a:p>
          <a:p>
            <a:pPr algn="ctr">
              <a:buNone/>
            </a:pPr>
            <a:r>
              <a:rPr lang="en-US" sz="4000" dirty="0" smtClean="0">
                <a:latin typeface="Trebuchet MS" pitchFamily="34" charset="0"/>
              </a:rPr>
              <a:t>A Quick Primer</a:t>
            </a:r>
            <a:endParaRPr lang="en-US" sz="4000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Recovery: </a:t>
            </a:r>
            <a:r>
              <a:rPr lang="en-US" dirty="0" err="1" smtClean="0"/>
              <a:t>zbgoodfind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173891"/>
            <a:ext cx="8229600" cy="2712309"/>
          </a:xfrm>
        </p:spPr>
        <p:txBody>
          <a:bodyPr>
            <a:normAutofit/>
          </a:bodyPr>
          <a:lstStyle/>
          <a:p>
            <a:r>
              <a:rPr lang="en-US" dirty="0" smtClean="0"/>
              <a:t>Convert </a:t>
            </a:r>
            <a:r>
              <a:rPr lang="en-US" dirty="0" err="1" smtClean="0"/>
              <a:t>hexfile</a:t>
            </a:r>
            <a:r>
              <a:rPr lang="en-US" dirty="0" smtClean="0"/>
              <a:t> to binary file with </a:t>
            </a:r>
            <a:r>
              <a:rPr lang="en-US" dirty="0" err="1" smtClean="0"/>
              <a:t>objcopy</a:t>
            </a:r>
            <a:endParaRPr lang="en-US" dirty="0" smtClean="0"/>
          </a:p>
          <a:p>
            <a:r>
              <a:rPr lang="en-US" dirty="0" smtClean="0"/>
              <a:t>Using an encrypted packet, attempt to decrypt with each possible key value in RAM</a:t>
            </a:r>
          </a:p>
          <a:p>
            <a:r>
              <a:rPr lang="en-US" dirty="0" smtClean="0"/>
              <a:t>Can also be used with bus sniffing output for older chips without integrated </a:t>
            </a:r>
            <a:r>
              <a:rPr lang="en-US" dirty="0" err="1" smtClean="0"/>
              <a:t>uC's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1602" y="3389055"/>
            <a:ext cx="8926286" cy="25545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goodfet.cc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dumpdata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chipcon-2430-mem.hex</a:t>
            </a:r>
            <a:br>
              <a:rPr lang="en-US" sz="1600" b="1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Target identifies as CC2430/r04.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Dumping data from e000 to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ffff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as chipcon-2430-mem.hex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.</a:t>
            </a:r>
          </a:p>
          <a:p>
            <a:pPr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...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objcopy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-I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ihex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-O binary chipcon-2430-mem.hex chipcon-2430-mem.bin</a:t>
            </a:r>
          </a:p>
          <a:p>
            <a:pPr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zbgoodfind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-R encdata.dcf -f chipcon-2430-mem.hex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zbgoodfind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: searching the contents of chipcon-2430-mem.hex for encryption keys with the first encrypted packet in encdata.dcf.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Key found after 6397 guesses:  c0 c1 c2 c3 c4 c5 c6 c7 c8 c9 ca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cc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cd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ce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cf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Decrypt 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1317170"/>
          </a:xfrm>
        </p:spPr>
        <p:txBody>
          <a:bodyPr>
            <a:normAutofit/>
          </a:bodyPr>
          <a:lstStyle/>
          <a:p>
            <a:r>
              <a:rPr lang="en-US" dirty="0" smtClean="0"/>
              <a:t>Wireshark has built-in support for decrypting ZigBee Network (NWK) encryption</a:t>
            </a:r>
          </a:p>
          <a:p>
            <a:r>
              <a:rPr lang="en-US" dirty="0" smtClean="0"/>
              <a:t>Enter the key in reverse-byte order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61" y="2418383"/>
            <a:ext cx="8194675" cy="3935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divider_papyrus1.png"/>
          <p:cNvPicPr>
            <a:picLocks noChangeAspect="1"/>
          </p:cNvPicPr>
          <p:nvPr/>
        </p:nvPicPr>
        <p:blipFill>
          <a:blip r:embed="rId2" cstate="print"/>
          <a:srcRect l="1816" r="2241"/>
          <a:stretch>
            <a:fillRect/>
          </a:stretch>
        </p:blipFill>
        <p:spPr>
          <a:xfrm>
            <a:off x="-15766" y="2057401"/>
            <a:ext cx="9159766" cy="26722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69" y="2593427"/>
            <a:ext cx="8229600" cy="1600202"/>
          </a:xfrm>
        </p:spPr>
        <p:txBody>
          <a:bodyPr anchor="ctr" anchorCtr="1">
            <a:noAutofit/>
          </a:bodyPr>
          <a:lstStyle/>
          <a:p>
            <a:pPr algn="ctr">
              <a:buNone/>
            </a:pPr>
            <a:r>
              <a:rPr lang="en-US" sz="6000" dirty="0" smtClean="0">
                <a:latin typeface="Trebuchet MS" pitchFamily="34" charset="0"/>
              </a:rPr>
              <a:t>Application and Conclusion</a:t>
            </a:r>
            <a:endParaRPr lang="en-US" sz="4000" dirty="0">
              <a:latin typeface="Trebuchet M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r>
              <a:rPr lang="en-US" b="1" dirty="0" smtClean="0"/>
              <a:t>Vendors </a:t>
            </a:r>
            <a:r>
              <a:rPr lang="en-US" dirty="0" smtClean="0"/>
              <a:t>– Carefully evaluate ZigBee product security</a:t>
            </a:r>
          </a:p>
          <a:p>
            <a:pPr lvl="1"/>
            <a:r>
              <a:rPr lang="en-US" dirty="0" smtClean="0"/>
              <a:t>Vulnerabilities in chipset manufacturers</a:t>
            </a:r>
          </a:p>
          <a:p>
            <a:pPr lvl="1"/>
            <a:r>
              <a:rPr lang="en-US" dirty="0" smtClean="0"/>
              <a:t>Vulnerabilities in ZigBee stack implementations</a:t>
            </a:r>
          </a:p>
          <a:p>
            <a:pPr lvl="1"/>
            <a:r>
              <a:rPr lang="en-US" dirty="0" smtClean="0"/>
              <a:t>Vulnerabilities in key management and use</a:t>
            </a:r>
          </a:p>
          <a:p>
            <a:r>
              <a:rPr lang="en-US" b="1" dirty="0" smtClean="0"/>
              <a:t>Enterprises </a:t>
            </a:r>
            <a:r>
              <a:rPr lang="en-US" dirty="0" smtClean="0"/>
              <a:t>– Are you using or planning for ZigBee?</a:t>
            </a:r>
          </a:p>
          <a:p>
            <a:pPr lvl="1"/>
            <a:r>
              <a:rPr lang="en-US" dirty="0" smtClean="0"/>
              <a:t>Assess existing deployments with KillerBee (</a:t>
            </a:r>
            <a:r>
              <a:rPr lang="en-US" dirty="0" err="1" smtClean="0"/>
              <a:t>zbstumbler</a:t>
            </a:r>
            <a:r>
              <a:rPr lang="en-US" dirty="0" smtClean="0"/>
              <a:t>, </a:t>
            </a:r>
            <a:r>
              <a:rPr lang="en-US" dirty="0" err="1" smtClean="0"/>
              <a:t>zbfind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Look for information disclosure (</a:t>
            </a:r>
            <a:r>
              <a:rPr lang="en-US" dirty="0" err="1" smtClean="0"/>
              <a:t>zbdump</a:t>
            </a:r>
            <a:r>
              <a:rPr lang="en-US" dirty="0" smtClean="0"/>
              <a:t>, </a:t>
            </a:r>
            <a:r>
              <a:rPr lang="en-US" dirty="0" smtClean="0"/>
              <a:t>Wireshark)</a:t>
            </a:r>
          </a:p>
          <a:p>
            <a:pPr lvl="1"/>
            <a:r>
              <a:rPr lang="en-US" dirty="0" smtClean="0"/>
              <a:t>Identify common weaknesses (</a:t>
            </a:r>
            <a:r>
              <a:rPr lang="en-US" dirty="0" err="1" smtClean="0"/>
              <a:t>zbdsniff</a:t>
            </a:r>
            <a:r>
              <a:rPr lang="en-US" dirty="0" smtClean="0"/>
              <a:t>, </a:t>
            </a:r>
            <a:r>
              <a:rPr lang="en-US" dirty="0" err="1" smtClean="0"/>
              <a:t>zbreplay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Developers</a:t>
            </a:r>
            <a:r>
              <a:rPr lang="en-US" dirty="0" smtClean="0"/>
              <a:t> – Leverage KillerBee to develop tools</a:t>
            </a:r>
          </a:p>
          <a:p>
            <a:pPr lvl="1"/>
            <a:r>
              <a:rPr lang="en-US" dirty="0" smtClean="0"/>
              <a:t>ZigBee fuzzing experiments, exploiting stack vulnerabilities</a:t>
            </a:r>
          </a:p>
          <a:p>
            <a:pPr lvl="1"/>
            <a:r>
              <a:rPr lang="en-US" dirty="0" smtClean="0"/>
              <a:t>Hardware attacks, search RAM, Flash, bus data for keys</a:t>
            </a:r>
          </a:p>
          <a:p>
            <a:pPr lvl="1"/>
            <a:r>
              <a:rPr lang="en-US" dirty="0" smtClean="0"/>
              <a:t>Cryptographic attacks against AES-CCM* and ZigBee profiles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Thoughts on ZigBee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29" y="1169773"/>
            <a:ext cx="8229600" cy="4850027"/>
          </a:xfrm>
        </p:spPr>
        <p:txBody>
          <a:bodyPr>
            <a:normAutofit/>
          </a:bodyPr>
          <a:lstStyle/>
          <a:p>
            <a:r>
              <a:rPr lang="en-US" dirty="0" smtClean="0"/>
              <a:t>Security demarcation issues between consumer devices and interfacing service providers</a:t>
            </a:r>
          </a:p>
          <a:p>
            <a:r>
              <a:rPr lang="en-US" dirty="0" smtClean="0"/>
              <a:t>Key provisioning is hard, key revocation is unheard of</a:t>
            </a:r>
          </a:p>
          <a:p>
            <a:r>
              <a:rPr lang="en-US" dirty="0" smtClean="0"/>
              <a:t>ZigBee has problems with </a:t>
            </a:r>
            <a:r>
              <a:rPr lang="en-US" dirty="0" smtClean="0"/>
              <a:t>CCM* </a:t>
            </a:r>
            <a:r>
              <a:rPr lang="en-US" dirty="0" smtClean="0"/>
              <a:t>as a stream cipher and IV reuse (known plaintext recovery)</a:t>
            </a:r>
          </a:p>
          <a:p>
            <a:r>
              <a:rPr lang="en-US" dirty="0" smtClean="0"/>
              <a:t>Each vendor makes their stack available as open source, and all have problems</a:t>
            </a:r>
          </a:p>
          <a:p>
            <a:r>
              <a:rPr lang="en-US" dirty="0" smtClean="0"/>
              <a:t>Adoption will continue in critical technology areas – it's too attractive for embedded development to </a:t>
            </a:r>
            <a:r>
              <a:rPr lang="en-US" dirty="0" smtClean="0"/>
              <a:t>avoid</a:t>
            </a:r>
          </a:p>
          <a:p>
            <a:r>
              <a:rPr lang="en-US" dirty="0" smtClean="0"/>
              <a:t>Attackers will become more interested in ZigBee as adoption and ZigBee control grows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451917"/>
            <a:ext cx="8229600" cy="4108622"/>
          </a:xfrm>
        </p:spPr>
        <p:txBody>
          <a:bodyPr>
            <a:normAutofit/>
          </a:bodyPr>
          <a:lstStyle/>
          <a:p>
            <a:r>
              <a:rPr lang="en-US" dirty="0" smtClean="0"/>
              <a:t>ZigBee is a growing low-power wireless protocol</a:t>
            </a:r>
          </a:p>
          <a:p>
            <a:r>
              <a:rPr lang="en-US" dirty="0" smtClean="0"/>
              <a:t>Rapidly gaining market acceptance and deployment numbers</a:t>
            </a:r>
          </a:p>
          <a:p>
            <a:r>
              <a:rPr lang="en-US" dirty="0" smtClean="0"/>
              <a:t>KillerBee is a hacker-friendly interface to experimenting with ZigBee security</a:t>
            </a:r>
          </a:p>
          <a:p>
            <a:r>
              <a:rPr lang="en-US" dirty="0" smtClean="0"/>
              <a:t>ZigBee interfaces with the kinetic world, controlling insignificant and critical devices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4819471"/>
            <a:ext cx="8449965" cy="1200329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To date, vendors haven't taken ZigBee security seriously due to the lack of attack tool availability. It's not going to get better until we have a practical attack surface.</a:t>
            </a:r>
            <a:endParaRPr lang="en-US" sz="2400" dirty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29600" cy="517130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Watch www.inguardians.com </a:t>
            </a:r>
            <a:r>
              <a:rPr lang="en-US" sz="2800" dirty="0" smtClean="0"/>
              <a:t>for KillerBee updates and public release schedule.</a:t>
            </a:r>
          </a:p>
          <a:p>
            <a:r>
              <a:rPr lang="en-US" sz="2800" dirty="0" smtClean="0"/>
              <a:t>Contact josh@inguardians.com</a:t>
            </a:r>
            <a:br>
              <a:rPr lang="en-US" sz="2800" dirty="0" smtClean="0"/>
            </a:br>
            <a:r>
              <a:rPr lang="en-US" sz="2800" dirty="0" smtClean="0"/>
              <a:t>for information on ZigBee,</a:t>
            </a:r>
            <a:br>
              <a:rPr lang="en-US" sz="2800" dirty="0" smtClean="0"/>
            </a:br>
            <a:r>
              <a:rPr lang="en-US" sz="2800" dirty="0" smtClean="0"/>
              <a:t>wireless and information</a:t>
            </a:r>
            <a:br>
              <a:rPr lang="en-US" sz="2800" dirty="0" smtClean="0"/>
            </a:br>
            <a:r>
              <a:rPr lang="en-US" sz="2800" dirty="0" smtClean="0"/>
              <a:t>security consulting.</a:t>
            </a:r>
          </a:p>
          <a:p>
            <a:r>
              <a:rPr lang="en-US" sz="2800" dirty="0" smtClean="0"/>
              <a:t>Special thanks to Nick</a:t>
            </a:r>
            <a:br>
              <a:rPr lang="en-US" sz="2800" dirty="0" smtClean="0"/>
            </a:br>
            <a:r>
              <a:rPr lang="en-US" sz="2800" dirty="0" err="1" smtClean="0"/>
              <a:t>DePetrillo</a:t>
            </a:r>
            <a:r>
              <a:rPr lang="en-US" sz="2800" dirty="0" smtClean="0"/>
              <a:t> and Ed Skoudis</a:t>
            </a:r>
            <a:br>
              <a:rPr lang="en-US" sz="2800" dirty="0" smtClean="0"/>
            </a:br>
            <a:r>
              <a:rPr lang="en-US" sz="2800" dirty="0" smtClean="0"/>
              <a:t>for their support.</a:t>
            </a:r>
          </a:p>
          <a:p>
            <a:r>
              <a:rPr lang="en-US" sz="2800" dirty="0" smtClean="0"/>
              <a:t>Thank You for attending.</a:t>
            </a:r>
            <a:endParaRPr lang="en-US" sz="2800" dirty="0"/>
          </a:p>
        </p:txBody>
      </p:sp>
      <p:pic>
        <p:nvPicPr>
          <p:cNvPr id="6" name="Picture 5" descr="iglogo-tran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590800"/>
            <a:ext cx="4188937" cy="34554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772" y="1219200"/>
            <a:ext cx="8229600" cy="49898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Low-power, low data rate wireless protocol</a:t>
            </a:r>
          </a:p>
          <a:p>
            <a:pPr>
              <a:defRPr/>
            </a:pPr>
            <a:r>
              <a:rPr lang="en-US" dirty="0" smtClean="0"/>
              <a:t>Max throughput 250 Kbps</a:t>
            </a:r>
          </a:p>
          <a:p>
            <a:pPr>
              <a:defRPr/>
            </a:pPr>
            <a:r>
              <a:rPr lang="en-US" dirty="0" smtClean="0"/>
              <a:t>Small, lightweight stack (120 KB)</a:t>
            </a:r>
          </a:p>
          <a:p>
            <a:pPr>
              <a:defRPr/>
            </a:pPr>
            <a:r>
              <a:rPr lang="en-US" dirty="0"/>
              <a:t>Built-in star or mesh </a:t>
            </a:r>
            <a:r>
              <a:rPr lang="en-US" dirty="0" smtClean="0"/>
              <a:t>topology </a:t>
            </a:r>
            <a:r>
              <a:rPr lang="en-US" dirty="0" smtClean="0"/>
              <a:t>support</a:t>
            </a:r>
          </a:p>
          <a:p>
            <a:pPr>
              <a:defRPr/>
            </a:pPr>
            <a:r>
              <a:rPr lang="en-US" dirty="0" smtClean="0"/>
              <a:t>Long battery life (5-year goal)</a:t>
            </a:r>
          </a:p>
          <a:p>
            <a:pPr>
              <a:defRPr/>
            </a:pPr>
            <a:r>
              <a:rPr lang="en-US" dirty="0" smtClean="0"/>
              <a:t>Range commonly 10-100 </a:t>
            </a:r>
            <a:r>
              <a:rPr lang="en-US" dirty="0" smtClean="0"/>
              <a:t>meters</a:t>
            </a:r>
          </a:p>
          <a:p>
            <a:pPr>
              <a:defRPr/>
            </a:pPr>
            <a:r>
              <a:rPr lang="en-US" dirty="0" smtClean="0"/>
              <a:t>Optional profile support for various vertical applications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9149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9149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49149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49149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1700" y="49149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1776" y="4953000"/>
            <a:ext cx="1106424" cy="110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ZigBee?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29" y="1282148"/>
            <a:ext cx="8229600" cy="38994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WiFi is too </a:t>
            </a:r>
            <a:r>
              <a:rPr lang="en-US" dirty="0" smtClean="0"/>
              <a:t>complicated, </a:t>
            </a:r>
            <a:r>
              <a:rPr lang="en-US" dirty="0" smtClean="0"/>
              <a:t>bloated and transceivers are too expensive</a:t>
            </a:r>
          </a:p>
          <a:p>
            <a:pPr>
              <a:defRPr/>
            </a:pPr>
            <a:r>
              <a:rPr lang="en-US" dirty="0" smtClean="0"/>
              <a:t>Bluetooth as a FHSS device uses too much power, too </a:t>
            </a:r>
            <a:r>
              <a:rPr lang="en-US" dirty="0" smtClean="0"/>
              <a:t>complex</a:t>
            </a:r>
          </a:p>
          <a:p>
            <a:pPr>
              <a:defRPr/>
            </a:pPr>
            <a:r>
              <a:rPr lang="en-US" dirty="0" smtClean="0"/>
              <a:t>Proprietary protocols lack consistency, interoperability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ZigBee comes in at low-cost, low-speed, low-power</a:t>
            </a:r>
          </a:p>
          <a:p>
            <a:pPr>
              <a:defRPr/>
            </a:pPr>
            <a:r>
              <a:rPr lang="en-US" dirty="0" smtClean="0"/>
              <a:t>Connects lightweight embedded </a:t>
            </a:r>
            <a:r>
              <a:rPr lang="en-US" dirty="0" smtClean="0"/>
              <a:t>technology</a:t>
            </a:r>
          </a:p>
          <a:p>
            <a:pPr>
              <a:defRPr/>
            </a:pPr>
            <a:r>
              <a:rPr lang="en-US" dirty="0" smtClean="0"/>
              <a:t>Attractive for hardware interfaces to communicate simply with low throughput requirements</a:t>
            </a: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5257800"/>
            <a:ext cx="8498114" cy="830997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  <a:cs typeface="Arial" pitchFamily="34" charset="0"/>
              </a:rPr>
              <a:t>When both simplicity and low cost are goals, security</a:t>
            </a:r>
            <a:r>
              <a:rPr lang="en-US" sz="2400" baseline="0" dirty="0" smtClean="0">
                <a:latin typeface="Trebuchet MS" pitchFamily="34" charset="0"/>
                <a:cs typeface="Arial" pitchFamily="34" charset="0"/>
              </a:rPr>
              <a:t> suffers.</a:t>
            </a:r>
            <a:endParaRPr lang="en-US" sz="2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Does the World Need ZigBee?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ZigBee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r>
              <a:rPr lang="en-US" dirty="0" smtClean="0"/>
              <a:t>Operates in the 2.4 GHz band using IEEE 802.15.4</a:t>
            </a:r>
          </a:p>
          <a:p>
            <a:pPr lvl="1"/>
            <a:r>
              <a:rPr lang="en-US" dirty="0" smtClean="0"/>
              <a:t>Same frequencies used by Bluetooth, WiFi, cordless phones</a:t>
            </a:r>
          </a:p>
          <a:p>
            <a:r>
              <a:rPr lang="en-US" dirty="0" smtClean="0"/>
              <a:t>Modulation is DSSS – similar to 802.11b</a:t>
            </a:r>
          </a:p>
          <a:p>
            <a:pPr lvl="1"/>
            <a:r>
              <a:rPr lang="en-US" dirty="0" smtClean="0"/>
              <a:t>Simple to eavesdrop and capture ZigBee traffic</a:t>
            </a:r>
          </a:p>
          <a:p>
            <a:r>
              <a:rPr lang="en-US" dirty="0" smtClean="0"/>
              <a:t>Maximum frame size is 127 bytes</a:t>
            </a:r>
          </a:p>
          <a:p>
            <a:r>
              <a:rPr lang="en-US" dirty="0" smtClean="0"/>
              <a:t>Security provides by AES-CCM* (similar to AES-CCMP)</a:t>
            </a:r>
          </a:p>
          <a:p>
            <a:r>
              <a:rPr lang="en-US" dirty="0" smtClean="0"/>
              <a:t>Authentication provided by mutual network key knowledge or MAC address ACL</a:t>
            </a:r>
          </a:p>
          <a:p>
            <a:pPr lvl="1"/>
            <a:r>
              <a:rPr lang="en-US" dirty="0" smtClean="0"/>
              <a:t>ZigBee PRO leverages a master key for key derivation</a:t>
            </a:r>
          </a:p>
          <a:p>
            <a:r>
              <a:rPr lang="en-US" dirty="0" smtClean="0"/>
              <a:t>Most implementations today based on ZigBee 2006</a:t>
            </a:r>
          </a:p>
          <a:p>
            <a:pPr lvl="1"/>
            <a:r>
              <a:rPr lang="en-US" dirty="0" smtClean="0"/>
              <a:t>Shared key among all devices for authentication, encryption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</a:t>
            </a:r>
            <a:r>
              <a:rPr lang="en-US" dirty="0" smtClean="0"/>
              <a:t>ATTACKERS</a:t>
            </a:r>
            <a:r>
              <a:rPr lang="en-US" dirty="0" smtClean="0"/>
              <a:t> Care ABOUT ZIGBEE?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29" y="1128584"/>
            <a:ext cx="8229600" cy="42816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ZigBee touches the kinetic world more than any other wireless packet </a:t>
            </a:r>
            <a:r>
              <a:rPr lang="en-US" dirty="0" smtClean="0"/>
              <a:t>technology</a:t>
            </a: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dirty="0" smtClean="0"/>
              <a:t>WiFi does not control water spill gates at a dam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Bluetooth does not control lighting, HVAC and appliances in your office or home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DECT does not actuate natural gas control valves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Manipulating the physical world through wireless introduces new risks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Many of the past mistakes are repeated, again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1257" y="5188803"/>
            <a:ext cx="8599714" cy="830997"/>
          </a:xfrm>
          <a:prstGeom prst="rect">
            <a:avLst/>
          </a:prstGeom>
          <a:solidFill>
            <a:srgbClr val="EDE4D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Manipulating ZigBee affects the physical world</a:t>
            </a:r>
            <a:r>
              <a:rPr lang="en-US" sz="2400" baseline="0" dirty="0" smtClean="0">
                <a:latin typeface="Trebuchet MS" pitchFamily="34" charset="0"/>
              </a:rPr>
              <a:t> in many ways now, and in the foreseeable future.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divider_papyrus1.png"/>
          <p:cNvPicPr>
            <a:picLocks noChangeAspect="1"/>
          </p:cNvPicPr>
          <p:nvPr/>
        </p:nvPicPr>
        <p:blipFill>
          <a:blip r:embed="rId2" cstate="print"/>
          <a:srcRect l="1816" r="2241"/>
          <a:stretch>
            <a:fillRect/>
          </a:stretch>
        </p:blipFill>
        <p:spPr>
          <a:xfrm>
            <a:off x="-15766" y="2057401"/>
            <a:ext cx="9159766" cy="26722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69" y="2593427"/>
            <a:ext cx="8229600" cy="1600202"/>
          </a:xfrm>
        </p:spPr>
        <p:txBody>
          <a:bodyPr anchor="ctr" anchorCtr="1">
            <a:noAutofit/>
          </a:bodyPr>
          <a:lstStyle/>
          <a:p>
            <a:pPr algn="ctr">
              <a:buNone/>
            </a:pPr>
            <a:r>
              <a:rPr lang="en-US" sz="6000" dirty="0" smtClean="0">
                <a:latin typeface="Trebuchet MS" pitchFamily="34" charset="0"/>
              </a:rPr>
              <a:t>ZigBee Examples and Use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FCCD-E097-43DE-B5C2-FC10EEC7DF63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shua Wright\Desktop\RSA2010\thermost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6988175" cy="5394326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Smart Thermostats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eaker_PPT_Template_2_FINAL_2007">
  <a:themeElements>
    <a:clrScheme name="RSA 2010">
      <a:dk1>
        <a:srgbClr val="000000"/>
      </a:dk1>
      <a:lt1>
        <a:srgbClr val="FFFFFF"/>
      </a:lt1>
      <a:dk2>
        <a:srgbClr val="28678A"/>
      </a:dk2>
      <a:lt2>
        <a:srgbClr val="FFFFFF"/>
      </a:lt2>
      <a:accent1>
        <a:srgbClr val="3D8EBD"/>
      </a:accent1>
      <a:accent2>
        <a:srgbClr val="9EBF3F"/>
      </a:accent2>
      <a:accent3>
        <a:srgbClr val="FFCC11"/>
      </a:accent3>
      <a:accent4>
        <a:srgbClr val="D71249"/>
      </a:accent4>
      <a:accent5>
        <a:srgbClr val="718C2C"/>
      </a:accent5>
      <a:accent6>
        <a:srgbClr val="C00000"/>
      </a:accent6>
      <a:hlink>
        <a:srgbClr val="0070C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>
          <a:defRPr sz="2400" dirty="0" smtClean="0">
            <a:latin typeface="Arial" pitchFamily="34" charset="0"/>
            <a:cs typeface="Arial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Speaker_PPT_Template_2_FINAL_2007</Template>
  <TotalTime>2664</TotalTime>
  <Words>1847</Words>
  <Application>Microsoft Office PowerPoint</Application>
  <PresentationFormat>On-screen Show (4:3)</PresentationFormat>
  <Paragraphs>266</Paragraphs>
  <Slides>36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Speaker_PPT_Template_2_FINAL_2007</vt:lpstr>
      <vt:lpstr>ZigBee Security Analysis and Ethical Hacking</vt:lpstr>
      <vt:lpstr>Agenda</vt:lpstr>
      <vt:lpstr>Slide 3</vt:lpstr>
      <vt:lpstr>What is ZigBee?</vt:lpstr>
      <vt:lpstr>Why Does the World Need ZigBee?</vt:lpstr>
      <vt:lpstr>ZigBee Background</vt:lpstr>
      <vt:lpstr>Why Do ATTACKERS Care ABOUT ZIGBEE?</vt:lpstr>
      <vt:lpstr>Slide 8</vt:lpstr>
      <vt:lpstr>Example 1: Smart Thermostats</vt:lpstr>
      <vt:lpstr>Example 2: Siemens APOGEE Floor Level Network Controller</vt:lpstr>
      <vt:lpstr>Example 3: Kwikset SmartCode</vt:lpstr>
      <vt:lpstr>Example 4: MGM City Center, Las Vegas</vt:lpstr>
      <vt:lpstr>Other Examples</vt:lpstr>
      <vt:lpstr>Slide 14</vt:lpstr>
      <vt:lpstr>What is KillerBee?</vt:lpstr>
      <vt:lpstr>KillerBee Hardware</vt:lpstr>
      <vt:lpstr>RZUSB Firmware</vt:lpstr>
      <vt:lpstr>KillerBee Arsenal</vt:lpstr>
      <vt:lpstr>Demo</vt:lpstr>
      <vt:lpstr>Slide 20</vt:lpstr>
      <vt:lpstr>Attack 1: Seriously, they do that?  Key Provisioning Attack</vt:lpstr>
      <vt:lpstr>zbdsniff</vt:lpstr>
      <vt:lpstr>Attack 2: Wait, Is this 1996? Replay Attack</vt:lpstr>
      <vt:lpstr>zbreplay</vt:lpstr>
      <vt:lpstr>Attack 3: Hardware Exploitation</vt:lpstr>
      <vt:lpstr>Locate a Device To Steal: zbfind</vt:lpstr>
      <vt:lpstr>Steal It</vt:lpstr>
      <vt:lpstr>Analyze It: GoodFET</vt:lpstr>
      <vt:lpstr>GoodFET interfacing with CC2531</vt:lpstr>
      <vt:lpstr>Key Recovery: zbgoodfind</vt:lpstr>
      <vt:lpstr>Decrypt It</vt:lpstr>
      <vt:lpstr>Slide 32</vt:lpstr>
      <vt:lpstr>Apply</vt:lpstr>
      <vt:lpstr>Thoughts on ZigBee</vt:lpstr>
      <vt:lpstr>Conclusion</vt:lpstr>
      <vt:lpstr>Questions?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Please Read (Hidden Slide)</dc:title>
  <dc:creator>Joshua Wright</dc:creator>
  <cp:lastModifiedBy>Joshua Wright</cp:lastModifiedBy>
  <cp:revision>11</cp:revision>
  <dcterms:created xsi:type="dcterms:W3CDTF">2010-01-04T18:25:14Z</dcterms:created>
  <dcterms:modified xsi:type="dcterms:W3CDTF">2010-01-07T14:47:41Z</dcterms:modified>
</cp:coreProperties>
</file>