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74" r:id="rId2"/>
    <p:sldId id="275" r:id="rId3"/>
    <p:sldId id="284" r:id="rId4"/>
    <p:sldId id="322" r:id="rId5"/>
    <p:sldId id="279" r:id="rId6"/>
    <p:sldId id="280" r:id="rId7"/>
    <p:sldId id="283" r:id="rId8"/>
    <p:sldId id="267" r:id="rId9"/>
    <p:sldId id="268" r:id="rId10"/>
    <p:sldId id="266" r:id="rId11"/>
    <p:sldId id="269" r:id="rId12"/>
    <p:sldId id="270" r:id="rId13"/>
    <p:sldId id="271" r:id="rId14"/>
    <p:sldId id="281" r:id="rId15"/>
    <p:sldId id="282" r:id="rId16"/>
    <p:sldId id="272" r:id="rId17"/>
    <p:sldId id="273" r:id="rId18"/>
    <p:sldId id="285" r:id="rId19"/>
    <p:sldId id="286" r:id="rId20"/>
    <p:sldId id="287" r:id="rId21"/>
    <p:sldId id="288" r:id="rId22"/>
    <p:sldId id="290" r:id="rId23"/>
    <p:sldId id="291" r:id="rId24"/>
    <p:sldId id="292" r:id="rId25"/>
    <p:sldId id="293" r:id="rId26"/>
    <p:sldId id="299" r:id="rId27"/>
    <p:sldId id="296" r:id="rId28"/>
    <p:sldId id="297" r:id="rId29"/>
    <p:sldId id="298" r:id="rId30"/>
    <p:sldId id="300" r:id="rId31"/>
    <p:sldId id="301" r:id="rId32"/>
    <p:sldId id="302" r:id="rId33"/>
    <p:sldId id="303" r:id="rId34"/>
    <p:sldId id="305" r:id="rId35"/>
    <p:sldId id="306" r:id="rId36"/>
    <p:sldId id="307" r:id="rId37"/>
    <p:sldId id="304" r:id="rId38"/>
    <p:sldId id="308" r:id="rId39"/>
    <p:sldId id="309" r:id="rId40"/>
    <p:sldId id="310" r:id="rId41"/>
    <p:sldId id="311" r:id="rId42"/>
    <p:sldId id="312" r:id="rId43"/>
    <p:sldId id="319" r:id="rId44"/>
    <p:sldId id="313" r:id="rId45"/>
    <p:sldId id="314" r:id="rId46"/>
    <p:sldId id="315" r:id="rId47"/>
    <p:sldId id="316" r:id="rId48"/>
    <p:sldId id="320" r:id="rId49"/>
    <p:sldId id="317" r:id="rId50"/>
    <p:sldId id="321" r:id="rId51"/>
    <p:sldId id="31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4" autoAdjust="0"/>
    <p:restoredTop sz="83383" autoAdjust="0"/>
  </p:normalViewPr>
  <p:slideViewPr>
    <p:cSldViewPr snapToGrid="0">
      <p:cViewPr varScale="1">
        <p:scale>
          <a:sx n="71" d="100"/>
          <a:sy n="71" d="100"/>
        </p:scale>
        <p:origin x="1044" y="78"/>
      </p:cViewPr>
      <p:guideLst/>
    </p:cSldViewPr>
  </p:slideViewPr>
  <p:notesTextViewPr>
    <p:cViewPr>
      <p:scale>
        <a:sx n="1" d="1"/>
        <a:sy n="1" d="1"/>
      </p:scale>
      <p:origin x="0" y="0"/>
    </p:cViewPr>
  </p:notesTextViewPr>
  <p:notesViewPr>
    <p:cSldViewPr snapToGrid="0">
      <p:cViewPr varScale="1">
        <p:scale>
          <a:sx n="59" d="100"/>
          <a:sy n="59" d="100"/>
        </p:scale>
        <p:origin x="215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436595-C06E-4B74-AFBC-8DDE393075E8}" type="datetimeFigureOut">
              <a:rPr lang="en-US" smtClean="0"/>
              <a:t>11/2/2016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BD7DEA-DFAE-4682-9BE0-4F8347CE9213}" type="slidenum">
              <a:rPr lang="en-US" smtClean="0"/>
              <a:t>‹#›</a:t>
            </a:fld>
            <a:endParaRPr lang="en-US"/>
          </a:p>
        </p:txBody>
      </p:sp>
    </p:spTree>
    <p:extLst>
      <p:ext uri="{BB962C8B-B14F-4D97-AF65-F5344CB8AC3E}">
        <p14:creationId xmlns:p14="http://schemas.microsoft.com/office/powerpoint/2010/main" val="3845316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9F03F-3D76-420B-ACC1-517144F9C2A3}" type="datetimeFigureOut">
              <a:rPr lang="en-US" smtClean="0"/>
              <a:t>11/2/2016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C6E0-77C2-4646-8F2E-E37B79BCEA44}" type="slidenum">
              <a:rPr lang="en-US" smtClean="0"/>
              <a:t>‹#›</a:t>
            </a:fld>
            <a:endParaRPr lang="en-US"/>
          </a:p>
        </p:txBody>
      </p:sp>
    </p:spTree>
    <p:extLst>
      <p:ext uri="{BB962C8B-B14F-4D97-AF65-F5344CB8AC3E}">
        <p14:creationId xmlns:p14="http://schemas.microsoft.com/office/powerpoint/2010/main" val="923396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1</a:t>
            </a:fld>
            <a:endParaRPr lang="en-US"/>
          </a:p>
        </p:txBody>
      </p:sp>
    </p:spTree>
    <p:extLst>
      <p:ext uri="{BB962C8B-B14F-4D97-AF65-F5344CB8AC3E}">
        <p14:creationId xmlns:p14="http://schemas.microsoft.com/office/powerpoint/2010/main" val="2657381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17</a:t>
            </a:fld>
            <a:endParaRPr lang="en-US"/>
          </a:p>
        </p:txBody>
      </p:sp>
    </p:spTree>
    <p:extLst>
      <p:ext uri="{BB962C8B-B14F-4D97-AF65-F5344CB8AC3E}">
        <p14:creationId xmlns:p14="http://schemas.microsoft.com/office/powerpoint/2010/main" val="425379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https://play.google.com/store/apps/details?id=com.stevehultay.joesbox1&amp;reviewId=Z3A6QU9xcFRPRTJMdTczYlZNTHBISDZoam1mZkFJMWdfcHZVZXFCSmFzRWZjMGFkbjBWWEg4VGxOS3R6a0szMkFfTzVkczJ0Um9zZHE3Q1FiLWgwYXFnX2ZF</a:t>
            </a:r>
          </a:p>
        </p:txBody>
      </p:sp>
      <p:sp>
        <p:nvSpPr>
          <p:cNvPr id="4" name="Slide Number Placeholder 3"/>
          <p:cNvSpPr>
            <a:spLocks noGrp="1"/>
          </p:cNvSpPr>
          <p:nvPr>
            <p:ph type="sldNum" sz="quarter" idx="10"/>
          </p:nvPr>
        </p:nvSpPr>
        <p:spPr/>
        <p:txBody>
          <a:bodyPr/>
          <a:lstStyle/>
          <a:p>
            <a:fld id="{762CC6E0-77C2-4646-8F2E-E37B79BCEA44}" type="slidenum">
              <a:rPr lang="en-US" smtClean="0"/>
              <a:t>18</a:t>
            </a:fld>
            <a:endParaRPr lang="en-US"/>
          </a:p>
        </p:txBody>
      </p:sp>
    </p:spTree>
    <p:extLst>
      <p:ext uri="{BB962C8B-B14F-4D97-AF65-F5344CB8AC3E}">
        <p14:creationId xmlns:p14="http://schemas.microsoft.com/office/powerpoint/2010/main" val="100540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22</a:t>
            </a:fld>
            <a:endParaRPr lang="en-US"/>
          </a:p>
        </p:txBody>
      </p:sp>
    </p:spTree>
    <p:extLst>
      <p:ext uri="{BB962C8B-B14F-4D97-AF65-F5344CB8AC3E}">
        <p14:creationId xmlns:p14="http://schemas.microsoft.com/office/powerpoint/2010/main" val="229367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https://play.google.com/store/apps/details?id=com.stevehultay.joesbox1&amp;reviewId=Z3A6QU9xcFRPRTJMdTczYlZNTHBISDZoam1mZkFJMWdfcHZVZXFCSmFzRWZjMGFkbjBWWEg4VGxOS3R6a0szMkFfTzVkczJ0Um9zZHE3Q1FiLWgwYXFnX2ZF</a:t>
            </a:r>
          </a:p>
        </p:txBody>
      </p:sp>
      <p:sp>
        <p:nvSpPr>
          <p:cNvPr id="4" name="Slide Number Placeholder 3"/>
          <p:cNvSpPr>
            <a:spLocks noGrp="1"/>
          </p:cNvSpPr>
          <p:nvPr>
            <p:ph type="sldNum" sz="quarter" idx="10"/>
          </p:nvPr>
        </p:nvSpPr>
        <p:spPr/>
        <p:txBody>
          <a:bodyPr/>
          <a:lstStyle/>
          <a:p>
            <a:fld id="{762CC6E0-77C2-4646-8F2E-E37B79BCEA44}" type="slidenum">
              <a:rPr lang="en-US" smtClean="0"/>
              <a:t>23</a:t>
            </a:fld>
            <a:endParaRPr lang="en-US"/>
          </a:p>
        </p:txBody>
      </p:sp>
    </p:spTree>
    <p:extLst>
      <p:ext uri="{BB962C8B-B14F-4D97-AF65-F5344CB8AC3E}">
        <p14:creationId xmlns:p14="http://schemas.microsoft.com/office/powerpoint/2010/main" val="1728244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27</a:t>
            </a:fld>
            <a:endParaRPr lang="en-US"/>
          </a:p>
        </p:txBody>
      </p:sp>
    </p:spTree>
    <p:extLst>
      <p:ext uri="{BB962C8B-B14F-4D97-AF65-F5344CB8AC3E}">
        <p14:creationId xmlns:p14="http://schemas.microsoft.com/office/powerpoint/2010/main" val="2453044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cat speakeviltome.py</a:t>
            </a:r>
          </a:p>
          <a:p>
            <a:r>
              <a:rPr lang="en-US" dirty="0"/>
              <a:t>import </a:t>
            </a:r>
            <a:r>
              <a:rPr lang="en-US" dirty="0" err="1"/>
              <a:t>os</a:t>
            </a:r>
            <a:r>
              <a:rPr lang="en-US" dirty="0"/>
              <a:t>, random</a:t>
            </a:r>
          </a:p>
          <a:p>
            <a:r>
              <a:rPr lang="en-US" dirty="0"/>
              <a:t>voices = ["Bad", "</a:t>
            </a:r>
            <a:r>
              <a:rPr lang="en-US" dirty="0" err="1"/>
              <a:t>Bahh</a:t>
            </a:r>
            <a:r>
              <a:rPr lang="en-US" dirty="0"/>
              <a:t>", "Cellos", "Boing", "Pipe", "Whisper"]</a:t>
            </a:r>
          </a:p>
          <a:p>
            <a:r>
              <a:rPr lang="en-US" dirty="0"/>
              <a:t>words = [</a:t>
            </a:r>
            <a:r>
              <a:rPr lang="en-US" dirty="0" err="1"/>
              <a:t>line.rstrip</a:t>
            </a:r>
            <a:r>
              <a:rPr lang="en-US" dirty="0"/>
              <a:t>() for line in open("DICT")]</a:t>
            </a:r>
          </a:p>
          <a:p>
            <a:r>
              <a:rPr lang="en-US" dirty="0"/>
              <a:t>voice=</a:t>
            </a:r>
            <a:r>
              <a:rPr lang="en-US" dirty="0" err="1"/>
              <a:t>random.choice</a:t>
            </a:r>
            <a:r>
              <a:rPr lang="en-US" dirty="0"/>
              <a:t>(voices)</a:t>
            </a:r>
          </a:p>
          <a:p>
            <a:r>
              <a:rPr lang="en-US" dirty="0"/>
              <a:t>for </a:t>
            </a:r>
            <a:r>
              <a:rPr lang="en-US" dirty="0" err="1"/>
              <a:t>i</a:t>
            </a:r>
            <a:r>
              <a:rPr lang="en-US" dirty="0"/>
              <a:t> in range(0,4):</a:t>
            </a:r>
          </a:p>
          <a:p>
            <a:r>
              <a:rPr lang="en-US" dirty="0"/>
              <a:t>    </a:t>
            </a:r>
            <a:r>
              <a:rPr lang="en-US" dirty="0" err="1"/>
              <a:t>os.system</a:t>
            </a:r>
            <a:r>
              <a:rPr lang="en-US" dirty="0"/>
              <a:t>("say -v %s -</a:t>
            </a:r>
            <a:r>
              <a:rPr lang="en-US" dirty="0" err="1"/>
              <a:t>i</a:t>
            </a:r>
            <a:r>
              <a:rPr lang="en-US" dirty="0"/>
              <a:t> %s"%(voice, </a:t>
            </a:r>
            <a:r>
              <a:rPr lang="en-US" dirty="0" err="1"/>
              <a:t>random.choice</a:t>
            </a:r>
            <a:r>
              <a:rPr lang="en-US" dirty="0"/>
              <a:t>(words)))</a:t>
            </a:r>
          </a:p>
        </p:txBody>
      </p:sp>
      <p:sp>
        <p:nvSpPr>
          <p:cNvPr id="4" name="Slide Number Placeholder 3"/>
          <p:cNvSpPr>
            <a:spLocks noGrp="1"/>
          </p:cNvSpPr>
          <p:nvPr>
            <p:ph type="sldNum" sz="quarter" idx="10"/>
          </p:nvPr>
        </p:nvSpPr>
        <p:spPr/>
        <p:txBody>
          <a:bodyPr/>
          <a:lstStyle/>
          <a:p>
            <a:fld id="{762CC6E0-77C2-4646-8F2E-E37B79BCEA44}" type="slidenum">
              <a:rPr lang="en-US" smtClean="0"/>
              <a:t>34</a:t>
            </a:fld>
            <a:endParaRPr lang="en-US"/>
          </a:p>
        </p:txBody>
      </p:sp>
    </p:spTree>
    <p:extLst>
      <p:ext uri="{BB962C8B-B14F-4D97-AF65-F5344CB8AC3E}">
        <p14:creationId xmlns:p14="http://schemas.microsoft.com/office/powerpoint/2010/main" val="357643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35</a:t>
            </a:fld>
            <a:endParaRPr lang="en-US"/>
          </a:p>
        </p:txBody>
      </p:sp>
    </p:spTree>
    <p:extLst>
      <p:ext uri="{BB962C8B-B14F-4D97-AF65-F5344CB8AC3E}">
        <p14:creationId xmlns:p14="http://schemas.microsoft.com/office/powerpoint/2010/main" val="1938673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37</a:t>
            </a:fld>
            <a:endParaRPr lang="en-US"/>
          </a:p>
        </p:txBody>
      </p:sp>
    </p:spTree>
    <p:extLst>
      <p:ext uri="{BB962C8B-B14F-4D97-AF65-F5344CB8AC3E}">
        <p14:creationId xmlns:p14="http://schemas.microsoft.com/office/powerpoint/2010/main" val="333740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Unity code is not compiled, stored in Common Intermediate Language (like a Java JAR file)</a:t>
            </a:r>
          </a:p>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38</a:t>
            </a:fld>
            <a:endParaRPr lang="en-US"/>
          </a:p>
        </p:txBody>
      </p:sp>
    </p:spTree>
    <p:extLst>
      <p:ext uri="{BB962C8B-B14F-4D97-AF65-F5344CB8AC3E}">
        <p14:creationId xmlns:p14="http://schemas.microsoft.com/office/powerpoint/2010/main" val="2908679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50</a:t>
            </a:fld>
            <a:endParaRPr lang="en-US"/>
          </a:p>
        </p:txBody>
      </p:sp>
    </p:spTree>
    <p:extLst>
      <p:ext uri="{BB962C8B-B14F-4D97-AF65-F5344CB8AC3E}">
        <p14:creationId xmlns:p14="http://schemas.microsoft.com/office/powerpoint/2010/main" val="3315477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2</a:t>
            </a:fld>
            <a:endParaRPr lang="en-US"/>
          </a:p>
        </p:txBody>
      </p:sp>
    </p:spTree>
    <p:extLst>
      <p:ext uri="{BB962C8B-B14F-4D97-AF65-F5344CB8AC3E}">
        <p14:creationId xmlns:p14="http://schemas.microsoft.com/office/powerpoint/2010/main" val="1219808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51</a:t>
            </a:fld>
            <a:endParaRPr lang="en-US"/>
          </a:p>
        </p:txBody>
      </p:sp>
    </p:spTree>
    <p:extLst>
      <p:ext uri="{BB962C8B-B14F-4D97-AF65-F5344CB8AC3E}">
        <p14:creationId xmlns:p14="http://schemas.microsoft.com/office/powerpoint/2010/main" val="108603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3</a:t>
            </a:fld>
            <a:endParaRPr lang="en-US"/>
          </a:p>
        </p:txBody>
      </p:sp>
    </p:spTree>
    <p:extLst>
      <p:ext uri="{BB962C8B-B14F-4D97-AF65-F5344CB8AC3E}">
        <p14:creationId xmlns:p14="http://schemas.microsoft.com/office/powerpoint/2010/main" val="156970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6</a:t>
            </a:fld>
            <a:endParaRPr lang="en-US"/>
          </a:p>
        </p:txBody>
      </p:sp>
    </p:spTree>
    <p:extLst>
      <p:ext uri="{BB962C8B-B14F-4D97-AF65-F5344CB8AC3E}">
        <p14:creationId xmlns:p14="http://schemas.microsoft.com/office/powerpoint/2010/main" val="224217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7</a:t>
            </a:fld>
            <a:endParaRPr lang="en-US"/>
          </a:p>
        </p:txBody>
      </p:sp>
    </p:spTree>
    <p:extLst>
      <p:ext uri="{BB962C8B-B14F-4D97-AF65-F5344CB8AC3E}">
        <p14:creationId xmlns:p14="http://schemas.microsoft.com/office/powerpoint/2010/main" val="199884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13</a:t>
            </a:fld>
            <a:endParaRPr lang="en-US"/>
          </a:p>
        </p:txBody>
      </p:sp>
    </p:spTree>
    <p:extLst>
      <p:ext uri="{BB962C8B-B14F-4D97-AF65-F5344CB8AC3E}">
        <p14:creationId xmlns:p14="http://schemas.microsoft.com/office/powerpoint/2010/main" val="221993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https://play.google.com/store/apps/details?id=com.stevehultay.joesbox1&amp;reviewId=Z3A6QU9xcFRPRTJMdTczYlZNTHBISDZoam1mZkFJMWdfcHZVZXFCSmFzRWZjMGFkbjBWWEg4VGxOS3R6a0szMkFfTzVkczJ0Um9zZHE3Q1FiLWgwYXFnX2ZF</a:t>
            </a:r>
          </a:p>
        </p:txBody>
      </p:sp>
      <p:sp>
        <p:nvSpPr>
          <p:cNvPr id="4" name="Slide Number Placeholder 3"/>
          <p:cNvSpPr>
            <a:spLocks noGrp="1"/>
          </p:cNvSpPr>
          <p:nvPr>
            <p:ph type="sldNum" sz="quarter" idx="10"/>
          </p:nvPr>
        </p:nvSpPr>
        <p:spPr/>
        <p:txBody>
          <a:bodyPr/>
          <a:lstStyle/>
          <a:p>
            <a:fld id="{762CC6E0-77C2-4646-8F2E-E37B79BCEA44}" type="slidenum">
              <a:rPr lang="en-US" smtClean="0"/>
              <a:t>14</a:t>
            </a:fld>
            <a:endParaRPr lang="en-US"/>
          </a:p>
        </p:txBody>
      </p:sp>
    </p:spTree>
    <p:extLst>
      <p:ext uri="{BB962C8B-B14F-4D97-AF65-F5344CB8AC3E}">
        <p14:creationId xmlns:p14="http://schemas.microsoft.com/office/powerpoint/2010/main" val="3549501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15</a:t>
            </a:fld>
            <a:endParaRPr lang="en-US"/>
          </a:p>
        </p:txBody>
      </p:sp>
    </p:spTree>
    <p:extLst>
      <p:ext uri="{BB962C8B-B14F-4D97-AF65-F5344CB8AC3E}">
        <p14:creationId xmlns:p14="http://schemas.microsoft.com/office/powerpoint/2010/main" val="260813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CC6E0-77C2-4646-8F2E-E37B79BCEA44}" type="slidenum">
              <a:rPr lang="en-US" smtClean="0"/>
              <a:t>16</a:t>
            </a:fld>
            <a:endParaRPr lang="en-US"/>
          </a:p>
        </p:txBody>
      </p:sp>
    </p:spTree>
    <p:extLst>
      <p:ext uri="{BB962C8B-B14F-4D97-AF65-F5344CB8AC3E}">
        <p14:creationId xmlns:p14="http://schemas.microsoft.com/office/powerpoint/2010/main" val="1077893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chor="b"/>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638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inal Output">
    <p:spTree>
      <p:nvGrpSpPr>
        <p:cNvPr id="1" name=""/>
        <p:cNvGrpSpPr/>
        <p:nvPr/>
      </p:nvGrpSpPr>
      <p:grpSpPr>
        <a:xfrm>
          <a:off x="0" y="0"/>
          <a:ext cx="0" cy="0"/>
          <a:chOff x="0" y="0"/>
          <a:chExt cx="0" cy="0"/>
        </a:xfrm>
      </p:grpSpPr>
      <p:sp>
        <p:nvSpPr>
          <p:cNvPr id="8" name="Rectangle 7"/>
          <p:cNvSpPr/>
          <p:nvPr userDrawn="1"/>
        </p:nvSpPr>
        <p:spPr>
          <a:xfrm>
            <a:off x="9070803" y="6642556"/>
            <a:ext cx="2282997" cy="215444"/>
          </a:xfrm>
          <a:prstGeom prst="rect">
            <a:avLst/>
          </a:prstGeom>
        </p:spPr>
        <p:txBody>
          <a:bodyPr wrap="none">
            <a:spAutoFit/>
          </a:bodyPr>
          <a:lstStyle/>
          <a:p>
            <a:r>
              <a:rPr lang="en-US" sz="800" dirty="0">
                <a:solidFill>
                  <a:schemeClr val="tx1">
                    <a:lumMod val="65000"/>
                    <a:lumOff val="35000"/>
                  </a:schemeClr>
                </a:solidFill>
                <a:latin typeface="Oswald" panose="02000503000000000000" pitchFamily="2" charset="0"/>
              </a:rPr>
              <a:t>Copyright © 2016 Joshua Wright, All Rights Reserved</a:t>
            </a:r>
          </a:p>
        </p:txBody>
      </p:sp>
      <p:sp>
        <p:nvSpPr>
          <p:cNvPr id="5" name="Text Placeholder 4"/>
          <p:cNvSpPr>
            <a:spLocks noGrp="1"/>
          </p:cNvSpPr>
          <p:nvPr>
            <p:ph type="body" sz="quarter" idx="10"/>
          </p:nvPr>
        </p:nvSpPr>
        <p:spPr>
          <a:xfrm>
            <a:off x="838200" y="1465385"/>
            <a:ext cx="10515600" cy="4994153"/>
          </a:xfrm>
          <a:solidFill>
            <a:schemeClr val="bg1">
              <a:lumMod val="85000"/>
              <a:alpha val="69000"/>
            </a:schemeClr>
          </a:solidFill>
        </p:spPr>
        <p:txBody>
          <a:bodyPr lIns="182880" tIns="182880" rIns="182880" bIns="182880">
            <a:noAutofit/>
          </a:bodyPr>
          <a:lstStyle>
            <a:lvl1pPr>
              <a:lnSpc>
                <a:spcPct val="100000"/>
              </a:lnSpc>
              <a:spcBef>
                <a:spcPts val="0"/>
              </a:spcBef>
              <a:defRPr sz="1600" spc="0" baseline="0">
                <a:latin typeface="Meslo LG S DZ" panose="020B0609030804020204" pitchFamily="49" charset="0"/>
                <a:ea typeface="Meslo LG S DZ" panose="020B0609030804020204" pitchFamily="49" charset="0"/>
                <a:cs typeface="Meslo LG S DZ" panose="020B0609030804020204" pitchFamily="49" charset="0"/>
              </a:defRPr>
            </a:lvl1pPr>
            <a:lvl2pPr>
              <a:defRPr>
                <a:latin typeface="Consolas" panose="020B0609020204030204" pitchFamily="49" charset="0"/>
                <a:cs typeface="Consolas" panose="020B0609020204030204" pitchFamily="49" charset="0"/>
              </a:defRPr>
            </a:lvl2pPr>
            <a:lvl3pPr>
              <a:defRPr>
                <a:latin typeface="Consolas" panose="020B0609020204030204" pitchFamily="49" charset="0"/>
                <a:cs typeface="Consolas" panose="020B0609020204030204" pitchFamily="49" charset="0"/>
              </a:defRPr>
            </a:lvl3pPr>
            <a:lvl4pPr>
              <a:defRPr>
                <a:latin typeface="Consolas" panose="020B0609020204030204" pitchFamily="49" charset="0"/>
                <a:cs typeface="Consolas" panose="020B0609020204030204" pitchFamily="49" charset="0"/>
              </a:defRPr>
            </a:lvl4pPr>
            <a:lvl5pPr>
              <a:defRPr>
                <a:latin typeface="Consolas" panose="020B0609020204030204" pitchFamily="49" charset="0"/>
                <a:cs typeface="Consolas" panose="020B0609020204030204" pitchFamily="49" charset="0"/>
              </a:defRPr>
            </a:lvl5pPr>
          </a:lstStyle>
          <a:p>
            <a:pPr lvl="0"/>
            <a:r>
              <a:rPr lang="en-US" dirty="0"/>
              <a:t>Edit Master text styles</a:t>
            </a:r>
          </a:p>
        </p:txBody>
      </p:sp>
      <p:sp>
        <p:nvSpPr>
          <p:cNvPr id="9" name="Title 8"/>
          <p:cNvSpPr>
            <a:spLocks noGrp="1"/>
          </p:cNvSpPr>
          <p:nvPr>
            <p:ph type="title"/>
          </p:nvPr>
        </p:nvSpPr>
        <p:spPr>
          <a:xfrm>
            <a:off x="838200" y="247558"/>
            <a:ext cx="10515600" cy="892175"/>
          </a:xfrm>
        </p:spPr>
        <p:txBody>
          <a:bodyPr>
            <a:normAutofit/>
          </a:bodyP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6567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600"/>
              </a:spcAft>
              <a:defRPr/>
            </a:lvl1pPr>
            <a:lvl2pPr marL="800100" indent="-342900">
              <a:spcAft>
                <a:spcPts val="600"/>
              </a:spcAft>
              <a:buFontTx/>
              <a:buBlip>
                <a:blip r:embed="rId2"/>
              </a:buBlip>
              <a:defRPr>
                <a:latin typeface="Oswald Light" panose="02000303000000000000" pitchFamily="2" charset="0"/>
              </a:defRPr>
            </a:lvl2pPr>
            <a:lvl3pPr>
              <a:spcAft>
                <a:spcPts val="600"/>
              </a:spcAft>
              <a:defRPr/>
            </a:lvl3pPr>
            <a:lvl4pPr>
              <a:spcAft>
                <a:spcPts val="600"/>
              </a:spcAft>
              <a:defRPr/>
            </a:lvl4pPr>
            <a:lvl5pPr>
              <a:spcAft>
                <a:spcPts val="600"/>
              </a:spcAft>
              <a:defRPr/>
            </a:lvl5pPr>
          </a:lstStyle>
          <a:p>
            <a:pPr lvl="0"/>
            <a:r>
              <a:rPr lang="en-US" dirty="0"/>
              <a:t>Edit Master text styles</a:t>
            </a:r>
          </a:p>
          <a:p>
            <a:pPr lvl="1"/>
            <a:r>
              <a:rPr lang="en-US" dirty="0"/>
              <a:t>Second level</a:t>
            </a:r>
          </a:p>
        </p:txBody>
      </p:sp>
      <p:sp>
        <p:nvSpPr>
          <p:cNvPr id="7" name="Rectangle 6"/>
          <p:cNvSpPr/>
          <p:nvPr userDrawn="1"/>
        </p:nvSpPr>
        <p:spPr>
          <a:xfrm>
            <a:off x="9070803" y="6642556"/>
            <a:ext cx="2282997" cy="215444"/>
          </a:xfrm>
          <a:prstGeom prst="rect">
            <a:avLst/>
          </a:prstGeom>
        </p:spPr>
        <p:txBody>
          <a:bodyPr wrap="none">
            <a:spAutoFit/>
          </a:bodyPr>
          <a:lstStyle/>
          <a:p>
            <a:r>
              <a:rPr lang="en-US" sz="800" dirty="0">
                <a:solidFill>
                  <a:schemeClr val="tx1">
                    <a:lumMod val="65000"/>
                    <a:lumOff val="35000"/>
                  </a:schemeClr>
                </a:solidFill>
                <a:latin typeface="Oswald" panose="02000503000000000000" pitchFamily="2" charset="0"/>
              </a:rPr>
              <a:t>Copyright © 2016 Joshua Wright, All Rights Reserved</a:t>
            </a:r>
          </a:p>
        </p:txBody>
      </p:sp>
    </p:spTree>
    <p:extLst>
      <p:ext uri="{BB962C8B-B14F-4D97-AF65-F5344CB8AC3E}">
        <p14:creationId xmlns:p14="http://schemas.microsoft.com/office/powerpoint/2010/main" val="131628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p:cNvSpPr/>
          <p:nvPr userDrawn="1"/>
        </p:nvSpPr>
        <p:spPr>
          <a:xfrm>
            <a:off x="9070803" y="6642556"/>
            <a:ext cx="2282997" cy="215444"/>
          </a:xfrm>
          <a:prstGeom prst="rect">
            <a:avLst/>
          </a:prstGeom>
        </p:spPr>
        <p:txBody>
          <a:bodyPr wrap="none">
            <a:spAutoFit/>
          </a:bodyPr>
          <a:lstStyle/>
          <a:p>
            <a:r>
              <a:rPr lang="en-US" sz="800" dirty="0">
                <a:solidFill>
                  <a:schemeClr val="tx1">
                    <a:lumMod val="65000"/>
                    <a:lumOff val="35000"/>
                  </a:schemeClr>
                </a:solidFill>
                <a:latin typeface="Oswald" panose="02000503000000000000" pitchFamily="2" charset="0"/>
              </a:rPr>
              <a:t>Copyright © 2016 Joshua Wright, All Rights Reserved</a:t>
            </a:r>
          </a:p>
        </p:txBody>
      </p:sp>
    </p:spTree>
    <p:extLst>
      <p:ext uri="{BB962C8B-B14F-4D97-AF65-F5344CB8AC3E}">
        <p14:creationId xmlns:p14="http://schemas.microsoft.com/office/powerpoint/2010/main" val="3599426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63674"/>
            <a:ext cx="5181600" cy="5013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63674"/>
            <a:ext cx="5181600" cy="5013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9070803" y="6642556"/>
            <a:ext cx="2282997" cy="215444"/>
          </a:xfrm>
          <a:prstGeom prst="rect">
            <a:avLst/>
          </a:prstGeom>
        </p:spPr>
        <p:txBody>
          <a:bodyPr wrap="none">
            <a:spAutoFit/>
          </a:bodyPr>
          <a:lstStyle/>
          <a:p>
            <a:r>
              <a:rPr lang="en-US" sz="800" dirty="0">
                <a:solidFill>
                  <a:schemeClr val="tx1">
                    <a:lumMod val="65000"/>
                    <a:lumOff val="35000"/>
                  </a:schemeClr>
                </a:solidFill>
                <a:latin typeface="Oswald" panose="02000503000000000000" pitchFamily="2" charset="0"/>
              </a:rPr>
              <a:t>Copyright © 2016 Joshua Wright, All Rights Reserved</a:t>
            </a:r>
          </a:p>
        </p:txBody>
      </p:sp>
    </p:spTree>
    <p:extLst>
      <p:ext uri="{BB962C8B-B14F-4D97-AF65-F5344CB8AC3E}">
        <p14:creationId xmlns:p14="http://schemas.microsoft.com/office/powerpoint/2010/main" val="293943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9070803" y="6642556"/>
            <a:ext cx="2282997" cy="215444"/>
          </a:xfrm>
          <a:prstGeom prst="rect">
            <a:avLst/>
          </a:prstGeom>
        </p:spPr>
        <p:txBody>
          <a:bodyPr wrap="none">
            <a:spAutoFit/>
          </a:bodyPr>
          <a:lstStyle/>
          <a:p>
            <a:r>
              <a:rPr lang="en-US" sz="800" dirty="0">
                <a:solidFill>
                  <a:schemeClr val="tx1">
                    <a:lumMod val="65000"/>
                    <a:lumOff val="35000"/>
                  </a:schemeClr>
                </a:solidFill>
                <a:latin typeface="Oswald" panose="02000503000000000000" pitchFamily="2" charset="0"/>
              </a:rPr>
              <a:t>Copyright © 2016 Joshua Wright, All Rights Reserved</a:t>
            </a:r>
          </a:p>
        </p:txBody>
      </p:sp>
    </p:spTree>
    <p:extLst>
      <p:ext uri="{BB962C8B-B14F-4D97-AF65-F5344CB8AC3E}">
        <p14:creationId xmlns:p14="http://schemas.microsoft.com/office/powerpoint/2010/main" val="271804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p:cNvSpPr/>
          <p:nvPr userDrawn="1"/>
        </p:nvSpPr>
        <p:spPr>
          <a:xfrm>
            <a:off x="9070803" y="6642556"/>
            <a:ext cx="2282997" cy="215444"/>
          </a:xfrm>
          <a:prstGeom prst="rect">
            <a:avLst/>
          </a:prstGeom>
        </p:spPr>
        <p:txBody>
          <a:bodyPr wrap="none">
            <a:spAutoFit/>
          </a:bodyPr>
          <a:lstStyle/>
          <a:p>
            <a:r>
              <a:rPr lang="en-US" sz="800" dirty="0">
                <a:solidFill>
                  <a:schemeClr val="tx1">
                    <a:lumMod val="65000"/>
                    <a:lumOff val="35000"/>
                  </a:schemeClr>
                </a:solidFill>
                <a:latin typeface="Oswald" panose="02000503000000000000" pitchFamily="2" charset="0"/>
              </a:rPr>
              <a:t>Copyright © 2016 Joshua Wright, All Rights Reserved</a:t>
            </a:r>
          </a:p>
        </p:txBody>
      </p:sp>
    </p:spTree>
    <p:extLst>
      <p:ext uri="{BB962C8B-B14F-4D97-AF65-F5344CB8AC3E}">
        <p14:creationId xmlns:p14="http://schemas.microsoft.com/office/powerpoint/2010/main" val="377791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9070803" y="6642556"/>
            <a:ext cx="2282997" cy="215444"/>
          </a:xfrm>
          <a:prstGeom prst="rect">
            <a:avLst/>
          </a:prstGeom>
        </p:spPr>
        <p:txBody>
          <a:bodyPr wrap="none">
            <a:spAutoFit/>
          </a:bodyPr>
          <a:lstStyle/>
          <a:p>
            <a:r>
              <a:rPr lang="en-US" sz="800" dirty="0">
                <a:solidFill>
                  <a:schemeClr val="tx1">
                    <a:lumMod val="65000"/>
                    <a:lumOff val="35000"/>
                  </a:schemeClr>
                </a:solidFill>
                <a:latin typeface="Oswald" panose="02000503000000000000" pitchFamily="2" charset="0"/>
              </a:rPr>
              <a:t>Copyright © 2016 Joshua Wright, All Rights Reserved</a:t>
            </a:r>
          </a:p>
        </p:txBody>
      </p:sp>
    </p:spTree>
    <p:extLst>
      <p:ext uri="{BB962C8B-B14F-4D97-AF65-F5344CB8AC3E}">
        <p14:creationId xmlns:p14="http://schemas.microsoft.com/office/powerpoint/2010/main" val="256824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576646" y="365125"/>
            <a:ext cx="4778742" cy="6092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1381125"/>
            <a:ext cx="5502397" cy="5076825"/>
          </a:xfrm>
        </p:spPr>
        <p:txBody>
          <a:bodyPr>
            <a:normAutofit/>
          </a:bodyPr>
          <a:lstStyle>
            <a:lvl1pPr marL="0" indent="0">
              <a:lnSpc>
                <a:spcPct val="110000"/>
              </a:lnSpc>
              <a:buNone/>
              <a:defRPr sz="2800"/>
            </a:lvl1pPr>
            <a:lvl2pPr marL="800100" indent="-342900">
              <a:lnSpc>
                <a:spcPct val="110000"/>
              </a:lnSpc>
              <a:buFontTx/>
              <a:buBlip>
                <a:blip r:embed="rId2"/>
              </a:buBlip>
              <a:defRPr sz="22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endParaRPr lang="en-US" dirty="0"/>
          </a:p>
          <a:p>
            <a:pPr lvl="1"/>
            <a:endParaRPr lang="en-US" dirty="0"/>
          </a:p>
        </p:txBody>
      </p:sp>
      <p:sp>
        <p:nvSpPr>
          <p:cNvPr id="8" name="Rectangle 7"/>
          <p:cNvSpPr/>
          <p:nvPr userDrawn="1"/>
        </p:nvSpPr>
        <p:spPr>
          <a:xfrm>
            <a:off x="9070803" y="6642556"/>
            <a:ext cx="2282997" cy="215444"/>
          </a:xfrm>
          <a:prstGeom prst="rect">
            <a:avLst/>
          </a:prstGeom>
        </p:spPr>
        <p:txBody>
          <a:bodyPr wrap="none">
            <a:spAutoFit/>
          </a:bodyPr>
          <a:lstStyle/>
          <a:p>
            <a:r>
              <a:rPr lang="en-US" sz="800" dirty="0">
                <a:solidFill>
                  <a:schemeClr val="tx1">
                    <a:lumMod val="65000"/>
                    <a:lumOff val="35000"/>
                  </a:schemeClr>
                </a:solidFill>
                <a:latin typeface="Oswald" panose="02000503000000000000" pitchFamily="2" charset="0"/>
              </a:rPr>
              <a:t>Copyright © 2016 Joshua Wright, All Rights Reserved</a:t>
            </a:r>
          </a:p>
        </p:txBody>
      </p:sp>
      <p:sp>
        <p:nvSpPr>
          <p:cNvPr id="9" name="Title 8"/>
          <p:cNvSpPr>
            <a:spLocks noGrp="1"/>
          </p:cNvSpPr>
          <p:nvPr>
            <p:ph type="title"/>
          </p:nvPr>
        </p:nvSpPr>
        <p:spPr>
          <a:xfrm>
            <a:off x="838199" y="365125"/>
            <a:ext cx="5503985" cy="892175"/>
          </a:xfrm>
        </p:spPr>
        <p:txBody>
          <a:bodyPr/>
          <a:lstStyle/>
          <a:p>
            <a:r>
              <a:rPr lang="en-US" dirty="0"/>
              <a:t>Click to edit Master title style</a:t>
            </a:r>
          </a:p>
        </p:txBody>
      </p:sp>
    </p:spTree>
    <p:extLst>
      <p:ext uri="{BB962C8B-B14F-4D97-AF65-F5344CB8AC3E}">
        <p14:creationId xmlns:p14="http://schemas.microsoft.com/office/powerpoint/2010/main" val="292047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Title Only">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38200" y="1381125"/>
            <a:ext cx="10517188" cy="5076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Rectangle 7"/>
          <p:cNvSpPr/>
          <p:nvPr userDrawn="1"/>
        </p:nvSpPr>
        <p:spPr>
          <a:xfrm>
            <a:off x="9070803" y="6642556"/>
            <a:ext cx="2282997" cy="215444"/>
          </a:xfrm>
          <a:prstGeom prst="rect">
            <a:avLst/>
          </a:prstGeom>
        </p:spPr>
        <p:txBody>
          <a:bodyPr wrap="none">
            <a:spAutoFit/>
          </a:bodyPr>
          <a:lstStyle/>
          <a:p>
            <a:r>
              <a:rPr lang="en-US" sz="800" dirty="0">
                <a:solidFill>
                  <a:schemeClr val="tx1">
                    <a:lumMod val="65000"/>
                    <a:lumOff val="35000"/>
                  </a:schemeClr>
                </a:solidFill>
                <a:latin typeface="Oswald" panose="02000503000000000000" pitchFamily="2" charset="0"/>
              </a:rPr>
              <a:t>Copyright © 2016 Joshua Wright, All Rights Reserved</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873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8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8921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90650"/>
            <a:ext cx="10515600" cy="49244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94685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b="1" kern="1200">
          <a:solidFill>
            <a:schemeClr val="tx1"/>
          </a:solidFill>
          <a:latin typeface="Oswald" panose="02000503000000000000"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800100" indent="-342900" algn="l" defTabSz="914400" rtl="0" eaLnBrk="1" latinLnBrk="0" hangingPunct="1">
        <a:lnSpc>
          <a:spcPct val="90000"/>
        </a:lnSpc>
        <a:spcBef>
          <a:spcPts val="500"/>
        </a:spcBef>
        <a:buFontTx/>
        <a:buBlip>
          <a:blip r:embed="rId13"/>
        </a:buBlip>
        <a:defRPr sz="2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7.em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4.png"/><Relationship Id="rId5" Type="http://schemas.openxmlformats.org/officeDocument/2006/relationships/image" Target="../media/image5.emf"/><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1.png"/><Relationship Id="rId4"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emf"/><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em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066269"/>
            <a:ext cx="9144000" cy="1118287"/>
          </a:xfrm>
        </p:spPr>
        <p:txBody>
          <a:bodyPr/>
          <a:lstStyle/>
          <a:p>
            <a:r>
              <a:rPr lang="en-US" dirty="0">
                <a:solidFill>
                  <a:schemeClr val="bg1"/>
                </a:solidFill>
              </a:rPr>
              <a:t>BUILDING ANALYSIS SKILLS THROUGH ANDROID APP REVERSE ENGINEERING</a:t>
            </a:r>
          </a:p>
          <a:p>
            <a:r>
              <a:rPr lang="en-US" sz="1800" dirty="0">
                <a:solidFill>
                  <a:schemeClr val="bg1"/>
                </a:solidFill>
              </a:rPr>
              <a:t>Joshua Wright, @joswr1ght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126" y="1878227"/>
            <a:ext cx="9195748" cy="2879124"/>
          </a:xfrm>
          <a:prstGeom prst="rect">
            <a:avLst/>
          </a:prstGeom>
          <a:effectLst>
            <a:outerShdw blurRad="50800" dist="38100" dir="2700000" algn="tl" rotWithShape="0">
              <a:prstClr val="black">
                <a:alpha val="40000"/>
              </a:prstClr>
            </a:outerShdw>
          </a:effectLst>
        </p:spPr>
      </p:pic>
      <p:sp>
        <p:nvSpPr>
          <p:cNvPr id="2" name="Rectangle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3200" dirty="0">
                <a:solidFill>
                  <a:schemeClr val="tx1"/>
                </a:solidFill>
                <a:latin typeface="Oswald" panose="02000503000000000000" pitchFamily="2" charset="0"/>
              </a:rPr>
              <a:t>If you can see this, you aren't viewing this presentation the right way.</a:t>
            </a:r>
          </a:p>
          <a:p>
            <a:endParaRPr lang="en-US" sz="3200" dirty="0">
              <a:solidFill>
                <a:schemeClr val="tx1"/>
              </a:solidFill>
              <a:latin typeface="Oswald" panose="02000503000000000000" pitchFamily="2" charset="0"/>
            </a:endParaRPr>
          </a:p>
          <a:p>
            <a:r>
              <a:rPr lang="en-US" sz="3200" dirty="0">
                <a:solidFill>
                  <a:schemeClr val="tx1"/>
                </a:solidFill>
                <a:latin typeface="Oswald" panose="02000503000000000000" pitchFamily="2" charset="0"/>
              </a:rPr>
              <a:t>To help illustrate some of the concepts in this presentation, I've used PowerPoint animations. View this presentation in Slide Show mode (press F5 to start). Watch for embedded video and audio content, too!</a:t>
            </a:r>
          </a:p>
          <a:p>
            <a:endParaRPr lang="en-US" sz="3200" dirty="0">
              <a:solidFill>
                <a:schemeClr val="tx1"/>
              </a:solidFill>
              <a:latin typeface="Oswald" panose="02000503000000000000" pitchFamily="2" charset="0"/>
            </a:endParaRPr>
          </a:p>
          <a:p>
            <a:r>
              <a:rPr lang="en-US" sz="3200" dirty="0">
                <a:solidFill>
                  <a:schemeClr val="tx1"/>
                </a:solidFill>
                <a:latin typeface="Oswald" panose="02000503000000000000" pitchFamily="2" charset="0"/>
              </a:rPr>
              <a:t>Thanks!</a:t>
            </a:r>
          </a:p>
          <a:p>
            <a:endParaRPr lang="en-US" sz="3200" dirty="0">
              <a:solidFill>
                <a:schemeClr val="tx1"/>
              </a:solidFill>
              <a:latin typeface="Oswald" panose="02000503000000000000" pitchFamily="2" charset="0"/>
            </a:endParaRPr>
          </a:p>
          <a:p>
            <a:r>
              <a:rPr lang="en-US" sz="3200" dirty="0">
                <a:solidFill>
                  <a:schemeClr val="tx1"/>
                </a:solidFill>
                <a:latin typeface="Oswald" panose="02000503000000000000" pitchFamily="2" charset="0"/>
              </a:rPr>
              <a:t>-Josh</a:t>
            </a:r>
          </a:p>
        </p:txBody>
      </p:sp>
    </p:spTree>
    <p:extLst>
      <p:ext uri="{BB962C8B-B14F-4D97-AF65-F5344CB8AC3E}">
        <p14:creationId xmlns:p14="http://schemas.microsoft.com/office/powerpoint/2010/main" val="199698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 </a:t>
            </a:r>
            <a:r>
              <a:rPr lang="en-US" b="1" dirty="0"/>
              <a:t>adb shell pm list packages | grep -</a:t>
            </a:r>
            <a:r>
              <a:rPr lang="en-US" b="1" dirty="0" err="1"/>
              <a:t>Ev</a:t>
            </a:r>
            <a:r>
              <a:rPr lang="en-US" b="1" dirty="0"/>
              <a:t> "com\.</a:t>
            </a:r>
            <a:r>
              <a:rPr lang="en-US" b="1" dirty="0" err="1"/>
              <a:t>android|com</a:t>
            </a:r>
            <a:r>
              <a:rPr lang="en-US" b="1" dirty="0"/>
              <a:t>\.google"</a:t>
            </a:r>
          </a:p>
          <a:p>
            <a:r>
              <a:rPr lang="en-US" dirty="0" err="1"/>
              <a:t>package:com.gregorypothier.AIOGhostHunter</a:t>
            </a:r>
            <a:endParaRPr lang="en-US" dirty="0"/>
          </a:p>
          <a:p>
            <a:r>
              <a:rPr lang="en-US" dirty="0" err="1"/>
              <a:t>package:android</a:t>
            </a:r>
            <a:endParaRPr lang="en-US" dirty="0"/>
          </a:p>
          <a:p>
            <a:r>
              <a:rPr lang="en-US" dirty="0" err="1"/>
              <a:t>package:com.example.android.softkeyboard</a:t>
            </a:r>
            <a:endParaRPr lang="en-US" dirty="0"/>
          </a:p>
          <a:p>
            <a:r>
              <a:rPr lang="en-US" dirty="0" err="1"/>
              <a:t>package:com.svox.pico</a:t>
            </a:r>
            <a:endParaRPr lang="en-US" dirty="0"/>
          </a:p>
          <a:p>
            <a:r>
              <a:rPr lang="en-US" dirty="0" err="1"/>
              <a:t>package:jp.co.omronsoft.openwnn</a:t>
            </a:r>
            <a:endParaRPr lang="en-US" dirty="0"/>
          </a:p>
          <a:p>
            <a:r>
              <a:rPr lang="en-US" dirty="0"/>
              <a:t>$ </a:t>
            </a:r>
            <a:r>
              <a:rPr lang="en-US" b="1" dirty="0"/>
              <a:t>adb shell ls /data/app/</a:t>
            </a:r>
            <a:r>
              <a:rPr lang="en-US" b="1" dirty="0" err="1"/>
              <a:t>com.greg</a:t>
            </a:r>
            <a:r>
              <a:rPr lang="en-US" b="1" dirty="0"/>
              <a:t>*</a:t>
            </a:r>
          </a:p>
          <a:p>
            <a:r>
              <a:rPr lang="en-US" dirty="0"/>
              <a:t>/data/app/com.gregorypothier.AIOGhostHunter-1.apk</a:t>
            </a:r>
          </a:p>
          <a:p>
            <a:r>
              <a:rPr lang="en-US" dirty="0"/>
              <a:t>$ </a:t>
            </a:r>
            <a:r>
              <a:rPr lang="en-US" b="1" dirty="0"/>
              <a:t>adb pull /data/app/com.gregorypothier.AIOGhostHunter-1.apk</a:t>
            </a:r>
          </a:p>
          <a:p>
            <a:r>
              <a:rPr lang="en-US" dirty="0"/>
              <a:t>[100%] /data/app/com.gregorypothier.AIOGhostHunter-1.apk</a:t>
            </a:r>
            <a:endParaRPr lang="en-US" spc="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2192000" cy="2467305"/>
          </a:xfrm>
          <a:prstGeom prst="rect">
            <a:avLst/>
          </a:prstGeom>
        </p:spPr>
      </p:pic>
      <p:sp>
        <p:nvSpPr>
          <p:cNvPr id="6" name="Title 1"/>
          <p:cNvSpPr txBox="1">
            <a:spLocks/>
          </p:cNvSpPr>
          <p:nvPr/>
        </p:nvSpPr>
        <p:spPr>
          <a:xfrm>
            <a:off x="8233376" y="443157"/>
            <a:ext cx="3641124" cy="814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swald" panose="02000503000000000000" pitchFamily="2" charset="0"/>
                <a:ea typeface="+mj-ea"/>
                <a:cs typeface="+mj-cs"/>
              </a:defRPr>
            </a:lvl1pPr>
          </a:lstStyle>
          <a:p>
            <a:pPr algn="r"/>
            <a:r>
              <a:rPr lang="en-US" sz="1800" b="0" dirty="0">
                <a:solidFill>
                  <a:schemeClr val="bg1"/>
                </a:solidFill>
                <a:latin typeface="Oswald" charset="0"/>
                <a:ea typeface="Oswald" charset="0"/>
                <a:cs typeface="Oswald" charset="0"/>
              </a:rPr>
              <a:t>HACKFEST  |  Ghost in the Droid</a:t>
            </a:r>
          </a:p>
        </p:txBody>
      </p:sp>
      <p:sp>
        <p:nvSpPr>
          <p:cNvPr id="4" name="Title 3"/>
          <p:cNvSpPr>
            <a:spLocks noGrp="1"/>
          </p:cNvSpPr>
          <p:nvPr>
            <p:ph type="title"/>
          </p:nvPr>
        </p:nvSpPr>
        <p:spPr/>
        <p:txBody>
          <a:bodyPr/>
          <a:lstStyle/>
          <a:p>
            <a:r>
              <a:rPr lang="en-US" dirty="0"/>
              <a:t>RETRIEVING THE APK FILE</a:t>
            </a:r>
          </a:p>
        </p:txBody>
      </p:sp>
    </p:spTree>
    <p:extLst>
      <p:ext uri="{BB962C8B-B14F-4D97-AF65-F5344CB8AC3E}">
        <p14:creationId xmlns:p14="http://schemas.microsoft.com/office/powerpoint/2010/main" val="274424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r>
              <a:rPr lang="en-US" dirty="0"/>
              <a:t>$ </a:t>
            </a:r>
            <a:r>
              <a:rPr lang="en-US" b="1" dirty="0" err="1"/>
              <a:t>mkdir</a:t>
            </a:r>
            <a:r>
              <a:rPr lang="en-US" b="1" dirty="0"/>
              <a:t> </a:t>
            </a:r>
            <a:r>
              <a:rPr lang="en-US" b="1" dirty="0" err="1"/>
              <a:t>aioghosthunter</a:t>
            </a:r>
            <a:endParaRPr lang="en-US" b="1" dirty="0"/>
          </a:p>
          <a:p>
            <a:r>
              <a:rPr lang="en-US" dirty="0"/>
              <a:t>$ </a:t>
            </a:r>
            <a:r>
              <a:rPr lang="en-US" b="1" dirty="0"/>
              <a:t>unzip -d </a:t>
            </a:r>
            <a:r>
              <a:rPr lang="en-US" b="1" dirty="0" err="1"/>
              <a:t>aioghosthunter</a:t>
            </a:r>
            <a:r>
              <a:rPr lang="en-US" b="1" dirty="0"/>
              <a:t>/ com.gregorypothier.AIOGhostHunter-1.apk</a:t>
            </a:r>
          </a:p>
          <a:p>
            <a:r>
              <a:rPr lang="en-US" dirty="0"/>
              <a:t>Archive:  com.gregorypothier.AIOGhostHunter-1.apk</a:t>
            </a:r>
          </a:p>
          <a:p>
            <a:r>
              <a:rPr lang="en-US" dirty="0"/>
              <a:t>  inflating: </a:t>
            </a:r>
            <a:r>
              <a:rPr lang="en-US" dirty="0" err="1"/>
              <a:t>aioghosthunter</a:t>
            </a:r>
            <a:r>
              <a:rPr lang="en-US" dirty="0"/>
              <a:t>/res/layout/audiomain.xml</a:t>
            </a:r>
          </a:p>
          <a:p>
            <a:r>
              <a:rPr lang="en-US" dirty="0"/>
              <a:t>  inflating: </a:t>
            </a:r>
            <a:r>
              <a:rPr lang="en-US" dirty="0" err="1"/>
              <a:t>aioghosthunter</a:t>
            </a:r>
            <a:r>
              <a:rPr lang="en-US" dirty="0"/>
              <a:t>/res/layout/audiorecorderlayout.xml</a:t>
            </a:r>
          </a:p>
          <a:p>
            <a:r>
              <a:rPr lang="en-US" dirty="0"/>
              <a:t>  inflating: </a:t>
            </a:r>
            <a:r>
              <a:rPr lang="en-US" dirty="0" err="1"/>
              <a:t>aioghosthunter</a:t>
            </a:r>
            <a:r>
              <a:rPr lang="en-US" dirty="0"/>
              <a:t>/res/layout/audiotrack.xml</a:t>
            </a:r>
          </a:p>
          <a:p>
            <a:r>
              <a:rPr lang="en-US" dirty="0"/>
              <a:t>  inflating: </a:t>
            </a:r>
            <a:r>
              <a:rPr lang="en-US" dirty="0" err="1"/>
              <a:t>aioghosthunter</a:t>
            </a:r>
            <a:r>
              <a:rPr lang="en-US" dirty="0"/>
              <a:t>/res/layout/draw.xml</a:t>
            </a:r>
          </a:p>
          <a:p>
            <a:r>
              <a:rPr lang="en-US" dirty="0"/>
              <a:t>  inflating: </a:t>
            </a:r>
            <a:r>
              <a:rPr lang="en-US" dirty="0" err="1"/>
              <a:t>aioghosthunter</a:t>
            </a:r>
            <a:r>
              <a:rPr lang="en-US" dirty="0"/>
              <a:t>/res/layout/emf.xml</a:t>
            </a:r>
          </a:p>
          <a:p>
            <a:r>
              <a:rPr lang="en-US" dirty="0"/>
              <a:t>...</a:t>
            </a:r>
          </a:p>
          <a:p>
            <a:r>
              <a:rPr lang="en-US" dirty="0"/>
              <a:t> extracting: </a:t>
            </a:r>
            <a:r>
              <a:rPr lang="en-US" dirty="0" err="1"/>
              <a:t>aioghosthunter</a:t>
            </a:r>
            <a:r>
              <a:rPr lang="en-US" dirty="0"/>
              <a:t>/res/</a:t>
            </a:r>
            <a:r>
              <a:rPr lang="en-US" dirty="0" err="1"/>
              <a:t>drawable-hdpi</a:t>
            </a:r>
            <a:r>
              <a:rPr lang="en-US" dirty="0"/>
              <a:t>/redscan1.jpg</a:t>
            </a:r>
          </a:p>
          <a:p>
            <a:r>
              <a:rPr lang="en-US" dirty="0"/>
              <a:t> extracting: </a:t>
            </a:r>
            <a:r>
              <a:rPr lang="en-US" dirty="0" err="1"/>
              <a:t>aioghosthunter</a:t>
            </a:r>
            <a:r>
              <a:rPr lang="en-US" dirty="0"/>
              <a:t>/res/</a:t>
            </a:r>
            <a:r>
              <a:rPr lang="en-US" dirty="0" err="1"/>
              <a:t>drawable-hdpi</a:t>
            </a:r>
            <a:r>
              <a:rPr lang="en-US" dirty="0"/>
              <a:t>/redscan10.jpg</a:t>
            </a:r>
          </a:p>
          <a:p>
            <a:r>
              <a:rPr lang="en-US" dirty="0"/>
              <a:t> extracting: </a:t>
            </a:r>
            <a:r>
              <a:rPr lang="en-US" dirty="0" err="1"/>
              <a:t>aioghosthunter</a:t>
            </a:r>
            <a:r>
              <a:rPr lang="en-US" dirty="0"/>
              <a:t>/res/</a:t>
            </a:r>
            <a:r>
              <a:rPr lang="en-US" dirty="0" err="1"/>
              <a:t>drawable-hdpi</a:t>
            </a:r>
            <a:r>
              <a:rPr lang="en-US" dirty="0"/>
              <a:t>/redscan2.jpg</a:t>
            </a:r>
          </a:p>
          <a:p>
            <a:r>
              <a:rPr lang="en-US" dirty="0"/>
              <a:t> extracting: </a:t>
            </a:r>
            <a:r>
              <a:rPr lang="en-US" dirty="0" err="1"/>
              <a:t>aioghosthunter</a:t>
            </a:r>
            <a:r>
              <a:rPr lang="en-US" dirty="0"/>
              <a:t>/res/</a:t>
            </a:r>
            <a:r>
              <a:rPr lang="en-US" dirty="0" err="1"/>
              <a:t>drawable-hdpi</a:t>
            </a:r>
            <a:r>
              <a:rPr lang="en-US" dirty="0"/>
              <a:t>/redscan21.jpg</a:t>
            </a:r>
          </a:p>
          <a:p>
            <a:r>
              <a:rPr lang="en-US" dirty="0"/>
              <a:t>...</a:t>
            </a:r>
          </a:p>
          <a:p>
            <a:r>
              <a:rPr lang="en-US" dirty="0"/>
              <a:t> extracting: </a:t>
            </a:r>
            <a:r>
              <a:rPr lang="en-US" dirty="0" err="1"/>
              <a:t>aioghosthunter</a:t>
            </a:r>
            <a:r>
              <a:rPr lang="en-US" dirty="0"/>
              <a:t>/res/</a:t>
            </a:r>
            <a:r>
              <a:rPr lang="en-US" dirty="0" err="1"/>
              <a:t>drawable-mdpi</a:t>
            </a:r>
            <a:r>
              <a:rPr lang="en-US" dirty="0"/>
              <a:t>/icon.png</a:t>
            </a:r>
          </a:p>
          <a:p>
            <a:r>
              <a:rPr lang="en-US" dirty="0"/>
              <a:t>  inflating: </a:t>
            </a:r>
            <a:r>
              <a:rPr lang="en-US" dirty="0" err="1"/>
              <a:t>aioghosthunter</a:t>
            </a:r>
            <a:r>
              <a:rPr lang="en-US" dirty="0"/>
              <a:t>/</a:t>
            </a:r>
            <a:r>
              <a:rPr lang="en-US" dirty="0" err="1"/>
              <a:t>classes.dex</a:t>
            </a:r>
            <a:endParaRPr lang="en-US" dirty="0"/>
          </a:p>
          <a:p>
            <a:r>
              <a:rPr lang="en-US" dirty="0"/>
              <a:t>  inflating: </a:t>
            </a:r>
            <a:r>
              <a:rPr lang="en-US" dirty="0" err="1"/>
              <a:t>aioghosthunter</a:t>
            </a:r>
            <a:r>
              <a:rPr lang="en-US" dirty="0"/>
              <a:t>/META-INF/MANIFEST.MF</a:t>
            </a:r>
          </a:p>
          <a:p>
            <a:r>
              <a:rPr lang="en-US" dirty="0"/>
              <a:t>  inflating: </a:t>
            </a:r>
            <a:r>
              <a:rPr lang="en-US" dirty="0" err="1"/>
              <a:t>aioghosthunter</a:t>
            </a:r>
            <a:r>
              <a:rPr lang="en-US" dirty="0"/>
              <a:t>/META-INF/CERT.SF</a:t>
            </a:r>
          </a:p>
          <a:p>
            <a:r>
              <a:rPr lang="en-US" dirty="0"/>
              <a:t>  inflating: </a:t>
            </a:r>
            <a:r>
              <a:rPr lang="en-US" dirty="0" err="1"/>
              <a:t>aioghosthunter</a:t>
            </a:r>
            <a:r>
              <a:rPr lang="en-US" dirty="0"/>
              <a:t>/META-INF/CERT.RSA</a:t>
            </a:r>
            <a:endParaRPr lang="en-US" spc="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2192000" cy="2467305"/>
          </a:xfrm>
          <a:prstGeom prst="rect">
            <a:avLst/>
          </a:prstGeom>
        </p:spPr>
      </p:pic>
      <p:sp>
        <p:nvSpPr>
          <p:cNvPr id="6" name="Title 1"/>
          <p:cNvSpPr txBox="1">
            <a:spLocks/>
          </p:cNvSpPr>
          <p:nvPr/>
        </p:nvSpPr>
        <p:spPr>
          <a:xfrm>
            <a:off x="8233376" y="443157"/>
            <a:ext cx="3641124" cy="814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swald" panose="02000503000000000000" pitchFamily="2" charset="0"/>
                <a:ea typeface="+mj-ea"/>
                <a:cs typeface="+mj-cs"/>
              </a:defRPr>
            </a:lvl1pPr>
          </a:lstStyle>
          <a:p>
            <a:pPr algn="r"/>
            <a:r>
              <a:rPr lang="en-US" sz="1800" b="0" dirty="0">
                <a:solidFill>
                  <a:schemeClr val="bg1"/>
                </a:solidFill>
                <a:latin typeface="Oswald" charset="0"/>
                <a:ea typeface="Oswald" charset="0"/>
                <a:cs typeface="Oswald" charset="0"/>
              </a:rPr>
              <a:t>HACKFEST  |  Ghost in the Droid</a:t>
            </a:r>
          </a:p>
        </p:txBody>
      </p:sp>
      <p:sp>
        <p:nvSpPr>
          <p:cNvPr id="4" name="Title 3"/>
          <p:cNvSpPr>
            <a:spLocks noGrp="1"/>
          </p:cNvSpPr>
          <p:nvPr>
            <p:ph type="title"/>
          </p:nvPr>
        </p:nvSpPr>
        <p:spPr/>
        <p:txBody>
          <a:bodyPr/>
          <a:lstStyle/>
          <a:p>
            <a:r>
              <a:rPr lang="en-US" dirty="0"/>
              <a:t>EXTRACTING THE APK FILE</a:t>
            </a:r>
          </a:p>
        </p:txBody>
      </p:sp>
    </p:spTree>
    <p:extLst>
      <p:ext uri="{BB962C8B-B14F-4D97-AF65-F5344CB8AC3E}">
        <p14:creationId xmlns:p14="http://schemas.microsoft.com/office/powerpoint/2010/main" val="3017943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032836" y="1443416"/>
            <a:ext cx="8126329" cy="4944958"/>
          </a:xfrm>
        </p:spPr>
      </p:pic>
      <p:sp>
        <p:nvSpPr>
          <p:cNvPr id="7" name="Title 6"/>
          <p:cNvSpPr>
            <a:spLocks noGrp="1"/>
          </p:cNvSpPr>
          <p:nvPr>
            <p:ph type="title"/>
          </p:nvPr>
        </p:nvSpPr>
        <p:spPr/>
        <p:txBody>
          <a:bodyPr/>
          <a:lstStyle/>
          <a:p>
            <a:r>
              <a:rPr lang="en-US" dirty="0"/>
              <a:t>GHOSTLY IMAGES</a:t>
            </a:r>
          </a:p>
        </p:txBody>
      </p:sp>
      <p:sp>
        <p:nvSpPr>
          <p:cNvPr id="18" name="Oval 17"/>
          <p:cNvSpPr/>
          <p:nvPr/>
        </p:nvSpPr>
        <p:spPr>
          <a:xfrm>
            <a:off x="9531982" y="1063559"/>
            <a:ext cx="2463800" cy="2463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p:cNvSpPr txBox="1">
            <a:spLocks/>
          </p:cNvSpPr>
          <p:nvPr/>
        </p:nvSpPr>
        <p:spPr>
          <a:xfrm>
            <a:off x="9906089" y="1663407"/>
            <a:ext cx="1758104" cy="17364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solidFill>
                  <a:schemeClr val="bg1"/>
                </a:solidFill>
              </a:rPr>
              <a:t>8 static images with "ghosts" on radar view</a:t>
            </a:r>
          </a:p>
        </p:txBody>
      </p:sp>
      <p:cxnSp>
        <p:nvCxnSpPr>
          <p:cNvPr id="20" name="Straight Connector 19"/>
          <p:cNvCxnSpPr/>
          <p:nvPr/>
        </p:nvCxnSpPr>
        <p:spPr>
          <a:xfrm flipV="1">
            <a:off x="7088863" y="2394283"/>
            <a:ext cx="2727984" cy="665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434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a:t>// 70% of the time, display the animated green scanning images</a:t>
            </a:r>
          </a:p>
          <a:p>
            <a:r>
              <a:rPr lang="en-US" b="1" dirty="0"/>
              <a:t>if</a:t>
            </a:r>
            <a:r>
              <a:rPr lang="en-US" dirty="0"/>
              <a:t> (PreviewActivity.this.randInt0to100 &lt; </a:t>
            </a:r>
            <a:r>
              <a:rPr lang="en-US" b="1" dirty="0"/>
              <a:t>70</a:t>
            </a:r>
            <a:r>
              <a:rPr lang="en-US" dirty="0"/>
              <a:t>) {</a:t>
            </a:r>
          </a:p>
          <a:p>
            <a:r>
              <a:rPr lang="en-US" dirty="0"/>
              <a:t>        randInt0to10 = </a:t>
            </a:r>
            <a:r>
              <a:rPr lang="en-US" b="1" dirty="0"/>
              <a:t>new</a:t>
            </a:r>
            <a:r>
              <a:rPr lang="en-US" dirty="0"/>
              <a:t> Random().</a:t>
            </a:r>
            <a:r>
              <a:rPr lang="en-US" dirty="0" err="1"/>
              <a:t>nextInt</a:t>
            </a:r>
            <a:r>
              <a:rPr lang="en-US" dirty="0"/>
              <a:t>(</a:t>
            </a:r>
            <a:r>
              <a:rPr lang="en-US" b="1" dirty="0"/>
              <a:t>10</a:t>
            </a:r>
            <a:r>
              <a:rPr lang="en-US" dirty="0"/>
              <a:t>);</a:t>
            </a:r>
          </a:p>
          <a:p>
            <a:r>
              <a:rPr lang="en-US" dirty="0"/>
              <a:t>        </a:t>
            </a:r>
            <a:r>
              <a:rPr lang="en-US" b="1" dirty="0"/>
              <a:t>if</a:t>
            </a:r>
            <a:r>
              <a:rPr lang="en-US" dirty="0"/>
              <a:t> (randInt0to10 &lt; </a:t>
            </a:r>
            <a:r>
              <a:rPr lang="en-US" b="1" dirty="0"/>
              <a:t>4</a:t>
            </a:r>
            <a:r>
              <a:rPr lang="en-US" dirty="0"/>
              <a:t>) {</a:t>
            </a:r>
          </a:p>
          <a:p>
            <a:r>
              <a:rPr lang="en-US" dirty="0"/>
              <a:t>            ((</a:t>
            </a:r>
            <a:r>
              <a:rPr lang="en-US" dirty="0" err="1"/>
              <a:t>ImageView</a:t>
            </a:r>
            <a:r>
              <a:rPr lang="en-US" dirty="0"/>
              <a:t>) ... </a:t>
            </a:r>
            <a:r>
              <a:rPr lang="en-US" dirty="0" err="1"/>
              <a:t>setImageResource</a:t>
            </a:r>
            <a:r>
              <a:rPr lang="en-US" dirty="0"/>
              <a:t>(R.drawable.greenscan1);</a:t>
            </a:r>
          </a:p>
          <a:p>
            <a:r>
              <a:rPr lang="en-US" dirty="0"/>
              <a:t>// ...</a:t>
            </a:r>
          </a:p>
          <a:p>
            <a:r>
              <a:rPr lang="en-US" dirty="0"/>
              <a:t>}</a:t>
            </a:r>
          </a:p>
          <a:p>
            <a:r>
              <a:rPr lang="en-US" b="1" dirty="0"/>
              <a:t>// 30% of the time, display the Paranormal Activity Detected red images</a:t>
            </a:r>
          </a:p>
          <a:p>
            <a:r>
              <a:rPr lang="en-US" b="1" dirty="0"/>
              <a:t>if</a:t>
            </a:r>
            <a:r>
              <a:rPr lang="en-US" dirty="0"/>
              <a:t> (PreviewActivity.this.randInt0to100 &gt;= </a:t>
            </a:r>
            <a:r>
              <a:rPr lang="en-US" b="1" dirty="0"/>
              <a:t>70</a:t>
            </a:r>
            <a:r>
              <a:rPr lang="en-US" dirty="0"/>
              <a:t>) {</a:t>
            </a:r>
          </a:p>
          <a:p>
            <a:r>
              <a:rPr lang="en-US" dirty="0"/>
              <a:t>        </a:t>
            </a:r>
            <a:r>
              <a:rPr lang="en-US" b="1" dirty="0"/>
              <a:t>if</a:t>
            </a:r>
            <a:r>
              <a:rPr lang="en-US" dirty="0"/>
              <a:t> (randInt0to10 &lt; </a:t>
            </a:r>
            <a:r>
              <a:rPr lang="en-US" b="1" dirty="0"/>
              <a:t>4</a:t>
            </a:r>
            <a:r>
              <a:rPr lang="en-US" dirty="0"/>
              <a:t>) {</a:t>
            </a:r>
          </a:p>
          <a:p>
            <a:r>
              <a:rPr lang="en-US" dirty="0"/>
              <a:t>            ((</a:t>
            </a:r>
            <a:r>
              <a:rPr lang="en-US" dirty="0" err="1"/>
              <a:t>ImageView</a:t>
            </a:r>
            <a:r>
              <a:rPr lang="en-US" dirty="0"/>
              <a:t>) ... </a:t>
            </a:r>
            <a:r>
              <a:rPr lang="en-US" dirty="0" err="1"/>
              <a:t>setImageResource</a:t>
            </a:r>
            <a:r>
              <a:rPr lang="en-US" dirty="0"/>
              <a:t>(R.drawable.redscan1);</a:t>
            </a:r>
          </a:p>
          <a:p>
            <a:r>
              <a:rPr lang="en-US" b="1" dirty="0"/>
              <a:t>// ... about 7% of the time, display a ghostly image</a:t>
            </a:r>
          </a:p>
          <a:p>
            <a:r>
              <a:rPr lang="en-US" dirty="0"/>
              <a:t>} </a:t>
            </a:r>
            <a:r>
              <a:rPr lang="en-US" b="1" dirty="0"/>
              <a:t>else</a:t>
            </a:r>
            <a:r>
              <a:rPr lang="en-US" dirty="0"/>
              <a:t> </a:t>
            </a:r>
            <a:r>
              <a:rPr lang="en-US" b="1" dirty="0"/>
              <a:t>if</a:t>
            </a:r>
            <a:r>
              <a:rPr lang="en-US" dirty="0"/>
              <a:t> (</a:t>
            </a:r>
            <a:r>
              <a:rPr lang="en-US" dirty="0" err="1"/>
              <a:t>PreviewActivity.this.mySecondsPassed</a:t>
            </a:r>
            <a:r>
              <a:rPr lang="en-US" dirty="0"/>
              <a:t> == </a:t>
            </a:r>
            <a:r>
              <a:rPr lang="en-US" b="1" dirty="0"/>
              <a:t>1</a:t>
            </a:r>
            <a:r>
              <a:rPr lang="en-US" dirty="0"/>
              <a:t>) {</a:t>
            </a:r>
          </a:p>
          <a:p>
            <a:r>
              <a:rPr lang="en-US" dirty="0"/>
              <a:t>        </a:t>
            </a:r>
            <a:r>
              <a:rPr lang="en-US" b="1" dirty="0"/>
              <a:t>if</a:t>
            </a:r>
            <a:r>
              <a:rPr lang="en-US" dirty="0"/>
              <a:t> (randInt0to10 &lt; </a:t>
            </a:r>
            <a:r>
              <a:rPr lang="en-US" b="1" dirty="0"/>
              <a:t>4</a:t>
            </a:r>
            <a:r>
              <a:rPr lang="en-US" dirty="0"/>
              <a:t>) {</a:t>
            </a:r>
          </a:p>
          <a:p>
            <a:r>
              <a:rPr lang="en-US" dirty="0"/>
              <a:t>            ((</a:t>
            </a:r>
            <a:r>
              <a:rPr lang="en-US" dirty="0" err="1"/>
              <a:t>ImageView</a:t>
            </a:r>
            <a:r>
              <a:rPr lang="en-US" dirty="0"/>
              <a:t>) ... </a:t>
            </a:r>
            <a:r>
              <a:rPr lang="en-US" dirty="0" err="1"/>
              <a:t>setImageResource</a:t>
            </a:r>
            <a:r>
              <a:rPr lang="en-US" dirty="0"/>
              <a:t>(R.drawable.redscan3);</a:t>
            </a:r>
          </a:p>
          <a:p>
            <a:r>
              <a:rPr lang="en-US" dirty="0"/>
              <a:t>        } </a:t>
            </a:r>
            <a:r>
              <a:rPr lang="en-US" b="1" dirty="0"/>
              <a:t>else</a:t>
            </a:r>
            <a:r>
              <a:rPr lang="en-US" dirty="0"/>
              <a:t> </a:t>
            </a:r>
            <a:r>
              <a:rPr lang="en-US" b="1" dirty="0"/>
              <a:t>if</a:t>
            </a:r>
            <a:r>
              <a:rPr lang="en-US" dirty="0"/>
              <a:t> (randInt0to10 &gt; </a:t>
            </a:r>
            <a:r>
              <a:rPr lang="en-US" b="1" dirty="0"/>
              <a:t>4</a:t>
            </a:r>
            <a:r>
              <a:rPr lang="en-US" dirty="0"/>
              <a:t> &amp;&amp; randInt0to10 &lt; </a:t>
            </a:r>
            <a:r>
              <a:rPr lang="en-US" b="1" dirty="0"/>
              <a:t>8</a:t>
            </a:r>
            <a:r>
              <a:rPr lang="en-US" dirty="0"/>
              <a:t>) {</a:t>
            </a:r>
          </a:p>
          <a:p>
            <a:r>
              <a:rPr lang="en-US" dirty="0"/>
              <a:t>            ((</a:t>
            </a:r>
            <a:r>
              <a:rPr lang="en-US" dirty="0" err="1"/>
              <a:t>ImageView</a:t>
            </a:r>
            <a:r>
              <a:rPr lang="en-US" dirty="0"/>
              <a:t>) ... </a:t>
            </a:r>
            <a:r>
              <a:rPr lang="en-US" dirty="0" err="1"/>
              <a:t>setImageResource</a:t>
            </a:r>
            <a:r>
              <a:rPr lang="en-US" dirty="0"/>
              <a:t>(R.drawable.redscan23);</a:t>
            </a:r>
          </a:p>
          <a:p>
            <a:r>
              <a:rPr lang="en-US" dirty="0"/>
              <a:t>        } </a:t>
            </a:r>
            <a:r>
              <a:rPr lang="en-US" b="1" dirty="0"/>
              <a:t>else</a:t>
            </a:r>
            <a:r>
              <a:rPr lang="en-US" dirty="0"/>
              <a:t> </a:t>
            </a:r>
            <a:r>
              <a:rPr lang="en-US" b="1" dirty="0"/>
              <a:t>if</a:t>
            </a:r>
            <a:r>
              <a:rPr lang="en-US" dirty="0"/>
              <a:t> (randInt0to10 &gt; </a:t>
            </a:r>
            <a:r>
              <a:rPr lang="en-US" b="1" dirty="0"/>
              <a:t>8</a:t>
            </a:r>
            <a:r>
              <a:rPr lang="en-US" dirty="0"/>
              <a:t>) {</a:t>
            </a:r>
          </a:p>
          <a:p>
            <a:r>
              <a:rPr lang="en-US" dirty="0"/>
              <a:t>            ((</a:t>
            </a:r>
            <a:r>
              <a:rPr lang="en-US" dirty="0" err="1"/>
              <a:t>ImageView</a:t>
            </a:r>
            <a:r>
              <a:rPr lang="en-US" dirty="0"/>
              <a:t>) ... </a:t>
            </a:r>
            <a:r>
              <a:rPr lang="en-US" dirty="0" err="1"/>
              <a:t>setImageResource</a:t>
            </a:r>
            <a:r>
              <a:rPr lang="en-US" dirty="0"/>
              <a:t>(R.drawable.</a:t>
            </a:r>
            <a:r>
              <a:rPr lang="en-US" dirty="0">
                <a:solidFill>
                  <a:srgbClr val="C00000"/>
                </a:solidFill>
              </a:rPr>
              <a:t>ghost3</a:t>
            </a:r>
            <a:r>
              <a:rPr lang="en-US" dirty="0"/>
              <a:t>); // scary</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2192000" cy="2467305"/>
          </a:xfrm>
          <a:prstGeom prst="rect">
            <a:avLst/>
          </a:prstGeom>
        </p:spPr>
      </p:pic>
      <p:sp>
        <p:nvSpPr>
          <p:cNvPr id="18" name="Title 1"/>
          <p:cNvSpPr txBox="1">
            <a:spLocks/>
          </p:cNvSpPr>
          <p:nvPr/>
        </p:nvSpPr>
        <p:spPr>
          <a:xfrm>
            <a:off x="8233376" y="443157"/>
            <a:ext cx="3641124" cy="814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swald" panose="02000503000000000000" pitchFamily="2" charset="0"/>
                <a:ea typeface="+mj-ea"/>
                <a:cs typeface="+mj-cs"/>
              </a:defRPr>
            </a:lvl1pPr>
          </a:lstStyle>
          <a:p>
            <a:pPr algn="r"/>
            <a:r>
              <a:rPr lang="en-US" sz="1800" b="0" dirty="0">
                <a:solidFill>
                  <a:schemeClr val="bg1"/>
                </a:solidFill>
                <a:latin typeface="Oswald" charset="0"/>
                <a:ea typeface="Oswald" charset="0"/>
                <a:cs typeface="Oswald" charset="0"/>
              </a:rPr>
              <a:t>HACKFEST  |  Ghost in the Droid</a:t>
            </a:r>
          </a:p>
        </p:txBody>
      </p:sp>
      <p:sp>
        <p:nvSpPr>
          <p:cNvPr id="4" name="Title 3"/>
          <p:cNvSpPr>
            <a:spLocks noGrp="1"/>
          </p:cNvSpPr>
          <p:nvPr>
            <p:ph type="title"/>
          </p:nvPr>
        </p:nvSpPr>
        <p:spPr/>
        <p:txBody>
          <a:bodyPr/>
          <a:lstStyle/>
          <a:p>
            <a:r>
              <a:rPr lang="en-US" dirty="0"/>
              <a:t>DISPLAY GHOSTLY IMAGES, RANDOMLY</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6270" y="381492"/>
            <a:ext cx="7899461" cy="6095017"/>
          </a:xfrm>
          <a:prstGeom prst="rect">
            <a:avLst/>
          </a:prstGeom>
        </p:spPr>
      </p:pic>
    </p:spTree>
    <p:extLst>
      <p:ext uri="{BB962C8B-B14F-4D97-AF65-F5344CB8AC3E}">
        <p14:creationId xmlns:p14="http://schemas.microsoft.com/office/powerpoint/2010/main" val="6168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17">
                                          <p:stCondLst>
                                            <p:cond delay="0"/>
                                          </p:stCondLst>
                                        </p:cTn>
                                        <p:tgtEl>
                                          <p:spTgt spid="8"/>
                                        </p:tgtEl>
                                      </p:cBhvr>
                                    </p:animEffect>
                                    <p:anim calcmode="lin" valueType="num">
                                      <p:cBhvr>
                                        <p:cTn id="8"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13" dur="10">
                                          <p:stCondLst>
                                            <p:cond delay="244"/>
                                          </p:stCondLst>
                                        </p:cTn>
                                        <p:tgtEl>
                                          <p:spTgt spid="8"/>
                                        </p:tgtEl>
                                      </p:cBhvr>
                                      <p:to x="100000" y="60000"/>
                                    </p:animScale>
                                    <p:animScale>
                                      <p:cBhvr>
                                        <p:cTn id="14" dur="62" decel="50000">
                                          <p:stCondLst>
                                            <p:cond delay="254"/>
                                          </p:stCondLst>
                                        </p:cTn>
                                        <p:tgtEl>
                                          <p:spTgt spid="8"/>
                                        </p:tgtEl>
                                      </p:cBhvr>
                                      <p:to x="100000" y="100000"/>
                                    </p:animScale>
                                    <p:animScale>
                                      <p:cBhvr>
                                        <p:cTn id="15" dur="10">
                                          <p:stCondLst>
                                            <p:cond delay="492"/>
                                          </p:stCondLst>
                                        </p:cTn>
                                        <p:tgtEl>
                                          <p:spTgt spid="8"/>
                                        </p:tgtEl>
                                      </p:cBhvr>
                                      <p:to x="100000" y="80000"/>
                                    </p:animScale>
                                    <p:animScale>
                                      <p:cBhvr>
                                        <p:cTn id="16" dur="62" decel="50000">
                                          <p:stCondLst>
                                            <p:cond delay="502"/>
                                          </p:stCondLst>
                                        </p:cTn>
                                        <p:tgtEl>
                                          <p:spTgt spid="8"/>
                                        </p:tgtEl>
                                      </p:cBhvr>
                                      <p:to x="100000" y="100000"/>
                                    </p:animScale>
                                    <p:animScale>
                                      <p:cBhvr>
                                        <p:cTn id="17" dur="10">
                                          <p:stCondLst>
                                            <p:cond delay="616"/>
                                          </p:stCondLst>
                                        </p:cTn>
                                        <p:tgtEl>
                                          <p:spTgt spid="8"/>
                                        </p:tgtEl>
                                      </p:cBhvr>
                                      <p:to x="100000" y="90000"/>
                                    </p:animScale>
                                    <p:animScale>
                                      <p:cBhvr>
                                        <p:cTn id="18" dur="62" decel="50000">
                                          <p:stCondLst>
                                            <p:cond delay="625"/>
                                          </p:stCondLst>
                                        </p:cTn>
                                        <p:tgtEl>
                                          <p:spTgt spid="8"/>
                                        </p:tgtEl>
                                      </p:cBhvr>
                                      <p:to x="100000" y="100000"/>
                                    </p:animScale>
                                    <p:animScale>
                                      <p:cBhvr>
                                        <p:cTn id="19" dur="10">
                                          <p:stCondLst>
                                            <p:cond delay="678"/>
                                          </p:stCondLst>
                                        </p:cTn>
                                        <p:tgtEl>
                                          <p:spTgt spid="8"/>
                                        </p:tgtEl>
                                      </p:cBhvr>
                                      <p:to x="100000" y="95000"/>
                                    </p:animScale>
                                    <p:animScale>
                                      <p:cBhvr>
                                        <p:cTn id="20" dur="62" decel="50000">
                                          <p:stCondLst>
                                            <p:cond delay="688"/>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alphaModFix amt="58000"/>
            <a:extLst>
              <a:ext uri="{28A0092B-C50C-407E-A947-70E740481C1C}">
                <a14:useLocalDpi xmlns:a14="http://schemas.microsoft.com/office/drawing/2010/main" val="0"/>
              </a:ext>
            </a:extLst>
          </a:blip>
          <a:srcRect t="4389" r="-68" b="9089"/>
          <a:stretch/>
        </p:blipFill>
        <p:spPr>
          <a:xfrm>
            <a:off x="0" y="12357"/>
            <a:ext cx="12192000" cy="6820929"/>
          </a:xfrm>
          <a:prstGeom prst="rect">
            <a:avLst/>
          </a:prstGeom>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04" y="5699898"/>
            <a:ext cx="5152769" cy="1042770"/>
          </a:xfrm>
          <a:prstGeom prst="rect">
            <a:avLst/>
          </a:prstGeom>
        </p:spPr>
      </p:pic>
      <p:sp>
        <p:nvSpPr>
          <p:cNvPr id="13" name="Rectangle 12"/>
          <p:cNvSpPr/>
          <p:nvPr/>
        </p:nvSpPr>
        <p:spPr>
          <a:xfrm>
            <a:off x="284204" y="0"/>
            <a:ext cx="5152769" cy="6134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5"/>
          <p:cNvSpPr>
            <a:spLocks noGrp="1"/>
          </p:cNvSpPr>
          <p:nvPr>
            <p:ph type="body" sz="half" idx="2"/>
          </p:nvPr>
        </p:nvSpPr>
        <p:spPr>
          <a:xfrm>
            <a:off x="546155" y="1390053"/>
            <a:ext cx="4799012" cy="2180043"/>
          </a:xfrm>
        </p:spPr>
        <p:txBody>
          <a:bodyPr>
            <a:normAutofit lnSpcReduction="10000"/>
          </a:bodyPr>
          <a:lstStyle/>
          <a:p>
            <a:pPr marL="342900" indent="-342900">
              <a:buFont typeface="Arial" charset="0"/>
              <a:buChar char="•"/>
            </a:pPr>
            <a:r>
              <a:rPr lang="en-US" sz="2400" dirty="0">
                <a:solidFill>
                  <a:schemeClr val="bg1"/>
                </a:solidFill>
              </a:rPr>
              <a:t>Published by Steve </a:t>
            </a:r>
            <a:r>
              <a:rPr lang="en-US" sz="2400" dirty="0" err="1">
                <a:solidFill>
                  <a:schemeClr val="bg1"/>
                </a:solidFill>
              </a:rPr>
              <a:t>Hultay</a:t>
            </a:r>
            <a:r>
              <a:rPr lang="en-US" sz="2400" dirty="0">
                <a:solidFill>
                  <a:schemeClr val="bg1"/>
                </a:solidFill>
              </a:rPr>
              <a:t>, $1.11</a:t>
            </a:r>
          </a:p>
          <a:p>
            <a:pPr marL="342900" indent="-342900">
              <a:buFont typeface="Arial" charset="0"/>
              <a:buChar char="•"/>
            </a:pPr>
            <a:r>
              <a:rPr lang="en-US" sz="2400" dirty="0">
                <a:solidFill>
                  <a:schemeClr val="bg1"/>
                </a:solidFill>
              </a:rPr>
              <a:t>3.9 stars, 65 ratings, 5000 downloads</a:t>
            </a:r>
          </a:p>
          <a:p>
            <a:pPr marL="342900" indent="-342900">
              <a:buFont typeface="Arial" charset="0"/>
              <a:buChar char="•"/>
            </a:pPr>
            <a:r>
              <a:rPr lang="en-US" sz="2400" dirty="0">
                <a:solidFill>
                  <a:schemeClr val="bg1"/>
                </a:solidFill>
              </a:rPr>
              <a:t>EVP app, decoding captured audio segments</a:t>
            </a:r>
          </a:p>
        </p:txBody>
      </p:sp>
      <p:sp>
        <p:nvSpPr>
          <p:cNvPr id="15" name="Rectangle 14"/>
          <p:cNvSpPr/>
          <p:nvPr/>
        </p:nvSpPr>
        <p:spPr>
          <a:xfrm>
            <a:off x="595184" y="5815343"/>
            <a:ext cx="2124299" cy="369332"/>
          </a:xfrm>
          <a:prstGeom prst="rect">
            <a:avLst/>
          </a:prstGeom>
        </p:spPr>
        <p:txBody>
          <a:bodyPr wrap="none">
            <a:spAutoFit/>
          </a:bodyPr>
          <a:lstStyle/>
          <a:p>
            <a:r>
              <a:rPr lang="en-US" dirty="0">
                <a:solidFill>
                  <a:schemeClr val="bg1"/>
                </a:solidFill>
                <a:latin typeface="Oswald" panose="02000503000000000000" pitchFamily="2" charset="0"/>
              </a:rPr>
              <a:t>I. Flores, 5-star Rating</a:t>
            </a:r>
          </a:p>
        </p:txBody>
      </p:sp>
      <p:cxnSp>
        <p:nvCxnSpPr>
          <p:cNvPr id="16" name="Straight Connector 15"/>
          <p:cNvCxnSpPr/>
          <p:nvPr/>
        </p:nvCxnSpPr>
        <p:spPr>
          <a:xfrm>
            <a:off x="595184" y="1257559"/>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5184" y="3630056"/>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5184" y="3820273"/>
            <a:ext cx="4700954" cy="1938992"/>
          </a:xfrm>
          <a:prstGeom prst="rect">
            <a:avLst/>
          </a:prstGeom>
        </p:spPr>
        <p:txBody>
          <a:bodyPr wrap="square">
            <a:spAutoFit/>
          </a:bodyPr>
          <a:lstStyle/>
          <a:p>
            <a:r>
              <a:rPr lang="en-US" sz="2400" dirty="0">
                <a:solidFill>
                  <a:schemeClr val="bg1"/>
                </a:solidFill>
                <a:latin typeface="Oswald Light" charset="0"/>
                <a:ea typeface="Oswald Light" charset="0"/>
                <a:cs typeface="Oswald Light" charset="0"/>
              </a:rPr>
              <a:t>"I was just looking at my dad's picture in my head telling him I missed him. Then on my third try using the app I hear I love you to in Spanish which is the language he spoke..."</a:t>
            </a:r>
          </a:p>
        </p:txBody>
      </p:sp>
      <p:sp>
        <p:nvSpPr>
          <p:cNvPr id="4" name="Title 3"/>
          <p:cNvSpPr>
            <a:spLocks noGrp="1"/>
          </p:cNvSpPr>
          <p:nvPr>
            <p:ph type="title"/>
          </p:nvPr>
        </p:nvSpPr>
        <p:spPr>
          <a:xfrm>
            <a:off x="595184" y="369031"/>
            <a:ext cx="5503985" cy="892175"/>
          </a:xfrm>
        </p:spPr>
        <p:txBody>
          <a:bodyPr>
            <a:normAutofit/>
          </a:bodyPr>
          <a:lstStyle/>
          <a:p>
            <a:r>
              <a:rPr lang="en-US" sz="3600" dirty="0">
                <a:solidFill>
                  <a:schemeClr val="bg1"/>
                </a:solidFill>
              </a:rPr>
              <a:t>JOE’S GHOST BOX </a:t>
            </a:r>
            <a:r>
              <a:rPr lang="en-US" sz="3600" b="0" dirty="0">
                <a:solidFill>
                  <a:schemeClr val="bg1"/>
                </a:solidFill>
                <a:latin typeface="Oswald" charset="0"/>
                <a:ea typeface="Oswald" charset="0"/>
                <a:cs typeface="Oswald" charset="0"/>
              </a:rPr>
              <a:t>App</a:t>
            </a:r>
          </a:p>
        </p:txBody>
      </p:sp>
      <p:pic>
        <p:nvPicPr>
          <p:cNvPr id="3" name="Picture Placeholder 2"/>
          <p:cNvPicPr>
            <a:picLocks noGrp="1" noChangeAspect="1"/>
          </p:cNvPicPr>
          <p:nvPr>
            <p:ph type="pic" idx="1"/>
          </p:nvPr>
        </p:nvPicPr>
        <p:blipFill>
          <a:blip r:embed="rId5">
            <a:extLst>
              <a:ext uri="{28A0092B-C50C-407E-A947-70E740481C1C}">
                <a14:useLocalDpi xmlns:a14="http://schemas.microsoft.com/office/drawing/2010/main" val="0"/>
              </a:ext>
            </a:extLst>
          </a:blip>
          <a:stretch>
            <a:fillRect/>
          </a:stretch>
        </p:blipFill>
        <p:spPr>
          <a:xfrm>
            <a:off x="5802917" y="762913"/>
            <a:ext cx="6023138" cy="5319815"/>
          </a:xfrm>
          <a:effectLst>
            <a:outerShdw blurRad="342900" dist="38100" dir="2700000" sx="102000" sy="102000" algn="tl" rotWithShape="0">
              <a:prstClr val="black">
                <a:alpha val="40000"/>
              </a:prstClr>
            </a:outerShdw>
          </a:effectLst>
        </p:spPr>
      </p:pic>
    </p:spTree>
    <p:extLst>
      <p:ext uri="{BB962C8B-B14F-4D97-AF65-F5344CB8AC3E}">
        <p14:creationId xmlns:p14="http://schemas.microsoft.com/office/powerpoint/2010/main" val="2483580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5" cstate="print">
            <a:alphaModFix amt="58000"/>
            <a:extLst>
              <a:ext uri="{28A0092B-C50C-407E-A947-70E740481C1C}">
                <a14:useLocalDpi xmlns:a14="http://schemas.microsoft.com/office/drawing/2010/main" val="0"/>
              </a:ext>
            </a:extLst>
          </a:blip>
          <a:srcRect t="4389" r="-68" b="9089"/>
          <a:stretch/>
        </p:blipFill>
        <p:spPr>
          <a:xfrm>
            <a:off x="0" y="12357"/>
            <a:ext cx="12192000" cy="6820929"/>
          </a:xfrm>
          <a:prstGeom prst="rect">
            <a:avLst/>
          </a:prstGeom>
          <a:effectLst/>
        </p:spPr>
      </p:pic>
      <p:sp>
        <p:nvSpPr>
          <p:cNvPr id="4" name="Title 3"/>
          <p:cNvSpPr>
            <a:spLocks noGrp="1"/>
          </p:cNvSpPr>
          <p:nvPr>
            <p:ph type="title"/>
          </p:nvPr>
        </p:nvSpPr>
        <p:spPr>
          <a:xfrm>
            <a:off x="462348" y="501538"/>
            <a:ext cx="3004752" cy="1883805"/>
          </a:xfrm>
        </p:spPr>
        <p:txBody>
          <a:bodyPr>
            <a:normAutofit fontScale="90000"/>
          </a:bodyPr>
          <a:lstStyle/>
          <a:p>
            <a:r>
              <a:rPr lang="en-US" dirty="0"/>
              <a:t>JOE’S</a:t>
            </a:r>
            <a:br>
              <a:rPr lang="en-US" dirty="0"/>
            </a:br>
            <a:r>
              <a:rPr lang="en-US" dirty="0"/>
              <a:t>GHOST BOX</a:t>
            </a:r>
            <a:br>
              <a:rPr lang="en-US" dirty="0"/>
            </a:br>
            <a:r>
              <a:rPr lang="en-US" b="0" dirty="0">
                <a:latin typeface="Oswald" charset="0"/>
                <a:ea typeface="Oswald" charset="0"/>
                <a:cs typeface="Oswald" charset="0"/>
              </a:rPr>
              <a:t>Functionality</a:t>
            </a:r>
          </a:p>
        </p:txBody>
      </p:sp>
      <p:pic>
        <p:nvPicPr>
          <p:cNvPr id="2" name="JoesGhostBo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21825" y="635519"/>
            <a:ext cx="3302868" cy="5857303"/>
          </a:xfrm>
          <a:prstGeom prst="rect">
            <a:avLst/>
          </a:prstGeom>
        </p:spPr>
      </p:pic>
      <p:grpSp>
        <p:nvGrpSpPr>
          <p:cNvPr id="3" name="Group 2"/>
          <p:cNvGrpSpPr/>
          <p:nvPr/>
        </p:nvGrpSpPr>
        <p:grpSpPr>
          <a:xfrm>
            <a:off x="571500" y="457719"/>
            <a:ext cx="10439355" cy="5650981"/>
            <a:chOff x="571500" y="457719"/>
            <a:chExt cx="10439355" cy="5650981"/>
          </a:xfrm>
        </p:grpSpPr>
        <p:sp>
          <p:nvSpPr>
            <p:cNvPr id="12" name="Oval 11"/>
            <p:cNvSpPr/>
            <p:nvPr/>
          </p:nvSpPr>
          <p:spPr>
            <a:xfrm>
              <a:off x="571500" y="3098800"/>
              <a:ext cx="3009900" cy="30099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547055" y="457719"/>
              <a:ext cx="2463800" cy="2463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547055" y="3435177"/>
              <a:ext cx="2463800" cy="2463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p:cNvSpPr txBox="1">
              <a:spLocks/>
            </p:cNvSpPr>
            <p:nvPr/>
          </p:nvSpPr>
          <p:spPr>
            <a:xfrm>
              <a:off x="1101162" y="3345817"/>
              <a:ext cx="1960451" cy="255316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2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solidFill>
                    <a:schemeClr val="bg1"/>
                  </a:solidFill>
                </a:rPr>
                <a:t>Simple controls, turn the virtual replica of the actual Joe’s Ghost Box on</a:t>
              </a:r>
            </a:p>
          </p:txBody>
        </p:sp>
        <p:sp>
          <p:nvSpPr>
            <p:cNvPr id="16" name="Text Placeholder 2"/>
            <p:cNvSpPr txBox="1">
              <a:spLocks/>
            </p:cNvSpPr>
            <p:nvPr/>
          </p:nvSpPr>
          <p:spPr>
            <a:xfrm>
              <a:off x="8831920" y="3994150"/>
              <a:ext cx="1910846" cy="16187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solidFill>
                    <a:schemeClr val="bg1"/>
                  </a:solidFill>
                </a:rPr>
                <a:t>You ask questions and listen for answers</a:t>
              </a:r>
            </a:p>
          </p:txBody>
        </p:sp>
        <p:sp>
          <p:nvSpPr>
            <p:cNvPr id="17" name="Text Placeholder 2"/>
            <p:cNvSpPr txBox="1">
              <a:spLocks/>
            </p:cNvSpPr>
            <p:nvPr/>
          </p:nvSpPr>
          <p:spPr>
            <a:xfrm>
              <a:off x="8921162" y="1057567"/>
              <a:ext cx="1758104" cy="17364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solidFill>
                    <a:schemeClr val="bg1"/>
                  </a:solidFill>
                </a:rPr>
                <a:t>Extracts and plays EVP audio content</a:t>
              </a:r>
            </a:p>
          </p:txBody>
        </p:sp>
        <p:cxnSp>
          <p:nvCxnSpPr>
            <p:cNvPr id="18" name="Straight Connector 17"/>
            <p:cNvCxnSpPr/>
            <p:nvPr/>
          </p:nvCxnSpPr>
          <p:spPr>
            <a:xfrm flipV="1">
              <a:off x="3467100" y="3733800"/>
              <a:ext cx="1992970" cy="558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584020" y="1788443"/>
              <a:ext cx="2247900" cy="596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84020" y="2982243"/>
              <a:ext cx="2247900" cy="1411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489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 </a:t>
            </a:r>
            <a:r>
              <a:rPr lang="en-US" b="1" dirty="0" err="1"/>
              <a:t>mkdir</a:t>
            </a:r>
            <a:r>
              <a:rPr lang="en-US" b="1" dirty="0"/>
              <a:t> </a:t>
            </a:r>
            <a:r>
              <a:rPr lang="en-US" b="1" dirty="0" err="1"/>
              <a:t>joesghostbox</a:t>
            </a:r>
            <a:endParaRPr lang="en-US" b="1" dirty="0"/>
          </a:p>
          <a:p>
            <a:r>
              <a:rPr lang="en-US" dirty="0"/>
              <a:t>$ </a:t>
            </a:r>
            <a:r>
              <a:rPr lang="en-US" b="1" dirty="0"/>
              <a:t>unzip -d </a:t>
            </a:r>
            <a:r>
              <a:rPr lang="en-US" b="1" dirty="0" err="1"/>
              <a:t>joesghostbox</a:t>
            </a:r>
            <a:r>
              <a:rPr lang="en-US" b="1" dirty="0"/>
              <a:t>/ com.stevehultay.joesbox1-1.apk</a:t>
            </a:r>
          </a:p>
          <a:p>
            <a:r>
              <a:rPr lang="en-US" dirty="0"/>
              <a:t>Archive:  com.stevehultay.joesbox1-1.apk</a:t>
            </a:r>
          </a:p>
          <a:p>
            <a:r>
              <a:rPr lang="en-US" dirty="0"/>
              <a:t>  inflating: </a:t>
            </a:r>
            <a:r>
              <a:rPr lang="en-US" dirty="0" err="1"/>
              <a:t>joesghostbox</a:t>
            </a:r>
            <a:r>
              <a:rPr lang="en-US" dirty="0"/>
              <a:t>/AndroidManifest.xml</a:t>
            </a:r>
          </a:p>
          <a:p>
            <a:r>
              <a:rPr lang="en-US" dirty="0"/>
              <a:t>  inflating: </a:t>
            </a:r>
            <a:r>
              <a:rPr lang="en-US" dirty="0" err="1"/>
              <a:t>joesghostbox</a:t>
            </a:r>
            <a:r>
              <a:rPr lang="en-US" dirty="0"/>
              <a:t>/assets/Fonts/font_one.ttf</a:t>
            </a:r>
          </a:p>
          <a:p>
            <a:r>
              <a:rPr lang="en-US" dirty="0"/>
              <a:t>  inflating: </a:t>
            </a:r>
            <a:r>
              <a:rPr lang="en-US" dirty="0" err="1"/>
              <a:t>joesghostbox</a:t>
            </a:r>
            <a:r>
              <a:rPr lang="en-US" dirty="0"/>
              <a:t>/res/</a:t>
            </a:r>
            <a:r>
              <a:rPr lang="en-US" dirty="0" err="1"/>
              <a:t>anim</a:t>
            </a:r>
            <a:r>
              <a:rPr lang="en-US" dirty="0"/>
              <a:t>/abc_fade_in.xml</a:t>
            </a:r>
          </a:p>
          <a:p>
            <a:r>
              <a:rPr lang="en-US" dirty="0"/>
              <a:t>  inflating: </a:t>
            </a:r>
            <a:r>
              <a:rPr lang="en-US" dirty="0" err="1"/>
              <a:t>joesghostbox</a:t>
            </a:r>
            <a:r>
              <a:rPr lang="en-US" dirty="0"/>
              <a:t>/res/</a:t>
            </a:r>
            <a:r>
              <a:rPr lang="en-US" dirty="0" err="1"/>
              <a:t>anim</a:t>
            </a:r>
            <a:r>
              <a:rPr lang="en-US" dirty="0"/>
              <a:t>/abc_fade_out.xml</a:t>
            </a:r>
          </a:p>
          <a:p>
            <a:r>
              <a:rPr lang="en-US" dirty="0"/>
              <a:t> extracting: </a:t>
            </a:r>
            <a:r>
              <a:rPr lang="en-US" dirty="0" err="1"/>
              <a:t>joesghostbox</a:t>
            </a:r>
            <a:r>
              <a:rPr lang="en-US" dirty="0"/>
              <a:t>/res/raw/a000001.mp3</a:t>
            </a:r>
          </a:p>
          <a:p>
            <a:r>
              <a:rPr lang="en-US" dirty="0"/>
              <a:t> extracting: </a:t>
            </a:r>
            <a:r>
              <a:rPr lang="en-US" dirty="0" err="1"/>
              <a:t>joesghostbox</a:t>
            </a:r>
            <a:r>
              <a:rPr lang="en-US" dirty="0"/>
              <a:t>/res/raw/a0000010.mp3</a:t>
            </a:r>
          </a:p>
          <a:p>
            <a:r>
              <a:rPr lang="en-US" dirty="0"/>
              <a:t> extracting: </a:t>
            </a:r>
            <a:r>
              <a:rPr lang="en-US" dirty="0" err="1"/>
              <a:t>joesghostbox</a:t>
            </a:r>
            <a:r>
              <a:rPr lang="en-US" dirty="0"/>
              <a:t>/res/raw/a00000100.mp3</a:t>
            </a:r>
          </a:p>
          <a:p>
            <a:r>
              <a:rPr lang="en-US" dirty="0"/>
              <a:t> extracting: </a:t>
            </a:r>
            <a:r>
              <a:rPr lang="en-US" dirty="0" err="1"/>
              <a:t>joesghostbox</a:t>
            </a:r>
            <a:r>
              <a:rPr lang="en-US" dirty="0"/>
              <a:t>/res/raw/a00000101.mp3</a:t>
            </a:r>
          </a:p>
          <a:p>
            <a:r>
              <a:rPr lang="en-US" dirty="0"/>
              <a:t> extracting: </a:t>
            </a:r>
            <a:r>
              <a:rPr lang="en-US" dirty="0" err="1"/>
              <a:t>joesghostbox</a:t>
            </a:r>
            <a:r>
              <a:rPr lang="en-US" dirty="0"/>
              <a:t>/res/raw/a00000102.mp3</a:t>
            </a:r>
          </a:p>
          <a:p>
            <a:r>
              <a:rPr lang="en-US" dirty="0"/>
              <a:t> extracting: </a:t>
            </a:r>
            <a:r>
              <a:rPr lang="en-US" dirty="0" err="1"/>
              <a:t>joesghostbox</a:t>
            </a:r>
            <a:r>
              <a:rPr lang="en-US" dirty="0"/>
              <a:t>/res/raw/a00000103.mp3</a:t>
            </a:r>
          </a:p>
          <a:p>
            <a:r>
              <a:rPr lang="en-US" dirty="0"/>
              <a:t> extracting: </a:t>
            </a:r>
            <a:r>
              <a:rPr lang="en-US" dirty="0" err="1"/>
              <a:t>joesghostbox</a:t>
            </a:r>
            <a:r>
              <a:rPr lang="en-US" dirty="0"/>
              <a:t>/res/raw/a00000104.mp3</a:t>
            </a:r>
          </a:p>
          <a:p>
            <a:r>
              <a:rPr lang="en-US" dirty="0"/>
              <a:t> extracting: </a:t>
            </a:r>
            <a:r>
              <a:rPr lang="en-US" dirty="0" err="1"/>
              <a:t>joesghostbox</a:t>
            </a:r>
            <a:r>
              <a:rPr lang="en-US" dirty="0"/>
              <a:t>/res/raw/a00000105.mp3</a:t>
            </a:r>
          </a:p>
          <a:p>
            <a:r>
              <a:rPr lang="en-US" dirty="0"/>
              <a:t> extracting: </a:t>
            </a:r>
            <a:r>
              <a:rPr lang="en-US" dirty="0" err="1"/>
              <a:t>joesghostbox</a:t>
            </a:r>
            <a:r>
              <a:rPr lang="en-US" dirty="0"/>
              <a:t>/res/raw/a00000106.mp3</a:t>
            </a:r>
          </a:p>
          <a:p>
            <a:r>
              <a:rPr lang="en-US" dirty="0"/>
              <a:t> extracting: </a:t>
            </a:r>
            <a:r>
              <a:rPr lang="en-US" dirty="0" err="1"/>
              <a:t>joesghostbox</a:t>
            </a:r>
            <a:r>
              <a:rPr lang="en-US" dirty="0"/>
              <a:t>/res/raw/a00000107.mp3</a:t>
            </a:r>
          </a:p>
          <a:p>
            <a:r>
              <a:rPr lang="en-US" dirty="0"/>
              <a:t> extracting: </a:t>
            </a:r>
            <a:r>
              <a:rPr lang="en-US" dirty="0" err="1"/>
              <a:t>joesghostbox</a:t>
            </a:r>
            <a:r>
              <a:rPr lang="en-US" dirty="0"/>
              <a:t>/res/raw/a00000108.mp3</a:t>
            </a:r>
          </a:p>
          <a:p>
            <a:r>
              <a:rPr lang="en-US" dirty="0"/>
              <a:t> extracting: </a:t>
            </a:r>
            <a:r>
              <a:rPr lang="en-US" dirty="0" err="1"/>
              <a:t>joesghostbox</a:t>
            </a:r>
            <a:r>
              <a:rPr lang="en-US" dirty="0"/>
              <a:t>/res/raw/a00000109.mp3</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2192000" cy="2467305"/>
          </a:xfrm>
          <a:prstGeom prst="rect">
            <a:avLst/>
          </a:prstGeom>
        </p:spPr>
      </p:pic>
      <p:sp>
        <p:nvSpPr>
          <p:cNvPr id="4" name="Title 3"/>
          <p:cNvSpPr>
            <a:spLocks noGrp="1"/>
          </p:cNvSpPr>
          <p:nvPr>
            <p:ph type="title"/>
          </p:nvPr>
        </p:nvSpPr>
        <p:spPr/>
        <p:txBody>
          <a:bodyPr/>
          <a:lstStyle/>
          <a:p>
            <a:r>
              <a:rPr lang="en-US" dirty="0"/>
              <a:t>JOE'S GHOST BOX FILE SYSTEM DATA</a:t>
            </a:r>
          </a:p>
        </p:txBody>
      </p:sp>
      <p:sp>
        <p:nvSpPr>
          <p:cNvPr id="6" name="Rectangle 5"/>
          <p:cNvSpPr/>
          <p:nvPr/>
        </p:nvSpPr>
        <p:spPr>
          <a:xfrm>
            <a:off x="7664116" y="3296532"/>
            <a:ext cx="3504949" cy="1200329"/>
          </a:xfrm>
          <a:prstGeom prst="rect">
            <a:avLst/>
          </a:prstGeom>
        </p:spPr>
        <p:txBody>
          <a:bodyPr wrap="square">
            <a:spAutoFit/>
          </a:bodyPr>
          <a:lstStyle/>
          <a:p>
            <a:pPr algn="ctr"/>
            <a:r>
              <a:rPr lang="en-US" sz="3600" dirty="0">
                <a:latin typeface="Oswald" panose="02000503000000000000" pitchFamily="2" charset="0"/>
              </a:rPr>
              <a:t>Ghostly MP3 File Count: 13,986</a:t>
            </a:r>
          </a:p>
        </p:txBody>
      </p:sp>
    </p:spTree>
    <p:extLst>
      <p:ext uri="{BB962C8B-B14F-4D97-AF65-F5344CB8AC3E}">
        <p14:creationId xmlns:p14="http://schemas.microsoft.com/office/powerpoint/2010/main" val="2427704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83236" y="1223223"/>
            <a:ext cx="10515600" cy="4994153"/>
          </a:xfrm>
        </p:spPr>
        <p:txBody>
          <a:bodyPr/>
          <a:lstStyle/>
          <a:p>
            <a:r>
              <a:rPr lang="en-US" dirty="0"/>
              <a:t> </a:t>
            </a:r>
          </a:p>
          <a:p>
            <a:r>
              <a:rPr lang="en-US" dirty="0"/>
              <a:t>public void </a:t>
            </a:r>
            <a:r>
              <a:rPr lang="en-US" dirty="0" err="1"/>
              <a:t>initializeViews</a:t>
            </a:r>
            <a:r>
              <a:rPr lang="en-US" dirty="0"/>
              <a:t>() {</a:t>
            </a:r>
          </a:p>
          <a:p>
            <a:r>
              <a:rPr lang="en-US" dirty="0"/>
              <a:t>    try {</a:t>
            </a:r>
          </a:p>
          <a:p>
            <a:r>
              <a:rPr lang="en-US" b="1" dirty="0"/>
              <a:t>        // Choose a random "song" from the </a:t>
            </a:r>
            <a:r>
              <a:rPr lang="en-US" b="1" dirty="0" err="1"/>
              <a:t>songNames</a:t>
            </a:r>
            <a:r>
              <a:rPr lang="en-US" b="1" dirty="0"/>
              <a:t> list as a </a:t>
            </a:r>
            <a:r>
              <a:rPr lang="en-US" b="1" dirty="0" err="1"/>
              <a:t>mediaPlayer</a:t>
            </a:r>
            <a:r>
              <a:rPr lang="en-US" b="1" dirty="0"/>
              <a:t> object</a:t>
            </a:r>
          </a:p>
          <a:p>
            <a:r>
              <a:rPr lang="en-US" dirty="0"/>
              <a:t>        </a:t>
            </a:r>
            <a:r>
              <a:rPr lang="en-US" dirty="0" err="1"/>
              <a:t>this.value</a:t>
            </a:r>
            <a:r>
              <a:rPr lang="en-US" dirty="0"/>
              <a:t> = new Random().</a:t>
            </a:r>
            <a:r>
              <a:rPr lang="en-US" dirty="0" err="1"/>
              <a:t>nextInt</a:t>
            </a:r>
            <a:r>
              <a:rPr lang="en-US" dirty="0"/>
              <a:t>(</a:t>
            </a:r>
            <a:r>
              <a:rPr lang="en-US" dirty="0" err="1"/>
              <a:t>this.songNames.size</a:t>
            </a:r>
            <a:r>
              <a:rPr lang="en-US" dirty="0"/>
              <a:t>());</a:t>
            </a:r>
          </a:p>
          <a:p>
            <a:r>
              <a:rPr lang="en-US" dirty="0"/>
              <a:t>        </a:t>
            </a:r>
            <a:r>
              <a:rPr lang="en-US" dirty="0" err="1"/>
              <a:t>this.nameIntRandom</a:t>
            </a:r>
            <a:r>
              <a:rPr lang="en-US" dirty="0"/>
              <a:t> = </a:t>
            </a:r>
            <a:r>
              <a:rPr lang="en-US" dirty="0" err="1"/>
              <a:t>Integer.parseInt</a:t>
            </a:r>
            <a:r>
              <a:rPr lang="en-US" dirty="0"/>
              <a:t>(</a:t>
            </a:r>
            <a:r>
              <a:rPr lang="en-US" dirty="0" err="1"/>
              <a:t>this.songNames.get</a:t>
            </a:r>
            <a:r>
              <a:rPr lang="en-US" dirty="0"/>
              <a:t>(</a:t>
            </a:r>
            <a:r>
              <a:rPr lang="en-US" dirty="0" err="1"/>
              <a:t>this.value</a:t>
            </a:r>
            <a:r>
              <a:rPr lang="en-US" dirty="0"/>
              <a:t>));</a:t>
            </a:r>
          </a:p>
          <a:p>
            <a:r>
              <a:rPr lang="en-US" dirty="0"/>
              <a:t>        </a:t>
            </a:r>
            <a:r>
              <a:rPr lang="en-US" dirty="0" err="1"/>
              <a:t>this.mediaPlayer</a:t>
            </a:r>
            <a:r>
              <a:rPr lang="en-US" dirty="0"/>
              <a:t> = </a:t>
            </a:r>
            <a:r>
              <a:rPr lang="en-US" dirty="0" err="1"/>
              <a:t>MediaPlayer.create</a:t>
            </a:r>
            <a:r>
              <a:rPr lang="en-US" dirty="0"/>
              <a:t>(</a:t>
            </a:r>
            <a:r>
              <a:rPr lang="en-US" dirty="0" err="1"/>
              <a:t>getActivity</a:t>
            </a:r>
            <a:r>
              <a:rPr lang="en-US" dirty="0"/>
              <a:t>(), </a:t>
            </a:r>
            <a:r>
              <a:rPr lang="en-US" dirty="0" err="1"/>
              <a:t>this.nameIntRandom</a:t>
            </a:r>
            <a:r>
              <a:rPr lang="en-US" dirty="0"/>
              <a:t>);</a:t>
            </a:r>
          </a:p>
          <a:p>
            <a:r>
              <a:rPr lang="en-US" dirty="0"/>
              <a:t>    }</a:t>
            </a:r>
          </a:p>
          <a:p>
            <a:r>
              <a:rPr lang="en-US" dirty="0"/>
              <a:t>    if (</a:t>
            </a:r>
            <a:r>
              <a:rPr lang="en-US" dirty="0" err="1"/>
              <a:t>this.countInitialaze</a:t>
            </a:r>
            <a:r>
              <a:rPr lang="en-US" dirty="0"/>
              <a:t> &gt; 0 &amp;&amp; </a:t>
            </a:r>
            <a:r>
              <a:rPr lang="en-US" dirty="0" err="1"/>
              <a:t>toggleCount</a:t>
            </a:r>
            <a:r>
              <a:rPr lang="en-US" dirty="0"/>
              <a:t> &gt; 0) {</a:t>
            </a:r>
          </a:p>
          <a:p>
            <a:r>
              <a:rPr lang="en-US" dirty="0"/>
              <a:t>        if (</a:t>
            </a:r>
            <a:r>
              <a:rPr lang="en-US" dirty="0" err="1"/>
              <a:t>this.finalTime</a:t>
            </a:r>
            <a:r>
              <a:rPr lang="en-US" dirty="0"/>
              <a:t> &lt; 2000.0d) { </a:t>
            </a:r>
            <a:r>
              <a:rPr lang="en-US" b="1" dirty="0"/>
              <a:t>// </a:t>
            </a:r>
            <a:r>
              <a:rPr lang="en-US" b="1" dirty="0" err="1"/>
              <a:t>finalTime</a:t>
            </a:r>
            <a:r>
              <a:rPr lang="en-US" b="1" dirty="0"/>
              <a:t> is a </a:t>
            </a:r>
            <a:r>
              <a:rPr lang="en-US" b="1" dirty="0" err="1"/>
              <a:t>const</a:t>
            </a:r>
            <a:r>
              <a:rPr lang="en-US" b="1" dirty="0"/>
              <a:t> - future feature?</a:t>
            </a:r>
          </a:p>
          <a:p>
            <a:r>
              <a:rPr lang="en-US" dirty="0"/>
              <a:t>            play(); </a:t>
            </a:r>
            <a:r>
              <a:rPr lang="en-US" b="1" dirty="0"/>
              <a:t>// Play the selected "song"</a:t>
            </a:r>
          </a:p>
          <a:p>
            <a:r>
              <a:rPr lang="en-US" dirty="0"/>
              <a:t>        }</a:t>
            </a:r>
          </a:p>
          <a:p>
            <a:r>
              <a:rPr lang="en-US" dirty="0"/>
              <a:t>    }</a:t>
            </a:r>
          </a:p>
          <a:p>
            <a:r>
              <a:rPr lang="en-US" dirty="0"/>
              <a:t>    </a:t>
            </a:r>
            <a:r>
              <a:rPr lang="en-US" dirty="0" err="1"/>
              <a:t>this.countInitialaze</a:t>
            </a:r>
            <a:r>
              <a:rPr lang="en-US" dirty="0"/>
              <a:t>++;</a:t>
            </a:r>
          </a:p>
          <a:p>
            <a:r>
              <a:rPr lang="en-US"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2192000" cy="2467305"/>
          </a:xfrm>
          <a:prstGeom prst="rect">
            <a:avLst/>
          </a:prstGeom>
        </p:spPr>
      </p:pic>
      <p:sp>
        <p:nvSpPr>
          <p:cNvPr id="4" name="Title 3"/>
          <p:cNvSpPr>
            <a:spLocks noGrp="1"/>
          </p:cNvSpPr>
          <p:nvPr>
            <p:ph type="title"/>
          </p:nvPr>
        </p:nvSpPr>
        <p:spPr/>
        <p:txBody>
          <a:bodyPr/>
          <a:lstStyle/>
          <a:p>
            <a:r>
              <a:rPr lang="en-US" dirty="0"/>
              <a:t>JOE'S GHOST BOX FILE SYSTEM DATA</a:t>
            </a:r>
          </a:p>
        </p:txBody>
      </p:sp>
      <p:sp>
        <p:nvSpPr>
          <p:cNvPr id="6" name="Rectangle 5"/>
          <p:cNvSpPr/>
          <p:nvPr/>
        </p:nvSpPr>
        <p:spPr>
          <a:xfrm>
            <a:off x="783236" y="5372647"/>
            <a:ext cx="10515600" cy="584775"/>
          </a:xfrm>
          <a:prstGeom prst="rect">
            <a:avLst/>
          </a:prstGeom>
        </p:spPr>
        <p:txBody>
          <a:bodyPr wrap="square">
            <a:spAutoFit/>
          </a:bodyPr>
          <a:lstStyle/>
          <a:p>
            <a:pPr algn="ctr"/>
            <a:r>
              <a:rPr lang="en-US" sz="3200" dirty="0">
                <a:latin typeface="Oswald" panose="02000503000000000000" pitchFamily="2" charset="0"/>
              </a:rPr>
              <a:t>Question: Can ghosts influence the RNG on Android devices?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829" y="716607"/>
            <a:ext cx="7602343" cy="5424787"/>
          </a:xfrm>
          <a:prstGeom prst="rect">
            <a:avLst/>
          </a:prstGeom>
        </p:spPr>
      </p:pic>
    </p:spTree>
    <p:extLst>
      <p:ext uri="{BB962C8B-B14F-4D97-AF65-F5344CB8AC3E}">
        <p14:creationId xmlns:p14="http://schemas.microsoft.com/office/powerpoint/2010/main" val="44896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217">
                                          <p:stCondLst>
                                            <p:cond delay="0"/>
                                          </p:stCondLst>
                                        </p:cTn>
                                        <p:tgtEl>
                                          <p:spTgt spid="9"/>
                                        </p:tgtEl>
                                      </p:cBhvr>
                                    </p:animEffect>
                                    <p:anim calcmode="lin" valueType="num">
                                      <p:cBhvr>
                                        <p:cTn id="1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1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1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17" dur="10">
                                          <p:stCondLst>
                                            <p:cond delay="244"/>
                                          </p:stCondLst>
                                        </p:cTn>
                                        <p:tgtEl>
                                          <p:spTgt spid="9"/>
                                        </p:tgtEl>
                                      </p:cBhvr>
                                      <p:to x="100000" y="60000"/>
                                    </p:animScale>
                                    <p:animScale>
                                      <p:cBhvr>
                                        <p:cTn id="18" dur="62" decel="50000">
                                          <p:stCondLst>
                                            <p:cond delay="254"/>
                                          </p:stCondLst>
                                        </p:cTn>
                                        <p:tgtEl>
                                          <p:spTgt spid="9"/>
                                        </p:tgtEl>
                                      </p:cBhvr>
                                      <p:to x="100000" y="100000"/>
                                    </p:animScale>
                                    <p:animScale>
                                      <p:cBhvr>
                                        <p:cTn id="19" dur="10">
                                          <p:stCondLst>
                                            <p:cond delay="492"/>
                                          </p:stCondLst>
                                        </p:cTn>
                                        <p:tgtEl>
                                          <p:spTgt spid="9"/>
                                        </p:tgtEl>
                                      </p:cBhvr>
                                      <p:to x="100000" y="80000"/>
                                    </p:animScale>
                                    <p:animScale>
                                      <p:cBhvr>
                                        <p:cTn id="20" dur="62" decel="50000">
                                          <p:stCondLst>
                                            <p:cond delay="502"/>
                                          </p:stCondLst>
                                        </p:cTn>
                                        <p:tgtEl>
                                          <p:spTgt spid="9"/>
                                        </p:tgtEl>
                                      </p:cBhvr>
                                      <p:to x="100000" y="100000"/>
                                    </p:animScale>
                                    <p:animScale>
                                      <p:cBhvr>
                                        <p:cTn id="21" dur="10">
                                          <p:stCondLst>
                                            <p:cond delay="616"/>
                                          </p:stCondLst>
                                        </p:cTn>
                                        <p:tgtEl>
                                          <p:spTgt spid="9"/>
                                        </p:tgtEl>
                                      </p:cBhvr>
                                      <p:to x="100000" y="90000"/>
                                    </p:animScale>
                                    <p:animScale>
                                      <p:cBhvr>
                                        <p:cTn id="22" dur="62" decel="50000">
                                          <p:stCondLst>
                                            <p:cond delay="625"/>
                                          </p:stCondLst>
                                        </p:cTn>
                                        <p:tgtEl>
                                          <p:spTgt spid="9"/>
                                        </p:tgtEl>
                                      </p:cBhvr>
                                      <p:to x="100000" y="100000"/>
                                    </p:animScale>
                                    <p:animScale>
                                      <p:cBhvr>
                                        <p:cTn id="23" dur="10">
                                          <p:stCondLst>
                                            <p:cond delay="678"/>
                                          </p:stCondLst>
                                        </p:cTn>
                                        <p:tgtEl>
                                          <p:spTgt spid="9"/>
                                        </p:tgtEl>
                                      </p:cBhvr>
                                      <p:to x="100000" y="95000"/>
                                    </p:animScale>
                                    <p:animScale>
                                      <p:cBhvr>
                                        <p:cTn id="24" dur="62" decel="50000">
                                          <p:stCondLst>
                                            <p:cond delay="688"/>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alphaModFix amt="58000"/>
            <a:extLst>
              <a:ext uri="{28A0092B-C50C-407E-A947-70E740481C1C}">
                <a14:useLocalDpi xmlns:a14="http://schemas.microsoft.com/office/drawing/2010/main" val="0"/>
              </a:ext>
            </a:extLst>
          </a:blip>
          <a:srcRect t="4389" r="-68" b="9089"/>
          <a:stretch/>
        </p:blipFill>
        <p:spPr>
          <a:xfrm>
            <a:off x="0" y="37071"/>
            <a:ext cx="12192000" cy="6820929"/>
          </a:xfrm>
          <a:prstGeom prst="rect">
            <a:avLst/>
          </a:prstGeom>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04" y="5699898"/>
            <a:ext cx="5152769" cy="1042770"/>
          </a:xfrm>
          <a:prstGeom prst="rect">
            <a:avLst/>
          </a:prstGeom>
        </p:spPr>
      </p:pic>
      <p:sp>
        <p:nvSpPr>
          <p:cNvPr id="13" name="Rectangle 12"/>
          <p:cNvSpPr/>
          <p:nvPr/>
        </p:nvSpPr>
        <p:spPr>
          <a:xfrm>
            <a:off x="284204" y="0"/>
            <a:ext cx="5152769" cy="6134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5"/>
          <p:cNvSpPr>
            <a:spLocks noGrp="1"/>
          </p:cNvSpPr>
          <p:nvPr>
            <p:ph type="body" sz="half" idx="2"/>
          </p:nvPr>
        </p:nvSpPr>
        <p:spPr>
          <a:xfrm>
            <a:off x="546155" y="1390053"/>
            <a:ext cx="4799012" cy="2180043"/>
          </a:xfrm>
        </p:spPr>
        <p:txBody>
          <a:bodyPr>
            <a:normAutofit/>
          </a:bodyPr>
          <a:lstStyle/>
          <a:p>
            <a:pPr marL="342900" indent="-342900">
              <a:buFont typeface="Arial" charset="0"/>
              <a:buChar char="•"/>
            </a:pPr>
            <a:r>
              <a:rPr lang="en-US" sz="2400" dirty="0">
                <a:solidFill>
                  <a:schemeClr val="bg1"/>
                </a:solidFill>
              </a:rPr>
              <a:t>Published by Luna Spirit Detection</a:t>
            </a:r>
          </a:p>
          <a:p>
            <a:pPr marL="342900" indent="-342900">
              <a:buFont typeface="Arial" charset="0"/>
              <a:buChar char="•"/>
            </a:pPr>
            <a:r>
              <a:rPr lang="en-US" sz="2400" dirty="0">
                <a:solidFill>
                  <a:schemeClr val="bg1"/>
                </a:solidFill>
              </a:rPr>
              <a:t>$14.99, 2.9 stars, 11 ratings</a:t>
            </a:r>
          </a:p>
          <a:p>
            <a:pPr marL="342900" indent="-342900">
              <a:buFont typeface="Arial" charset="0"/>
              <a:buChar char="•"/>
            </a:pPr>
            <a:r>
              <a:rPr lang="en-US" sz="2400" dirty="0">
                <a:solidFill>
                  <a:schemeClr val="bg1"/>
                </a:solidFill>
              </a:rPr>
              <a:t>EVP app, decoding AM/FM radio frequency waves, noise cancellation</a:t>
            </a:r>
          </a:p>
        </p:txBody>
      </p:sp>
      <p:sp>
        <p:nvSpPr>
          <p:cNvPr id="15" name="Rectangle 14"/>
          <p:cNvSpPr/>
          <p:nvPr/>
        </p:nvSpPr>
        <p:spPr>
          <a:xfrm>
            <a:off x="546155" y="5402290"/>
            <a:ext cx="2321469" cy="369332"/>
          </a:xfrm>
          <a:prstGeom prst="rect">
            <a:avLst/>
          </a:prstGeom>
        </p:spPr>
        <p:txBody>
          <a:bodyPr wrap="none">
            <a:spAutoFit/>
          </a:bodyPr>
          <a:lstStyle/>
          <a:p>
            <a:r>
              <a:rPr lang="en-US" dirty="0">
                <a:solidFill>
                  <a:schemeClr val="bg1"/>
                </a:solidFill>
                <a:latin typeface="Oswald" panose="02000503000000000000" pitchFamily="2" charset="0"/>
              </a:rPr>
              <a:t>Billy Allen, 5-star Rating</a:t>
            </a:r>
          </a:p>
        </p:txBody>
      </p:sp>
      <p:cxnSp>
        <p:nvCxnSpPr>
          <p:cNvPr id="16" name="Straight Connector 15"/>
          <p:cNvCxnSpPr/>
          <p:nvPr/>
        </p:nvCxnSpPr>
        <p:spPr>
          <a:xfrm>
            <a:off x="595184" y="1257559"/>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5184" y="3630056"/>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5184" y="3820273"/>
            <a:ext cx="4700954" cy="1569660"/>
          </a:xfrm>
          <a:prstGeom prst="rect">
            <a:avLst/>
          </a:prstGeom>
        </p:spPr>
        <p:txBody>
          <a:bodyPr wrap="square">
            <a:spAutoFit/>
          </a:bodyPr>
          <a:lstStyle/>
          <a:p>
            <a:r>
              <a:rPr lang="en-US" sz="2400" dirty="0">
                <a:solidFill>
                  <a:schemeClr val="bg1"/>
                </a:solidFill>
                <a:latin typeface="Oswald Light" charset="0"/>
                <a:ea typeface="Oswald Light" charset="0"/>
                <a:cs typeface="Oswald Light" charset="0"/>
              </a:rPr>
              <a:t>"I own a P-SB7 device and I decided to compare this app to it. To my surprise, they picked up nearly exactly the same readings. I highly recommend this app ..."</a:t>
            </a:r>
          </a:p>
        </p:txBody>
      </p:sp>
      <p:sp>
        <p:nvSpPr>
          <p:cNvPr id="4" name="Title 3"/>
          <p:cNvSpPr>
            <a:spLocks noGrp="1"/>
          </p:cNvSpPr>
          <p:nvPr>
            <p:ph type="title"/>
          </p:nvPr>
        </p:nvSpPr>
        <p:spPr>
          <a:xfrm>
            <a:off x="595184" y="369031"/>
            <a:ext cx="5503985" cy="892175"/>
          </a:xfrm>
        </p:spPr>
        <p:txBody>
          <a:bodyPr>
            <a:normAutofit/>
          </a:bodyPr>
          <a:lstStyle/>
          <a:p>
            <a:r>
              <a:rPr lang="en-US" sz="3600" dirty="0">
                <a:solidFill>
                  <a:schemeClr val="bg1"/>
                </a:solidFill>
              </a:rPr>
              <a:t>P-SB7 GHOST BOX App</a:t>
            </a:r>
            <a:endParaRPr lang="en-US" sz="3600" b="0" dirty="0">
              <a:solidFill>
                <a:schemeClr val="bg1"/>
              </a:solidFill>
              <a:latin typeface="Oswald" charset="0"/>
              <a:ea typeface="Oswald" charset="0"/>
              <a:cs typeface="Oswald"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540" y="451353"/>
            <a:ext cx="5795892" cy="5992363"/>
          </a:xfrm>
          <a:prstGeom prst="rect">
            <a:avLst/>
          </a:prstGeom>
        </p:spPr>
      </p:pic>
    </p:spTree>
    <p:extLst>
      <p:ext uri="{BB962C8B-B14F-4D97-AF65-F5344CB8AC3E}">
        <p14:creationId xmlns:p14="http://schemas.microsoft.com/office/powerpoint/2010/main" val="109762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839789" y="2525917"/>
            <a:ext cx="3270484" cy="3932034"/>
          </a:xfrm>
        </p:spPr>
        <p:txBody>
          <a:bodyPr/>
          <a:lstStyle/>
          <a:p>
            <a:r>
              <a:rPr lang="en-US" dirty="0"/>
              <a:t>Click "ON" to hear EVP</a:t>
            </a:r>
          </a:p>
          <a:p>
            <a:r>
              <a:rPr lang="en-US" dirty="0"/>
              <a:t>Recommends waiting 3 minutes for calibration</a:t>
            </a:r>
          </a:p>
          <a:p>
            <a:r>
              <a:rPr lang="en-US" dirty="0"/>
              <a:t>Ask questions, listen for answers</a:t>
            </a:r>
          </a:p>
        </p:txBody>
      </p:sp>
      <p:sp>
        <p:nvSpPr>
          <p:cNvPr id="4" name="Title 3"/>
          <p:cNvSpPr>
            <a:spLocks noGrp="1"/>
          </p:cNvSpPr>
          <p:nvPr>
            <p:ph type="title"/>
          </p:nvPr>
        </p:nvSpPr>
        <p:spPr>
          <a:xfrm>
            <a:off x="838199" y="365125"/>
            <a:ext cx="5503985" cy="1807707"/>
          </a:xfrm>
        </p:spPr>
        <p:txBody>
          <a:bodyPr>
            <a:normAutofit fontScale="90000"/>
          </a:bodyPr>
          <a:lstStyle/>
          <a:p>
            <a:r>
              <a:rPr lang="en-US" dirty="0"/>
              <a:t>P-SB7</a:t>
            </a:r>
            <a:br>
              <a:rPr lang="en-US" dirty="0"/>
            </a:br>
            <a:r>
              <a:rPr lang="en-US" dirty="0"/>
              <a:t>GHOST BOX</a:t>
            </a:r>
            <a:br>
              <a:rPr lang="en-US" dirty="0"/>
            </a:br>
            <a:r>
              <a:rPr lang="en-US" dirty="0"/>
              <a:t>Functionality</a:t>
            </a:r>
          </a:p>
        </p:txBody>
      </p:sp>
      <p:pic>
        <p:nvPicPr>
          <p:cNvPr id="6" name="P-SB7 Spirit Bo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62694" y="365125"/>
            <a:ext cx="3238500" cy="5810250"/>
          </a:xfrm>
          <a:prstGeom prst="rect">
            <a:avLst/>
          </a:prstGeom>
        </p:spPr>
      </p:pic>
      <p:grpSp>
        <p:nvGrpSpPr>
          <p:cNvPr id="2" name="Group 1"/>
          <p:cNvGrpSpPr/>
          <p:nvPr/>
        </p:nvGrpSpPr>
        <p:grpSpPr>
          <a:xfrm>
            <a:off x="4110273" y="305775"/>
            <a:ext cx="7966195" cy="6237491"/>
            <a:chOff x="4110273" y="305775"/>
            <a:chExt cx="7966195" cy="6237491"/>
          </a:xfrm>
        </p:grpSpPr>
        <p:sp>
          <p:nvSpPr>
            <p:cNvPr id="10" name="Oval 9"/>
            <p:cNvSpPr/>
            <p:nvPr/>
          </p:nvSpPr>
          <p:spPr>
            <a:xfrm>
              <a:off x="4110273" y="3533366"/>
              <a:ext cx="3009900" cy="30099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9257209" y="305775"/>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9257209" y="3638691"/>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txBox="1">
              <a:spLocks/>
            </p:cNvSpPr>
            <p:nvPr/>
          </p:nvSpPr>
          <p:spPr>
            <a:xfrm>
              <a:off x="4639935" y="3780383"/>
              <a:ext cx="1960451" cy="2553160"/>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2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solidFill>
                    <a:schemeClr val="bg1"/>
                  </a:solidFill>
                </a:rPr>
                <a:t>"Proven to work on many accounts ... featured on the Travel Channel!"</a:t>
              </a:r>
            </a:p>
          </p:txBody>
        </p:sp>
        <p:sp>
          <p:nvSpPr>
            <p:cNvPr id="14" name="Text Placeholder 2"/>
            <p:cNvSpPr txBox="1">
              <a:spLocks/>
            </p:cNvSpPr>
            <p:nvPr/>
          </p:nvSpPr>
          <p:spPr>
            <a:xfrm>
              <a:off x="9572594" y="3780382"/>
              <a:ext cx="2235785" cy="261821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"The P-SB7</a:t>
              </a:r>
              <a:br>
                <a:rPr lang="en-US" sz="2400" dirty="0">
                  <a:solidFill>
                    <a:schemeClr val="bg1"/>
                  </a:solidFill>
                </a:rPr>
              </a:br>
              <a:r>
                <a:rPr lang="en-US" sz="2400" dirty="0">
                  <a:solidFill>
                    <a:schemeClr val="bg1"/>
                  </a:solidFill>
                </a:rPr>
                <a:t>will cancel out noise and detect AM/FM frequency waves"</a:t>
              </a:r>
            </a:p>
          </p:txBody>
        </p:sp>
        <p:sp>
          <p:nvSpPr>
            <p:cNvPr id="15" name="Text Placeholder 2"/>
            <p:cNvSpPr txBox="1">
              <a:spLocks/>
            </p:cNvSpPr>
            <p:nvPr/>
          </p:nvSpPr>
          <p:spPr>
            <a:xfrm>
              <a:off x="9636094" y="483723"/>
              <a:ext cx="2172285" cy="24633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"Tap the power button and wait 2-3 minutes for calibration"</a:t>
              </a:r>
            </a:p>
          </p:txBody>
        </p:sp>
      </p:grpSp>
    </p:spTree>
    <p:extLst>
      <p:ext uri="{BB962C8B-B14F-4D97-AF65-F5344CB8AC3E}">
        <p14:creationId xmlns:p14="http://schemas.microsoft.com/office/powerpoint/2010/main" val="11465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2192000" cy="2467305"/>
          </a:xfrm>
          <a:prstGeom prst="rect">
            <a:avLst/>
          </a:prstGeom>
        </p:spPr>
      </p:pic>
      <p:sp>
        <p:nvSpPr>
          <p:cNvPr id="14" name="Title 1"/>
          <p:cNvSpPr txBox="1">
            <a:spLocks/>
          </p:cNvSpPr>
          <p:nvPr/>
        </p:nvSpPr>
        <p:spPr>
          <a:xfrm>
            <a:off x="8233376" y="443157"/>
            <a:ext cx="3641124" cy="814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swald" panose="02000503000000000000" pitchFamily="2" charset="0"/>
                <a:ea typeface="+mj-ea"/>
                <a:cs typeface="+mj-cs"/>
              </a:defRPr>
            </a:lvl1pPr>
          </a:lstStyle>
          <a:p>
            <a:pPr algn="r"/>
            <a:r>
              <a:rPr lang="en-US" sz="1800" b="0" dirty="0">
                <a:solidFill>
                  <a:schemeClr val="bg1"/>
                </a:solidFill>
                <a:latin typeface="Oswald" charset="0"/>
                <a:ea typeface="Oswald" charset="0"/>
                <a:cs typeface="Oswald" charset="0"/>
              </a:rPr>
              <a:t>HACKFEST  |  Ghost in the Droid</a:t>
            </a:r>
          </a:p>
        </p:txBody>
      </p:sp>
      <p:sp>
        <p:nvSpPr>
          <p:cNvPr id="3" name="Content Placeholder 2"/>
          <p:cNvSpPr>
            <a:spLocks noGrp="1"/>
          </p:cNvSpPr>
          <p:nvPr>
            <p:ph idx="1"/>
          </p:nvPr>
        </p:nvSpPr>
        <p:spPr>
          <a:xfrm>
            <a:off x="838200" y="1933575"/>
            <a:ext cx="10515600" cy="4924425"/>
          </a:xfrm>
        </p:spPr>
        <p:txBody>
          <a:bodyPr>
            <a:normAutofit/>
          </a:bodyPr>
          <a:lstStyle/>
          <a:p>
            <a:pPr marL="457200" indent="-457200">
              <a:buFont typeface="Arial" charset="0"/>
              <a:buChar char="•"/>
            </a:pPr>
            <a:r>
              <a:rPr lang="en-US" sz="3200" dirty="0">
                <a:latin typeface="Oswald" charset="0"/>
                <a:ea typeface="Oswald" charset="0"/>
                <a:cs typeface="Oswald" charset="0"/>
              </a:rPr>
              <a:t>Motivation</a:t>
            </a:r>
          </a:p>
          <a:p>
            <a:pPr marL="457200" indent="-457200">
              <a:buFont typeface="Arial" charset="0"/>
              <a:buChar char="•"/>
            </a:pPr>
            <a:r>
              <a:rPr lang="en-US" sz="3200" dirty="0">
                <a:latin typeface="Oswald" charset="0"/>
                <a:ea typeface="Oswald" charset="0"/>
                <a:cs typeface="Oswald" charset="0"/>
              </a:rPr>
              <a:t>The Plan</a:t>
            </a:r>
          </a:p>
          <a:p>
            <a:pPr marL="457200" indent="-457200">
              <a:buFont typeface="Arial" charset="0"/>
              <a:buChar char="•"/>
            </a:pPr>
            <a:r>
              <a:rPr lang="en-US" sz="3200" dirty="0">
                <a:latin typeface="Oswald" charset="0"/>
                <a:ea typeface="Oswald" charset="0"/>
                <a:cs typeface="Oswald" charset="0"/>
              </a:rPr>
              <a:t>Android Package Analysis ─ Ghost Hunter, Joe's Ghost Box</a:t>
            </a:r>
          </a:p>
          <a:p>
            <a:pPr marL="457200" indent="-457200">
              <a:buFont typeface="Arial" charset="0"/>
              <a:buChar char="•"/>
            </a:pPr>
            <a:r>
              <a:rPr lang="en-US" sz="3200" dirty="0">
                <a:latin typeface="Oswald" charset="0"/>
                <a:ea typeface="Oswald" charset="0"/>
                <a:cs typeface="Oswald" charset="0"/>
              </a:rPr>
              <a:t>Android Static Analysis ─ Ghost Hunter</a:t>
            </a:r>
          </a:p>
          <a:p>
            <a:pPr marL="457200" indent="-457200">
              <a:buFont typeface="Arial" charset="0"/>
              <a:buChar char="•"/>
            </a:pPr>
            <a:r>
              <a:rPr lang="en-US" sz="3200" dirty="0">
                <a:latin typeface="Oswald" charset="0"/>
                <a:ea typeface="Oswald" charset="0"/>
                <a:cs typeface="Oswald" charset="0"/>
              </a:rPr>
              <a:t>Obfuscated Static Analysis ─ Ghost Radar</a:t>
            </a:r>
          </a:p>
          <a:p>
            <a:pPr marL="457200" indent="-457200">
              <a:buFont typeface="Arial" charset="0"/>
              <a:buChar char="•"/>
            </a:pPr>
            <a:r>
              <a:rPr lang="en-US" sz="3200" dirty="0">
                <a:latin typeface="Oswald" charset="0"/>
                <a:ea typeface="Oswald" charset="0"/>
                <a:cs typeface="Oswald" charset="0"/>
              </a:rPr>
              <a:t>Cross-Platform Dev Analysis ─ Ouija: Real Spirit Board</a:t>
            </a:r>
          </a:p>
          <a:p>
            <a:pPr marL="457200" indent="-457200">
              <a:buFont typeface="Arial" charset="0"/>
              <a:buChar char="•"/>
            </a:pPr>
            <a:r>
              <a:rPr lang="en-US" sz="3200" dirty="0">
                <a:latin typeface="Oswald" charset="0"/>
                <a:ea typeface="Oswald" charset="0"/>
                <a:cs typeface="Oswald" charset="0"/>
              </a:rPr>
              <a:t>Applying Android Reverse Engineering Skills</a:t>
            </a:r>
          </a:p>
          <a:p>
            <a:pPr marL="457200" indent="-457200">
              <a:buFont typeface="Arial" charset="0"/>
              <a:buChar char="•"/>
            </a:pPr>
            <a:endParaRPr lang="en-US" sz="3200" dirty="0">
              <a:latin typeface="Oswald Light" charset="0"/>
              <a:ea typeface="Oswald Light" charset="0"/>
              <a:cs typeface="Oswald Light" charset="0"/>
            </a:endParaRPr>
          </a:p>
        </p:txBody>
      </p:sp>
      <p:sp>
        <p:nvSpPr>
          <p:cNvPr id="10" name="Display 9"/>
          <p:cNvSpPr/>
          <p:nvPr/>
        </p:nvSpPr>
        <p:spPr>
          <a:xfrm rot="10800000">
            <a:off x="808909" y="2029724"/>
            <a:ext cx="375280" cy="317544"/>
          </a:xfrm>
          <a:prstGeom prst="flowChartDisp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splay 15"/>
          <p:cNvSpPr/>
          <p:nvPr/>
        </p:nvSpPr>
        <p:spPr>
          <a:xfrm rot="10800000">
            <a:off x="808909" y="2667884"/>
            <a:ext cx="375280" cy="317544"/>
          </a:xfrm>
          <a:prstGeom prst="flowChartDisp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splay 16"/>
          <p:cNvSpPr/>
          <p:nvPr/>
        </p:nvSpPr>
        <p:spPr>
          <a:xfrm rot="10800000">
            <a:off x="808909" y="3306044"/>
            <a:ext cx="375280" cy="317544"/>
          </a:xfrm>
          <a:prstGeom prst="flowChartDisp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splay 17"/>
          <p:cNvSpPr/>
          <p:nvPr/>
        </p:nvSpPr>
        <p:spPr>
          <a:xfrm rot="10800000">
            <a:off x="808909" y="3944204"/>
            <a:ext cx="375280" cy="317544"/>
          </a:xfrm>
          <a:prstGeom prst="flowChartDisp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splay 18"/>
          <p:cNvSpPr/>
          <p:nvPr/>
        </p:nvSpPr>
        <p:spPr>
          <a:xfrm rot="10800000">
            <a:off x="808909" y="4582364"/>
            <a:ext cx="375280" cy="317544"/>
          </a:xfrm>
          <a:prstGeom prst="flowChartDisp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splay 19"/>
          <p:cNvSpPr/>
          <p:nvPr/>
        </p:nvSpPr>
        <p:spPr>
          <a:xfrm rot="10800000">
            <a:off x="808909" y="5220524"/>
            <a:ext cx="375280" cy="317544"/>
          </a:xfrm>
          <a:prstGeom prst="flowChartDisp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2276" y="214119"/>
            <a:ext cx="10515600" cy="892175"/>
          </a:xfrm>
        </p:spPr>
        <p:txBody>
          <a:bodyPr>
            <a:normAutofit/>
          </a:bodyPr>
          <a:lstStyle/>
          <a:p>
            <a:r>
              <a:rPr lang="en-US" sz="3200" spc="600" dirty="0">
                <a:solidFill>
                  <a:schemeClr val="bg1"/>
                </a:solidFill>
              </a:rPr>
              <a:t>INTRODUCTION</a:t>
            </a:r>
          </a:p>
        </p:txBody>
      </p:sp>
      <p:sp>
        <p:nvSpPr>
          <p:cNvPr id="12" name="Display 19"/>
          <p:cNvSpPr/>
          <p:nvPr/>
        </p:nvSpPr>
        <p:spPr>
          <a:xfrm rot="10800000">
            <a:off x="810997" y="5858682"/>
            <a:ext cx="375280" cy="317544"/>
          </a:xfrm>
          <a:prstGeom prst="flowChartDisp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900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ANDROID APP DECOMPILATION</a:t>
            </a:r>
          </a:p>
        </p:txBody>
      </p:sp>
      <p:sp>
        <p:nvSpPr>
          <p:cNvPr id="6" name="Content Placeholder 5"/>
          <p:cNvSpPr>
            <a:spLocks noGrp="1"/>
          </p:cNvSpPr>
          <p:nvPr>
            <p:ph idx="1"/>
          </p:nvPr>
        </p:nvSpPr>
        <p:spPr/>
        <p:txBody>
          <a:bodyPr/>
          <a:lstStyle/>
          <a:p>
            <a:r>
              <a:rPr lang="en-US" dirty="0"/>
              <a:t>Android apps are distributed as bytecode interpreted files</a:t>
            </a:r>
          </a:p>
          <a:p>
            <a:pPr lvl="1"/>
            <a:r>
              <a:rPr lang="en-US" dirty="0"/>
              <a:t>Like a Java JAR file </a:t>
            </a:r>
            <a:r>
              <a:rPr lang="en-US" dirty="0">
                <a:latin typeface="Tahoma" panose="020B0604030504040204" pitchFamily="34" charset="0"/>
                <a:ea typeface="Tahoma" panose="020B0604030504040204" pitchFamily="34" charset="0"/>
                <a:cs typeface="Tahoma" panose="020B0604030504040204" pitchFamily="34" charset="0"/>
              </a:rPr>
              <a:t>─</a:t>
            </a:r>
            <a:r>
              <a:rPr lang="en-US" dirty="0"/>
              <a:t> unlike Windows PE, Linux ELF, </a:t>
            </a:r>
            <a:r>
              <a:rPr lang="en-US" dirty="0" err="1"/>
              <a:t>macOS</a:t>
            </a:r>
            <a:r>
              <a:rPr lang="en-US" dirty="0"/>
              <a:t> Mach-O files (NDK exception)</a:t>
            </a:r>
          </a:p>
          <a:p>
            <a:r>
              <a:rPr lang="en-US" dirty="0"/>
              <a:t>APK files can be viewed as decompiled Java source</a:t>
            </a:r>
          </a:p>
          <a:p>
            <a:pPr lvl="1"/>
            <a:r>
              <a:rPr lang="en-US" dirty="0"/>
              <a:t>Not the original Java source, but pretty close</a:t>
            </a:r>
          </a:p>
          <a:p>
            <a:r>
              <a:rPr lang="en-US" dirty="0"/>
              <a:t>Historically, DEX2JAR, then JD-GUI, Procyon, CFR, </a:t>
            </a:r>
            <a:r>
              <a:rPr lang="en-US" dirty="0" err="1"/>
              <a:t>Fernflower</a:t>
            </a:r>
            <a:r>
              <a:rPr lang="en-US" dirty="0"/>
              <a:t>, etc.</a:t>
            </a:r>
          </a:p>
          <a:p>
            <a:r>
              <a:rPr lang="en-US" dirty="0"/>
              <a:t>Better: </a:t>
            </a:r>
            <a:r>
              <a:rPr lang="en-US" dirty="0" err="1"/>
              <a:t>JadX</a:t>
            </a:r>
            <a:r>
              <a:rPr lang="en-US" dirty="0"/>
              <a:t> by </a:t>
            </a:r>
            <a:r>
              <a:rPr lang="en-US" dirty="0" err="1"/>
              <a:t>Skylot</a:t>
            </a:r>
            <a:endParaRPr lang="en-US" dirty="0"/>
          </a:p>
        </p:txBody>
      </p:sp>
      <p:sp>
        <p:nvSpPr>
          <p:cNvPr id="11" name="Rectangle 10"/>
          <p:cNvSpPr/>
          <p:nvPr/>
        </p:nvSpPr>
        <p:spPr>
          <a:xfrm>
            <a:off x="0" y="5412259"/>
            <a:ext cx="12192000" cy="69197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194766" y="5074379"/>
            <a:ext cx="1433384" cy="1433384"/>
            <a:chOff x="9194766" y="5074379"/>
            <a:chExt cx="1433384" cy="1433384"/>
          </a:xfrm>
        </p:grpSpPr>
        <p:sp>
          <p:nvSpPr>
            <p:cNvPr id="13" name="Oval 12"/>
            <p:cNvSpPr/>
            <p:nvPr/>
          </p:nvSpPr>
          <p:spPr>
            <a:xfrm>
              <a:off x="9194766" y="5074379"/>
              <a:ext cx="1433384" cy="14333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486" y="5316172"/>
              <a:ext cx="669944" cy="933579"/>
            </a:xfrm>
            <a:prstGeom prst="rect">
              <a:avLst/>
            </a:prstGeom>
          </p:spPr>
        </p:pic>
      </p:grpSp>
      <p:sp>
        <p:nvSpPr>
          <p:cNvPr id="15" name="Content Placeholder 4"/>
          <p:cNvSpPr txBox="1">
            <a:spLocks/>
          </p:cNvSpPr>
          <p:nvPr/>
        </p:nvSpPr>
        <p:spPr>
          <a:xfrm>
            <a:off x="838200" y="5412259"/>
            <a:ext cx="10668000" cy="691979"/>
          </a:xfrm>
          <a:prstGeom prst="rect">
            <a:avLst/>
          </a:prstGeom>
        </p:spPr>
        <p:txBody>
          <a:bodyPr vert="horz" lIns="91440" tIns="45720" rIns="91440" bIns="0" rtlCol="0" anchor="ctr">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800100" indent="-342900" algn="l" defTabSz="914400" rtl="0" eaLnBrk="1" latinLnBrk="0" hangingPunct="1">
              <a:lnSpc>
                <a:spcPct val="90000"/>
              </a:lnSpc>
              <a:spcBef>
                <a:spcPts val="500"/>
              </a:spcBef>
              <a:spcAft>
                <a:spcPts val="600"/>
              </a:spcAft>
              <a:buFontTx/>
              <a:buBlip>
                <a:blip r:embed="rId3"/>
              </a:buBlip>
              <a:defRPr sz="2400" kern="1200">
                <a:solidFill>
                  <a:schemeClr val="tx1"/>
                </a:solidFill>
                <a:latin typeface="Oswald Light" panose="02000303000000000000" pitchFamily="2"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chemeClr val="bg1"/>
                </a:solidFill>
              </a:rPr>
              <a:t>JadX</a:t>
            </a:r>
            <a:r>
              <a:rPr lang="en-US" sz="2400" dirty="0">
                <a:solidFill>
                  <a:schemeClr val="bg1"/>
                </a:solidFill>
              </a:rPr>
              <a:t> is a superior Android RE tool, eliminating the need for DEX2JAR</a:t>
            </a:r>
          </a:p>
        </p:txBody>
      </p:sp>
    </p:spTree>
    <p:extLst>
      <p:ext uri="{BB962C8B-B14F-4D97-AF65-F5344CB8AC3E}">
        <p14:creationId xmlns:p14="http://schemas.microsoft.com/office/powerpoint/2010/main" val="22859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DECOMPILED P-SB7 GHOST BOX App</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916"/>
          <a:stretch/>
        </p:blipFill>
        <p:spPr>
          <a:xfrm>
            <a:off x="419100" y="1257300"/>
            <a:ext cx="11353800" cy="5280669"/>
          </a:xfrm>
          <a:prstGeom prst="rect">
            <a:avLst/>
          </a:prstGeom>
        </p:spPr>
      </p:pic>
      <p:sp>
        <p:nvSpPr>
          <p:cNvPr id="11" name="Rectangle 10"/>
          <p:cNvSpPr/>
          <p:nvPr/>
        </p:nvSpPr>
        <p:spPr>
          <a:xfrm>
            <a:off x="419100" y="1257300"/>
            <a:ext cx="11353800" cy="5280669"/>
          </a:xfrm>
          <a:prstGeom prst="rect">
            <a:avLst/>
          </a:prstGeom>
          <a:solidFill>
            <a:schemeClr val="bg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76554" t="84216" r="2940" b="2922"/>
          <a:stretch/>
        </p:blipFill>
        <p:spPr>
          <a:xfrm>
            <a:off x="6359769" y="4501661"/>
            <a:ext cx="4994031" cy="1516186"/>
          </a:xfrm>
          <a:prstGeom prst="rect">
            <a:avLst/>
          </a:prstGeom>
        </p:spPr>
      </p:pic>
    </p:spTree>
    <p:extLst>
      <p:ext uri="{BB962C8B-B14F-4D97-AF65-F5344CB8AC3E}">
        <p14:creationId xmlns:p14="http://schemas.microsoft.com/office/powerpoint/2010/main" val="261950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 </a:t>
            </a:r>
            <a:r>
              <a:rPr lang="en-US" b="1" dirty="0"/>
              <a:t>ls</a:t>
            </a:r>
          </a:p>
          <a:p>
            <a:r>
              <a:rPr lang="en-US" dirty="0"/>
              <a:t>com.gbox.p_sb7-1.apk</a:t>
            </a:r>
          </a:p>
          <a:p>
            <a:r>
              <a:rPr lang="en-US" dirty="0"/>
              <a:t>$ </a:t>
            </a:r>
            <a:r>
              <a:rPr lang="en-US" b="1" dirty="0"/>
              <a:t>unzip -q com.gbox.p_sb7-1.apk</a:t>
            </a:r>
          </a:p>
          <a:p>
            <a:r>
              <a:rPr lang="en-US" dirty="0"/>
              <a:t>$ </a:t>
            </a:r>
            <a:r>
              <a:rPr lang="en-US" b="1" dirty="0"/>
              <a:t>cd res/raw</a:t>
            </a:r>
          </a:p>
          <a:p>
            <a:r>
              <a:rPr lang="en-US" dirty="0"/>
              <a:t>$ </a:t>
            </a:r>
            <a:r>
              <a:rPr lang="en-US" b="1" dirty="0"/>
              <a:t>ls -l ghost*</a:t>
            </a:r>
          </a:p>
          <a:p>
            <a:r>
              <a:rPr lang="en-US" dirty="0"/>
              <a:t>-</a:t>
            </a:r>
            <a:r>
              <a:rPr lang="en-US" dirty="0" err="1"/>
              <a:t>rw</a:t>
            </a:r>
            <a:r>
              <a:rPr lang="en-US" dirty="0"/>
              <a:t>-r--r--  1 </a:t>
            </a:r>
            <a:r>
              <a:rPr lang="en-US" dirty="0" err="1"/>
              <a:t>jwright</a:t>
            </a:r>
            <a:r>
              <a:rPr lang="en-US" dirty="0"/>
              <a:t>  staff  1212537 Mar 22  2015 ghost.ogg</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700"/>
            <a:ext cx="12192000" cy="2467305"/>
          </a:xfrm>
          <a:prstGeom prst="rect">
            <a:avLst/>
          </a:prstGeom>
        </p:spPr>
      </p:pic>
      <p:sp>
        <p:nvSpPr>
          <p:cNvPr id="4" name="Title 3"/>
          <p:cNvSpPr>
            <a:spLocks noGrp="1"/>
          </p:cNvSpPr>
          <p:nvPr>
            <p:ph type="title"/>
          </p:nvPr>
        </p:nvSpPr>
        <p:spPr/>
        <p:txBody>
          <a:bodyPr/>
          <a:lstStyle/>
          <a:p>
            <a:r>
              <a:rPr lang="en-US" dirty="0"/>
              <a:t>R.RAW.GHOST</a:t>
            </a:r>
          </a:p>
        </p:txBody>
      </p:sp>
      <p:pic>
        <p:nvPicPr>
          <p:cNvPr id="2" name="gho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3703" y="5457402"/>
            <a:ext cx="609600" cy="609600"/>
          </a:xfrm>
          <a:prstGeom prst="rect">
            <a:avLst/>
          </a:prstGeom>
        </p:spPr>
      </p:pic>
      <p:sp>
        <p:nvSpPr>
          <p:cNvPr id="9" name="Rectangle 8"/>
          <p:cNvSpPr/>
          <p:nvPr/>
        </p:nvSpPr>
        <p:spPr>
          <a:xfrm>
            <a:off x="8777693" y="5284665"/>
            <a:ext cx="2865064" cy="1200329"/>
          </a:xfrm>
          <a:prstGeom prst="rect">
            <a:avLst/>
          </a:prstGeom>
        </p:spPr>
        <p:txBody>
          <a:bodyPr wrap="square">
            <a:spAutoFit/>
          </a:bodyPr>
          <a:lstStyle/>
          <a:p>
            <a:pPr algn="ctr"/>
            <a:r>
              <a:rPr lang="en-US" sz="7200" dirty="0">
                <a:latin typeface="Oswald" panose="02000503000000000000" pitchFamily="2" charset="0"/>
              </a:rPr>
              <a:t>$15!!!</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6270" y="381492"/>
            <a:ext cx="7899461" cy="6095017"/>
          </a:xfrm>
          <a:prstGeom prst="rect">
            <a:avLst/>
          </a:prstGeom>
        </p:spPr>
      </p:pic>
    </p:spTree>
    <p:extLst>
      <p:ext uri="{BB962C8B-B14F-4D97-AF65-F5344CB8AC3E}">
        <p14:creationId xmlns:p14="http://schemas.microsoft.com/office/powerpoint/2010/main" val="147547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17">
                                          <p:stCondLst>
                                            <p:cond delay="0"/>
                                          </p:stCondLst>
                                        </p:cTn>
                                        <p:tgtEl>
                                          <p:spTgt spid="10"/>
                                        </p:tgtEl>
                                      </p:cBhvr>
                                    </p:animEffect>
                                    <p:anim calcmode="lin" valueType="num">
                                      <p:cBhvr>
                                        <p:cTn id="8"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13" dur="10">
                                          <p:stCondLst>
                                            <p:cond delay="244"/>
                                          </p:stCondLst>
                                        </p:cTn>
                                        <p:tgtEl>
                                          <p:spTgt spid="10"/>
                                        </p:tgtEl>
                                      </p:cBhvr>
                                      <p:to x="100000" y="60000"/>
                                    </p:animScale>
                                    <p:animScale>
                                      <p:cBhvr>
                                        <p:cTn id="14" dur="62" decel="50000">
                                          <p:stCondLst>
                                            <p:cond delay="254"/>
                                          </p:stCondLst>
                                        </p:cTn>
                                        <p:tgtEl>
                                          <p:spTgt spid="10"/>
                                        </p:tgtEl>
                                      </p:cBhvr>
                                      <p:to x="100000" y="100000"/>
                                    </p:animScale>
                                    <p:animScale>
                                      <p:cBhvr>
                                        <p:cTn id="15" dur="10">
                                          <p:stCondLst>
                                            <p:cond delay="492"/>
                                          </p:stCondLst>
                                        </p:cTn>
                                        <p:tgtEl>
                                          <p:spTgt spid="10"/>
                                        </p:tgtEl>
                                      </p:cBhvr>
                                      <p:to x="100000" y="80000"/>
                                    </p:animScale>
                                    <p:animScale>
                                      <p:cBhvr>
                                        <p:cTn id="16" dur="62" decel="50000">
                                          <p:stCondLst>
                                            <p:cond delay="502"/>
                                          </p:stCondLst>
                                        </p:cTn>
                                        <p:tgtEl>
                                          <p:spTgt spid="10"/>
                                        </p:tgtEl>
                                      </p:cBhvr>
                                      <p:to x="100000" y="100000"/>
                                    </p:animScale>
                                    <p:animScale>
                                      <p:cBhvr>
                                        <p:cTn id="17" dur="10">
                                          <p:stCondLst>
                                            <p:cond delay="616"/>
                                          </p:stCondLst>
                                        </p:cTn>
                                        <p:tgtEl>
                                          <p:spTgt spid="10"/>
                                        </p:tgtEl>
                                      </p:cBhvr>
                                      <p:to x="100000" y="90000"/>
                                    </p:animScale>
                                    <p:animScale>
                                      <p:cBhvr>
                                        <p:cTn id="18" dur="62" decel="50000">
                                          <p:stCondLst>
                                            <p:cond delay="625"/>
                                          </p:stCondLst>
                                        </p:cTn>
                                        <p:tgtEl>
                                          <p:spTgt spid="10"/>
                                        </p:tgtEl>
                                      </p:cBhvr>
                                      <p:to x="100000" y="100000"/>
                                    </p:animScale>
                                    <p:animScale>
                                      <p:cBhvr>
                                        <p:cTn id="19" dur="10">
                                          <p:stCondLst>
                                            <p:cond delay="678"/>
                                          </p:stCondLst>
                                        </p:cTn>
                                        <p:tgtEl>
                                          <p:spTgt spid="10"/>
                                        </p:tgtEl>
                                      </p:cBhvr>
                                      <p:to x="100000" y="95000"/>
                                    </p:animScale>
                                    <p:animScale>
                                      <p:cBhvr>
                                        <p:cTn id="20" dur="62" decel="50000">
                                          <p:stCondLst>
                                            <p:cond delay="688"/>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1831"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alphaModFix amt="58000"/>
            <a:extLst>
              <a:ext uri="{28A0092B-C50C-407E-A947-70E740481C1C}">
                <a14:useLocalDpi xmlns:a14="http://schemas.microsoft.com/office/drawing/2010/main" val="0"/>
              </a:ext>
            </a:extLst>
          </a:blip>
          <a:srcRect t="4389" r="-68" b="9089"/>
          <a:stretch/>
        </p:blipFill>
        <p:spPr>
          <a:xfrm>
            <a:off x="0" y="37071"/>
            <a:ext cx="12192000" cy="6820929"/>
          </a:xfrm>
          <a:prstGeom prst="rect">
            <a:avLst/>
          </a:prstGeom>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04" y="5699898"/>
            <a:ext cx="5152769" cy="1042770"/>
          </a:xfrm>
          <a:prstGeom prst="rect">
            <a:avLst/>
          </a:prstGeom>
        </p:spPr>
      </p:pic>
      <p:sp>
        <p:nvSpPr>
          <p:cNvPr id="13" name="Rectangle 12"/>
          <p:cNvSpPr/>
          <p:nvPr/>
        </p:nvSpPr>
        <p:spPr>
          <a:xfrm>
            <a:off x="284204" y="0"/>
            <a:ext cx="5152769" cy="6134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5"/>
          <p:cNvSpPr>
            <a:spLocks noGrp="1"/>
          </p:cNvSpPr>
          <p:nvPr>
            <p:ph type="body" sz="half" idx="2"/>
          </p:nvPr>
        </p:nvSpPr>
        <p:spPr>
          <a:xfrm>
            <a:off x="546155" y="1390053"/>
            <a:ext cx="4799012" cy="2180043"/>
          </a:xfrm>
        </p:spPr>
        <p:txBody>
          <a:bodyPr>
            <a:normAutofit/>
          </a:bodyPr>
          <a:lstStyle/>
          <a:p>
            <a:pPr marL="342900" indent="-342900">
              <a:buFont typeface="Arial" charset="0"/>
              <a:buChar char="•"/>
            </a:pPr>
            <a:r>
              <a:rPr lang="en-US" sz="2400" dirty="0">
                <a:solidFill>
                  <a:schemeClr val="bg1"/>
                </a:solidFill>
              </a:rPr>
              <a:t>Published by Luna Spirit Detection</a:t>
            </a:r>
          </a:p>
          <a:p>
            <a:pPr marL="342900" indent="-342900">
              <a:buFont typeface="Arial" charset="0"/>
              <a:buChar char="•"/>
            </a:pPr>
            <a:r>
              <a:rPr lang="en-US" sz="2400" dirty="0">
                <a:solidFill>
                  <a:schemeClr val="bg1"/>
                </a:solidFill>
              </a:rPr>
              <a:t>$2.99, 3.5 stars, 403 ratings</a:t>
            </a:r>
          </a:p>
          <a:p>
            <a:pPr marL="342900" indent="-342900">
              <a:buFont typeface="Arial" charset="0"/>
              <a:buChar char="•"/>
            </a:pPr>
            <a:r>
              <a:rPr lang="en-US" sz="2400" dirty="0">
                <a:solidFill>
                  <a:schemeClr val="bg1"/>
                </a:solidFill>
              </a:rPr>
              <a:t>EVP app, decoding AM/FM radio frequency waves, noise cancellation</a:t>
            </a:r>
          </a:p>
        </p:txBody>
      </p:sp>
      <p:sp>
        <p:nvSpPr>
          <p:cNvPr id="15" name="Rectangle 14"/>
          <p:cNvSpPr/>
          <p:nvPr/>
        </p:nvSpPr>
        <p:spPr>
          <a:xfrm>
            <a:off x="595184" y="5395483"/>
            <a:ext cx="1999265" cy="369332"/>
          </a:xfrm>
          <a:prstGeom prst="rect">
            <a:avLst/>
          </a:prstGeom>
        </p:spPr>
        <p:txBody>
          <a:bodyPr wrap="none">
            <a:spAutoFit/>
          </a:bodyPr>
          <a:lstStyle/>
          <a:p>
            <a:r>
              <a:rPr lang="en-US" dirty="0" err="1">
                <a:solidFill>
                  <a:schemeClr val="bg1"/>
                </a:solidFill>
                <a:latin typeface="Oswald" panose="02000503000000000000" pitchFamily="2" charset="0"/>
              </a:rPr>
              <a:t>Jojo</a:t>
            </a:r>
            <a:r>
              <a:rPr lang="en-US" dirty="0">
                <a:solidFill>
                  <a:schemeClr val="bg1"/>
                </a:solidFill>
                <a:latin typeface="Oswald" panose="02000503000000000000" pitchFamily="2" charset="0"/>
              </a:rPr>
              <a:t> B., 5-star Rating</a:t>
            </a:r>
          </a:p>
        </p:txBody>
      </p:sp>
      <p:cxnSp>
        <p:nvCxnSpPr>
          <p:cNvPr id="16" name="Straight Connector 15"/>
          <p:cNvCxnSpPr/>
          <p:nvPr/>
        </p:nvCxnSpPr>
        <p:spPr>
          <a:xfrm>
            <a:off x="595184" y="1257559"/>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5184" y="3630056"/>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5184" y="3820273"/>
            <a:ext cx="4700954" cy="1569660"/>
          </a:xfrm>
          <a:prstGeom prst="rect">
            <a:avLst/>
          </a:prstGeom>
        </p:spPr>
        <p:txBody>
          <a:bodyPr wrap="square">
            <a:spAutoFit/>
          </a:bodyPr>
          <a:lstStyle/>
          <a:p>
            <a:r>
              <a:rPr lang="en-US" sz="2400" dirty="0">
                <a:solidFill>
                  <a:schemeClr val="bg1"/>
                </a:solidFill>
                <a:latin typeface="Oswald Light" charset="0"/>
                <a:ea typeface="Oswald Light" charset="0"/>
                <a:cs typeface="Oswald Light" charset="0"/>
              </a:rPr>
              <a:t>"Got names at a Cemetery. George for one, turned around was standing in front of Georges head stone. This app is real and can be manipulated by spirit."</a:t>
            </a:r>
          </a:p>
        </p:txBody>
      </p:sp>
      <p:sp>
        <p:nvSpPr>
          <p:cNvPr id="4" name="Title 3"/>
          <p:cNvSpPr>
            <a:spLocks noGrp="1"/>
          </p:cNvSpPr>
          <p:nvPr>
            <p:ph type="title"/>
          </p:nvPr>
        </p:nvSpPr>
        <p:spPr>
          <a:xfrm>
            <a:off x="595184" y="369031"/>
            <a:ext cx="5503985" cy="892175"/>
          </a:xfrm>
        </p:spPr>
        <p:txBody>
          <a:bodyPr>
            <a:normAutofit/>
          </a:bodyPr>
          <a:lstStyle/>
          <a:p>
            <a:r>
              <a:rPr lang="en-US" sz="3600" dirty="0">
                <a:solidFill>
                  <a:schemeClr val="bg1"/>
                </a:solidFill>
              </a:rPr>
              <a:t>GHOST SPEAKER App</a:t>
            </a:r>
            <a:endParaRPr lang="en-US" sz="3600" b="0" dirty="0">
              <a:solidFill>
                <a:schemeClr val="bg1"/>
              </a:solidFill>
              <a:latin typeface="Oswald" charset="0"/>
              <a:ea typeface="Oswald" charset="0"/>
              <a:cs typeface="Oswald"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144" y="784282"/>
            <a:ext cx="6044685" cy="5326505"/>
          </a:xfrm>
          <a:prstGeom prst="rect">
            <a:avLst/>
          </a:prstGeom>
        </p:spPr>
      </p:pic>
    </p:spTree>
    <p:extLst>
      <p:ext uri="{BB962C8B-B14F-4D97-AF65-F5344CB8AC3E}">
        <p14:creationId xmlns:p14="http://schemas.microsoft.com/office/powerpoint/2010/main" val="136540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257"/>
          <a:stretch/>
        </p:blipFill>
        <p:spPr>
          <a:xfrm>
            <a:off x="5142368" y="307687"/>
            <a:ext cx="3650380" cy="6213292"/>
          </a:xfrm>
          <a:prstGeom prst="rect">
            <a:avLst/>
          </a:prstGeom>
        </p:spPr>
      </p:pic>
      <p:sp>
        <p:nvSpPr>
          <p:cNvPr id="9" name="Text Placeholder 8"/>
          <p:cNvSpPr>
            <a:spLocks noGrp="1"/>
          </p:cNvSpPr>
          <p:nvPr>
            <p:ph type="body" sz="half" idx="2"/>
          </p:nvPr>
        </p:nvSpPr>
        <p:spPr>
          <a:xfrm>
            <a:off x="839789" y="2046083"/>
            <a:ext cx="3270484" cy="4411868"/>
          </a:xfrm>
        </p:spPr>
        <p:txBody>
          <a:bodyPr>
            <a:normAutofit fontScale="92500"/>
          </a:bodyPr>
          <a:lstStyle/>
          <a:p>
            <a:r>
              <a:rPr lang="en-US" dirty="0"/>
              <a:t>Surveys the environmental electro-magnetic field readings</a:t>
            </a:r>
          </a:p>
          <a:p>
            <a:r>
              <a:rPr lang="en-US" dirty="0"/>
              <a:t>Accepts input in the form of questions from user</a:t>
            </a:r>
          </a:p>
          <a:p>
            <a:r>
              <a:rPr lang="en-US" dirty="0"/>
              <a:t>Decodes EMF data, producing speech synthesis output</a:t>
            </a:r>
          </a:p>
        </p:txBody>
      </p:sp>
      <p:sp>
        <p:nvSpPr>
          <p:cNvPr id="4" name="Title 3"/>
          <p:cNvSpPr>
            <a:spLocks noGrp="1"/>
          </p:cNvSpPr>
          <p:nvPr>
            <p:ph type="title"/>
          </p:nvPr>
        </p:nvSpPr>
        <p:spPr>
          <a:xfrm>
            <a:off x="838199" y="365125"/>
            <a:ext cx="3561785" cy="1807707"/>
          </a:xfrm>
        </p:spPr>
        <p:txBody>
          <a:bodyPr>
            <a:normAutofit/>
          </a:bodyPr>
          <a:lstStyle/>
          <a:p>
            <a:r>
              <a:rPr lang="en-US" dirty="0"/>
              <a:t>GHOST SPEAKER App</a:t>
            </a:r>
          </a:p>
        </p:txBody>
      </p:sp>
      <p:grpSp>
        <p:nvGrpSpPr>
          <p:cNvPr id="5" name="Group 4"/>
          <p:cNvGrpSpPr/>
          <p:nvPr/>
        </p:nvGrpSpPr>
        <p:grpSpPr>
          <a:xfrm>
            <a:off x="9175727" y="763202"/>
            <a:ext cx="2819259" cy="2819259"/>
            <a:chOff x="9257209" y="-1838656"/>
            <a:chExt cx="2819259" cy="2819259"/>
          </a:xfrm>
        </p:grpSpPr>
        <p:sp>
          <p:nvSpPr>
            <p:cNvPr id="12" name="Oval 11"/>
            <p:cNvSpPr>
              <a:spLocks noChangeAspect="1"/>
            </p:cNvSpPr>
            <p:nvPr/>
          </p:nvSpPr>
          <p:spPr>
            <a:xfrm>
              <a:off x="9257209" y="-1838656"/>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txBox="1">
              <a:spLocks/>
            </p:cNvSpPr>
            <p:nvPr/>
          </p:nvSpPr>
          <p:spPr>
            <a:xfrm>
              <a:off x="9572594" y="-1696965"/>
              <a:ext cx="2235785" cy="261821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 values are processed through the speech translation software"</a:t>
              </a:r>
            </a:p>
          </p:txBody>
        </p:sp>
      </p:grpSp>
      <p:grpSp>
        <p:nvGrpSpPr>
          <p:cNvPr id="3" name="Group 2"/>
          <p:cNvGrpSpPr/>
          <p:nvPr/>
        </p:nvGrpSpPr>
        <p:grpSpPr>
          <a:xfrm>
            <a:off x="9175728" y="3638692"/>
            <a:ext cx="2819259" cy="2819259"/>
            <a:chOff x="9175728" y="3638692"/>
            <a:chExt cx="2819259" cy="2819259"/>
          </a:xfrm>
        </p:grpSpPr>
        <p:sp>
          <p:nvSpPr>
            <p:cNvPr id="11" name="Oval 10"/>
            <p:cNvSpPr>
              <a:spLocks noChangeAspect="1"/>
            </p:cNvSpPr>
            <p:nvPr/>
          </p:nvSpPr>
          <p:spPr>
            <a:xfrm>
              <a:off x="9175728" y="3638692"/>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p:cNvSpPr txBox="1">
              <a:spLocks/>
            </p:cNvSpPr>
            <p:nvPr/>
          </p:nvSpPr>
          <p:spPr>
            <a:xfrm>
              <a:off x="9554613" y="3816640"/>
              <a:ext cx="2172285" cy="24633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 calculates energy values that paranormal entities might be projecting"</a:t>
              </a:r>
            </a:p>
          </p:txBody>
        </p:sp>
      </p:grpSp>
      <p:cxnSp>
        <p:nvCxnSpPr>
          <p:cNvPr id="16" name="Straight Connector 15"/>
          <p:cNvCxnSpPr/>
          <p:nvPr/>
        </p:nvCxnSpPr>
        <p:spPr>
          <a:xfrm flipV="1">
            <a:off x="7586804" y="2145710"/>
            <a:ext cx="2238038" cy="172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807774" y="4964970"/>
            <a:ext cx="1683338" cy="802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417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APPLICATION OBFUSCATION </a:t>
            </a:r>
            <a:r>
              <a:rPr lang="en-US" dirty="0">
                <a:latin typeface="Tahoma" panose="020B0604030504040204" pitchFamily="34" charset="0"/>
                <a:ea typeface="Tahoma" panose="020B0604030504040204" pitchFamily="34" charset="0"/>
                <a:cs typeface="Tahoma" panose="020B0604030504040204" pitchFamily="34" charset="0"/>
              </a:rPr>
              <a:t>─</a:t>
            </a:r>
            <a:r>
              <a:rPr lang="en-US" dirty="0"/>
              <a:t> PROGUARD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12" y="1257300"/>
            <a:ext cx="11229975" cy="5381625"/>
          </a:xfrm>
          <a:prstGeom prst="rect">
            <a:avLst/>
          </a:prstGeom>
        </p:spPr>
      </p:pic>
      <p:grpSp>
        <p:nvGrpSpPr>
          <p:cNvPr id="7" name="Group 6"/>
          <p:cNvGrpSpPr>
            <a:grpSpLocks noChangeAspect="1"/>
          </p:cNvGrpSpPr>
          <p:nvPr/>
        </p:nvGrpSpPr>
        <p:grpSpPr>
          <a:xfrm>
            <a:off x="8670472" y="2046885"/>
            <a:ext cx="3279248" cy="3279248"/>
            <a:chOff x="9257209" y="-1838656"/>
            <a:chExt cx="2819259" cy="2819259"/>
          </a:xfrm>
        </p:grpSpPr>
        <p:sp>
          <p:nvSpPr>
            <p:cNvPr id="8" name="Oval 7"/>
            <p:cNvSpPr>
              <a:spLocks noChangeAspect="1"/>
            </p:cNvSpPr>
            <p:nvPr/>
          </p:nvSpPr>
          <p:spPr>
            <a:xfrm>
              <a:off x="9257209" y="-1838656"/>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p:cNvSpPr txBox="1">
              <a:spLocks/>
            </p:cNvSpPr>
            <p:nvPr/>
          </p:nvSpPr>
          <p:spPr>
            <a:xfrm>
              <a:off x="9572594" y="-1696965"/>
              <a:ext cx="2235785" cy="261821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err="1">
                  <a:solidFill>
                    <a:schemeClr val="bg1"/>
                  </a:solidFill>
                </a:rPr>
                <a:t>Krugism</a:t>
              </a:r>
              <a:r>
                <a:rPr lang="en-US" sz="2400" dirty="0">
                  <a:solidFill>
                    <a:schemeClr val="bg1"/>
                  </a:solidFill>
                </a:rPr>
                <a:t> used application obfuscation to obscure object and variable names</a:t>
              </a:r>
            </a:p>
          </p:txBody>
        </p:sp>
      </p:grpSp>
    </p:spTree>
    <p:extLst>
      <p:ext uri="{BB962C8B-B14F-4D97-AF65-F5344CB8AC3E}">
        <p14:creationId xmlns:p14="http://schemas.microsoft.com/office/powerpoint/2010/main" val="158916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DECODING OBFUSCATED CODE</a:t>
            </a:r>
            <a:endParaRPr lang="en-US" dirty="0"/>
          </a:p>
        </p:txBody>
      </p:sp>
      <p:sp>
        <p:nvSpPr>
          <p:cNvPr id="4" name="Content Placeholder 3"/>
          <p:cNvSpPr>
            <a:spLocks noGrp="1"/>
          </p:cNvSpPr>
          <p:nvPr>
            <p:ph idx="1"/>
          </p:nvPr>
        </p:nvSpPr>
        <p:spPr>
          <a:xfrm>
            <a:off x="838200" y="2906931"/>
            <a:ext cx="10515600" cy="3749268"/>
          </a:xfrm>
        </p:spPr>
        <p:txBody>
          <a:bodyPr/>
          <a:lstStyle/>
          <a:p>
            <a:r>
              <a:rPr lang="en-US" dirty="0"/>
              <a:t>Import </a:t>
            </a:r>
            <a:r>
              <a:rPr lang="en-US" dirty="0" err="1"/>
              <a:t>JadX</a:t>
            </a:r>
            <a:r>
              <a:rPr lang="en-US" dirty="0"/>
              <a:t> code into Android Studio for analysis</a:t>
            </a:r>
          </a:p>
          <a:p>
            <a:pPr lvl="1"/>
            <a:r>
              <a:rPr lang="en-US" dirty="0"/>
              <a:t>Start Android Studio, click Import project (Eclipse ADT, </a:t>
            </a:r>
            <a:r>
              <a:rPr lang="en-US" dirty="0" err="1"/>
              <a:t>Gradle</a:t>
            </a:r>
            <a:r>
              <a:rPr lang="en-US" dirty="0"/>
              <a:t>, etc.)</a:t>
            </a:r>
          </a:p>
          <a:p>
            <a:pPr lvl="1"/>
            <a:r>
              <a:rPr lang="en-US" dirty="0"/>
              <a:t>Select </a:t>
            </a:r>
            <a:r>
              <a:rPr lang="en-US" dirty="0" err="1"/>
              <a:t>JadX</a:t>
            </a:r>
            <a:r>
              <a:rPr lang="en-US" dirty="0"/>
              <a:t> output directory then click </a:t>
            </a:r>
            <a:r>
              <a:rPr lang="en-US" b="1" dirty="0"/>
              <a:t>Next | Next | Next | Next | Next | Next | Finish</a:t>
            </a:r>
          </a:p>
          <a:p>
            <a:r>
              <a:rPr lang="en-US" dirty="0"/>
              <a:t>Start your analysis at the micro-level</a:t>
            </a:r>
          </a:p>
          <a:p>
            <a:pPr lvl="1"/>
            <a:r>
              <a:rPr lang="en-US" dirty="0"/>
              <a:t>Focus on small-picture items, ignore the big-picture for now</a:t>
            </a:r>
          </a:p>
          <a:p>
            <a:pPr lvl="1"/>
            <a:r>
              <a:rPr lang="en-US" dirty="0"/>
              <a:t>Try to understand small pieces of code, a little at a time</a:t>
            </a:r>
          </a:p>
          <a:p>
            <a:pPr lvl="1"/>
            <a:r>
              <a:rPr lang="en-US" dirty="0"/>
              <a:t>Use the Android Developer and Stack Overflow sites to help understand code</a:t>
            </a:r>
          </a:p>
        </p:txBody>
      </p:sp>
      <p:sp>
        <p:nvSpPr>
          <p:cNvPr id="7" name="Text Placeholder 4"/>
          <p:cNvSpPr txBox="1">
            <a:spLocks/>
          </p:cNvSpPr>
          <p:nvPr/>
        </p:nvSpPr>
        <p:spPr>
          <a:xfrm>
            <a:off x="838200" y="1250820"/>
            <a:ext cx="10515600" cy="1452972"/>
          </a:xfrm>
          <a:prstGeom prst="rect">
            <a:avLst/>
          </a:prstGeom>
          <a:solidFill>
            <a:schemeClr val="bg1">
              <a:lumMod val="85000"/>
              <a:alpha val="69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dirty="0">
                <a:latin typeface="Meslo LG L DZ" panose="020B0609030804020204" pitchFamily="49" charset="0"/>
                <a:ea typeface="Meslo LG L DZ" panose="020B0609030804020204" pitchFamily="49" charset="0"/>
                <a:cs typeface="Meslo LG L DZ" panose="020B0609030804020204" pitchFamily="49" charset="0"/>
              </a:rPr>
              <a:t>$ </a:t>
            </a:r>
            <a:r>
              <a:rPr lang="en-US" sz="1600" b="1" dirty="0" err="1">
                <a:latin typeface="Meslo LG L DZ" panose="020B0609030804020204" pitchFamily="49" charset="0"/>
                <a:ea typeface="Meslo LG L DZ" panose="020B0609030804020204" pitchFamily="49" charset="0"/>
                <a:cs typeface="Meslo LG L DZ" panose="020B0609030804020204" pitchFamily="49" charset="0"/>
              </a:rPr>
              <a:t>mkdir</a:t>
            </a:r>
            <a:r>
              <a:rPr lang="en-US" sz="1600" b="1" dirty="0">
                <a:latin typeface="Meslo LG L DZ" panose="020B0609030804020204" pitchFamily="49" charset="0"/>
                <a:ea typeface="Meslo LG L DZ" panose="020B0609030804020204" pitchFamily="49" charset="0"/>
                <a:cs typeface="Meslo LG L DZ" panose="020B0609030804020204" pitchFamily="49" charset="0"/>
              </a:rPr>
              <a:t> </a:t>
            </a:r>
            <a:r>
              <a:rPr lang="en-US" sz="1600" b="1" dirty="0" err="1">
                <a:latin typeface="Meslo LG L DZ" panose="020B0609030804020204" pitchFamily="49" charset="0"/>
                <a:ea typeface="Meslo LG L DZ" panose="020B0609030804020204" pitchFamily="49" charset="0"/>
                <a:cs typeface="Meslo LG L DZ" panose="020B0609030804020204" pitchFamily="49" charset="0"/>
              </a:rPr>
              <a:t>ghostspeaker</a:t>
            </a:r>
            <a:endParaRPr lang="en-US" sz="1600" b="1" dirty="0">
              <a:latin typeface="Meslo LG L DZ" panose="020B0609030804020204" pitchFamily="49" charset="0"/>
              <a:ea typeface="Meslo LG L DZ" panose="020B0609030804020204" pitchFamily="49" charset="0"/>
              <a:cs typeface="Meslo LG L DZ" panose="020B0609030804020204" pitchFamily="49" charset="0"/>
            </a:endParaRPr>
          </a:p>
          <a:p>
            <a:pPr>
              <a:lnSpc>
                <a:spcPct val="100000"/>
              </a:lnSpc>
              <a:spcBef>
                <a:spcPts val="0"/>
              </a:spcBef>
            </a:pPr>
            <a:r>
              <a:rPr lang="en-US" sz="1600" dirty="0">
                <a:latin typeface="Meslo LG L DZ" panose="020B0609030804020204" pitchFamily="49" charset="0"/>
                <a:ea typeface="Meslo LG L DZ" panose="020B0609030804020204" pitchFamily="49" charset="0"/>
                <a:cs typeface="Meslo LG L DZ" panose="020B0609030804020204" pitchFamily="49" charset="0"/>
              </a:rPr>
              <a:t>$ </a:t>
            </a:r>
            <a:r>
              <a:rPr lang="en-US" sz="1600" b="1" dirty="0" err="1">
                <a:latin typeface="Meslo LG L DZ" panose="020B0609030804020204" pitchFamily="49" charset="0"/>
                <a:ea typeface="Meslo LG L DZ" panose="020B0609030804020204" pitchFamily="49" charset="0"/>
                <a:cs typeface="Meslo LG L DZ" panose="020B0609030804020204" pitchFamily="49" charset="0"/>
              </a:rPr>
              <a:t>jadx</a:t>
            </a:r>
            <a:r>
              <a:rPr lang="en-US" sz="1600" b="1" dirty="0">
                <a:latin typeface="Meslo LG L DZ" panose="020B0609030804020204" pitchFamily="49" charset="0"/>
                <a:ea typeface="Meslo LG L DZ" panose="020B0609030804020204" pitchFamily="49" charset="0"/>
                <a:cs typeface="Meslo LG L DZ" panose="020B0609030804020204" pitchFamily="49" charset="0"/>
              </a:rPr>
              <a:t> -d </a:t>
            </a:r>
            <a:r>
              <a:rPr lang="en-US" sz="1600" b="1" dirty="0" err="1">
                <a:latin typeface="Meslo LG L DZ" panose="020B0609030804020204" pitchFamily="49" charset="0"/>
                <a:ea typeface="Meslo LG L DZ" panose="020B0609030804020204" pitchFamily="49" charset="0"/>
                <a:cs typeface="Meslo LG L DZ" panose="020B0609030804020204" pitchFamily="49" charset="0"/>
              </a:rPr>
              <a:t>ghostspeaker</a:t>
            </a:r>
            <a:r>
              <a:rPr lang="en-US" sz="1600" b="1" dirty="0">
                <a:latin typeface="Meslo LG L DZ" panose="020B0609030804020204" pitchFamily="49" charset="0"/>
                <a:ea typeface="Meslo LG L DZ" panose="020B0609030804020204" pitchFamily="49" charset="0"/>
                <a:cs typeface="Meslo LG L DZ" panose="020B0609030804020204" pitchFamily="49" charset="0"/>
              </a:rPr>
              <a:t> com.krugism.GhostSpeaker-1.apk</a:t>
            </a:r>
          </a:p>
          <a:p>
            <a:pPr>
              <a:lnSpc>
                <a:spcPct val="100000"/>
              </a:lnSpc>
              <a:spcBef>
                <a:spcPts val="0"/>
              </a:spcBef>
            </a:pPr>
            <a:r>
              <a:rPr lang="en-US" sz="1600" dirty="0">
                <a:latin typeface="Meslo LG L DZ" panose="020B0609030804020204" pitchFamily="49" charset="0"/>
                <a:ea typeface="Meslo LG L DZ" panose="020B0609030804020204" pitchFamily="49" charset="0"/>
                <a:cs typeface="Meslo LG L DZ" panose="020B0609030804020204" pitchFamily="49" charset="0"/>
              </a:rPr>
              <a:t>...</a:t>
            </a:r>
          </a:p>
          <a:p>
            <a:pPr>
              <a:lnSpc>
                <a:spcPct val="100000"/>
              </a:lnSpc>
              <a:spcBef>
                <a:spcPts val="0"/>
              </a:spcBef>
            </a:pPr>
            <a:r>
              <a:rPr lang="en-US" sz="1600" dirty="0">
                <a:latin typeface="Meslo LG L DZ" panose="020B0609030804020204" pitchFamily="49" charset="0"/>
                <a:ea typeface="Meslo LG L DZ" panose="020B0609030804020204" pitchFamily="49" charset="0"/>
                <a:cs typeface="Meslo LG L DZ" panose="020B0609030804020204" pitchFamily="49" charset="0"/>
              </a:rPr>
              <a:t>$ </a:t>
            </a:r>
            <a:r>
              <a:rPr lang="en-US" sz="1600" b="1" dirty="0">
                <a:latin typeface="Meslo LG L DZ" panose="020B0609030804020204" pitchFamily="49" charset="0"/>
                <a:ea typeface="Meslo LG L DZ" panose="020B0609030804020204" pitchFamily="49" charset="0"/>
                <a:cs typeface="Meslo LG L DZ" panose="020B0609030804020204" pitchFamily="49" charset="0"/>
              </a:rPr>
              <a:t>ls </a:t>
            </a:r>
            <a:r>
              <a:rPr lang="en-US" sz="1600" b="1" dirty="0" err="1">
                <a:latin typeface="Meslo LG L DZ" panose="020B0609030804020204" pitchFamily="49" charset="0"/>
                <a:ea typeface="Meslo LG L DZ" panose="020B0609030804020204" pitchFamily="49" charset="0"/>
                <a:cs typeface="Meslo LG L DZ" panose="020B0609030804020204" pitchFamily="49" charset="0"/>
              </a:rPr>
              <a:t>ghostspeaker</a:t>
            </a:r>
            <a:r>
              <a:rPr lang="en-US" sz="1600" b="1" dirty="0">
                <a:latin typeface="Meslo LG L DZ" panose="020B0609030804020204" pitchFamily="49" charset="0"/>
                <a:ea typeface="Meslo LG L DZ" panose="020B0609030804020204" pitchFamily="49" charset="0"/>
                <a:cs typeface="Meslo LG L DZ" panose="020B0609030804020204" pitchFamily="49" charset="0"/>
              </a:rPr>
              <a:t>/</a:t>
            </a:r>
          </a:p>
          <a:p>
            <a:pPr>
              <a:lnSpc>
                <a:spcPct val="100000"/>
              </a:lnSpc>
              <a:spcBef>
                <a:spcPts val="0"/>
              </a:spcBef>
            </a:pPr>
            <a:r>
              <a:rPr lang="en-US" sz="1600" dirty="0">
                <a:latin typeface="Meslo LG L DZ" panose="020B0609030804020204" pitchFamily="49" charset="0"/>
                <a:ea typeface="Meslo LG L DZ" panose="020B0609030804020204" pitchFamily="49" charset="0"/>
                <a:cs typeface="Meslo LG L DZ" panose="020B0609030804020204" pitchFamily="49" charset="0"/>
              </a:rPr>
              <a:t>AndroidManifest.xml  android/         com/             org/             res/</a:t>
            </a:r>
          </a:p>
        </p:txBody>
      </p:sp>
    </p:spTree>
    <p:extLst>
      <p:ext uri="{BB962C8B-B14F-4D97-AF65-F5344CB8AC3E}">
        <p14:creationId xmlns:p14="http://schemas.microsoft.com/office/powerpoint/2010/main" val="3951582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4813" y="1257300"/>
            <a:ext cx="11622374" cy="5009849"/>
            <a:chOff x="284813" y="1257300"/>
            <a:chExt cx="11622374" cy="5009849"/>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3" y="1257300"/>
              <a:ext cx="11622374" cy="5009849"/>
            </a:xfrm>
            <a:prstGeom prst="rect">
              <a:avLst/>
            </a:prstGeom>
          </p:spPr>
        </p:pic>
        <p:cxnSp>
          <p:nvCxnSpPr>
            <p:cNvPr id="9" name="Straight Connector 8"/>
            <p:cNvCxnSpPr/>
            <p:nvPr/>
          </p:nvCxnSpPr>
          <p:spPr>
            <a:xfrm>
              <a:off x="3987384" y="3336676"/>
              <a:ext cx="5479429" cy="1325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9087928" y="3392283"/>
              <a:ext cx="2819259" cy="2819259"/>
              <a:chOff x="9175728" y="3638692"/>
              <a:chExt cx="2819259" cy="2819259"/>
            </a:xfrm>
          </p:grpSpPr>
          <p:sp>
            <p:nvSpPr>
              <p:cNvPr id="7" name="Oval 6"/>
              <p:cNvSpPr>
                <a:spLocks noChangeAspect="1"/>
              </p:cNvSpPr>
              <p:nvPr/>
            </p:nvSpPr>
            <p:spPr>
              <a:xfrm>
                <a:off x="9175728" y="3638692"/>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txBox="1">
                <a:spLocks/>
              </p:cNvSpPr>
              <p:nvPr/>
            </p:nvSpPr>
            <p:spPr>
              <a:xfrm>
                <a:off x="9465713" y="3816640"/>
                <a:ext cx="2172285" cy="24633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Identify variables to be renamed using code context</a:t>
                </a:r>
              </a:p>
            </p:txBody>
          </p:sp>
        </p:grpSp>
      </p:grpSp>
      <p:grpSp>
        <p:nvGrpSpPr>
          <p:cNvPr id="25" name="Group 24"/>
          <p:cNvGrpSpPr/>
          <p:nvPr/>
        </p:nvGrpSpPr>
        <p:grpSpPr>
          <a:xfrm>
            <a:off x="284813" y="1257300"/>
            <a:ext cx="11622374" cy="5004507"/>
            <a:chOff x="284813" y="1271006"/>
            <a:chExt cx="11622374" cy="5004507"/>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273"/>
            <a:stretch/>
          </p:blipFill>
          <p:spPr>
            <a:xfrm>
              <a:off x="284813" y="1271006"/>
              <a:ext cx="11622374" cy="5004507"/>
            </a:xfrm>
            <a:prstGeom prst="rect">
              <a:avLst/>
            </a:prstGeom>
          </p:spPr>
        </p:pic>
        <p:grpSp>
          <p:nvGrpSpPr>
            <p:cNvPr id="24" name="Group 23"/>
            <p:cNvGrpSpPr/>
            <p:nvPr/>
          </p:nvGrpSpPr>
          <p:grpSpPr>
            <a:xfrm>
              <a:off x="8955516" y="3379793"/>
              <a:ext cx="2819259" cy="2819259"/>
              <a:chOff x="8955516" y="3379793"/>
              <a:chExt cx="2819259" cy="2819259"/>
            </a:xfrm>
          </p:grpSpPr>
          <p:sp>
            <p:nvSpPr>
              <p:cNvPr id="21" name="Oval 20"/>
              <p:cNvSpPr>
                <a:spLocks noChangeAspect="1"/>
              </p:cNvSpPr>
              <p:nvPr/>
            </p:nvSpPr>
            <p:spPr>
              <a:xfrm>
                <a:off x="8955516" y="3379793"/>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p:cNvSpPr txBox="1">
                <a:spLocks/>
              </p:cNvSpPr>
              <p:nvPr/>
            </p:nvSpPr>
            <p:spPr>
              <a:xfrm>
                <a:off x="9241961" y="3647681"/>
                <a:ext cx="2324685" cy="24633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Highlight variable then right-click | Refactor | Rename</a:t>
                </a:r>
                <a:br>
                  <a:rPr lang="en-US" sz="2400" dirty="0">
                    <a:solidFill>
                      <a:schemeClr val="bg1"/>
                    </a:solidFill>
                  </a:rPr>
                </a:br>
                <a:r>
                  <a:rPr lang="en-US" sz="2400" dirty="0">
                    <a:solidFill>
                      <a:schemeClr val="bg1"/>
                    </a:solidFill>
                  </a:rPr>
                  <a:t>(or Shift F6)</a:t>
                </a:r>
              </a:p>
            </p:txBody>
          </p:sp>
        </p:gr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3" y="1254629"/>
            <a:ext cx="11622374" cy="5009849"/>
          </a:xfrm>
          <a:prstGeom prst="rect">
            <a:avLst/>
          </a:prstGeom>
        </p:spPr>
      </p:pic>
      <p:sp>
        <p:nvSpPr>
          <p:cNvPr id="2" name="Title 1"/>
          <p:cNvSpPr>
            <a:spLocks noGrp="1"/>
          </p:cNvSpPr>
          <p:nvPr>
            <p:ph type="title"/>
          </p:nvPr>
        </p:nvSpPr>
        <p:spPr/>
        <p:txBody>
          <a:bodyPr/>
          <a:lstStyle/>
          <a:p>
            <a:r>
              <a:rPr lang="en-US" dirty="0"/>
              <a:t>REFACTOR AND RENAME VARIABLES</a:t>
            </a:r>
          </a:p>
        </p:txBody>
      </p:sp>
    </p:spTree>
    <p:extLst>
      <p:ext uri="{BB962C8B-B14F-4D97-AF65-F5344CB8AC3E}">
        <p14:creationId xmlns:p14="http://schemas.microsoft.com/office/powerpoint/2010/main" val="180412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LOGGING MESSAGES, EXCEPTIONS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29" y="1459399"/>
            <a:ext cx="10963275" cy="45910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29" y="1459399"/>
            <a:ext cx="10963275" cy="4591050"/>
          </a:xfrm>
          <a:prstGeom prst="rect">
            <a:avLst/>
          </a:prstGeom>
        </p:spPr>
      </p:pic>
      <p:grpSp>
        <p:nvGrpSpPr>
          <p:cNvPr id="5" name="Group 4"/>
          <p:cNvGrpSpPr/>
          <p:nvPr/>
        </p:nvGrpSpPr>
        <p:grpSpPr>
          <a:xfrm>
            <a:off x="9188607" y="3522781"/>
            <a:ext cx="2819259" cy="2819259"/>
            <a:chOff x="9188607" y="3522781"/>
            <a:chExt cx="2819259" cy="2819259"/>
          </a:xfrm>
        </p:grpSpPr>
        <p:sp>
          <p:nvSpPr>
            <p:cNvPr id="6" name="Oval 5"/>
            <p:cNvSpPr>
              <a:spLocks noChangeAspect="1"/>
            </p:cNvSpPr>
            <p:nvPr/>
          </p:nvSpPr>
          <p:spPr>
            <a:xfrm>
              <a:off x="9188607" y="3522781"/>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9554613" y="3816640"/>
              <a:ext cx="2172285" cy="24633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Use string clues in code to rename variables, methods</a:t>
              </a:r>
            </a:p>
          </p:txBody>
        </p:sp>
      </p:grpSp>
      <p:cxnSp>
        <p:nvCxnSpPr>
          <p:cNvPr id="8" name="Straight Connector 7"/>
          <p:cNvCxnSpPr/>
          <p:nvPr/>
        </p:nvCxnSpPr>
        <p:spPr>
          <a:xfrm>
            <a:off x="5631255" y="3675707"/>
            <a:ext cx="3859857" cy="128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33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OBJECT TYPES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96" y="1602210"/>
            <a:ext cx="10972800" cy="425091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96" y="1602210"/>
            <a:ext cx="10972800" cy="4250913"/>
          </a:xfrm>
          <a:prstGeom prst="rect">
            <a:avLst/>
          </a:prstGeom>
        </p:spPr>
      </p:pic>
      <p:grpSp>
        <p:nvGrpSpPr>
          <p:cNvPr id="5" name="Group 4"/>
          <p:cNvGrpSpPr/>
          <p:nvPr/>
        </p:nvGrpSpPr>
        <p:grpSpPr>
          <a:xfrm>
            <a:off x="9175728" y="3638692"/>
            <a:ext cx="2819259" cy="2819259"/>
            <a:chOff x="9175728" y="3638692"/>
            <a:chExt cx="2819259" cy="2819259"/>
          </a:xfrm>
        </p:grpSpPr>
        <p:sp>
          <p:nvSpPr>
            <p:cNvPr id="6" name="Oval 5"/>
            <p:cNvSpPr>
              <a:spLocks noChangeAspect="1"/>
            </p:cNvSpPr>
            <p:nvPr/>
          </p:nvSpPr>
          <p:spPr>
            <a:xfrm>
              <a:off x="9175728" y="3638692"/>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9492093" y="3816640"/>
              <a:ext cx="2172285" cy="24633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It's OK to rename variables to complex object type names</a:t>
              </a:r>
            </a:p>
          </p:txBody>
        </p:sp>
      </p:grpSp>
      <p:cxnSp>
        <p:nvCxnSpPr>
          <p:cNvPr id="8" name="Straight Connector 7"/>
          <p:cNvCxnSpPr/>
          <p:nvPr/>
        </p:nvCxnSpPr>
        <p:spPr>
          <a:xfrm>
            <a:off x="6174463" y="3883937"/>
            <a:ext cx="3316649" cy="1081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21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7" t="8396" r="24089" b="15939"/>
          <a:stretch/>
        </p:blipFill>
        <p:spPr>
          <a:xfrm>
            <a:off x="0" y="-12357"/>
            <a:ext cx="12266141" cy="6870357"/>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05" y="2132339"/>
            <a:ext cx="4279900" cy="2553961"/>
          </a:xfrm>
          <a:prstGeom prst="rect">
            <a:avLst/>
          </a:prstGeom>
        </p:spPr>
      </p:pic>
      <p:sp>
        <p:nvSpPr>
          <p:cNvPr id="5" name="Title 4"/>
          <p:cNvSpPr>
            <a:spLocks noGrp="1"/>
          </p:cNvSpPr>
          <p:nvPr>
            <p:ph type="title"/>
          </p:nvPr>
        </p:nvSpPr>
        <p:spPr>
          <a:xfrm>
            <a:off x="665205" y="2976733"/>
            <a:ext cx="4186195" cy="1011067"/>
          </a:xfrm>
        </p:spPr>
        <p:txBody>
          <a:bodyPr>
            <a:noAutofit/>
          </a:bodyPr>
          <a:lstStyle/>
          <a:p>
            <a:pPr algn="ctr"/>
            <a:r>
              <a:rPr lang="en-US" sz="6000" dirty="0">
                <a:solidFill>
                  <a:schemeClr val="bg1"/>
                </a:solidFill>
              </a:rPr>
              <a:t>A Haunting</a:t>
            </a:r>
          </a:p>
        </p:txBody>
      </p:sp>
      <p:sp>
        <p:nvSpPr>
          <p:cNvPr id="8" name="Rectangle 7"/>
          <p:cNvSpPr/>
          <p:nvPr/>
        </p:nvSpPr>
        <p:spPr>
          <a:xfrm>
            <a:off x="365760" y="349135"/>
            <a:ext cx="11521440" cy="6134792"/>
          </a:xfrm>
          <a:prstGeom prst="rect">
            <a:avLst/>
          </a:prstGeom>
          <a:noFill/>
          <a:ln w="92075" cap="flat" cmpd="thickThin">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534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TEMPORARY NAMES FOR READABILITY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87" y="1257300"/>
            <a:ext cx="11172825" cy="53054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87" y="1257300"/>
            <a:ext cx="11172825" cy="5305425"/>
          </a:xfrm>
          <a:prstGeom prst="rect">
            <a:avLst/>
          </a:prstGeom>
        </p:spPr>
      </p:pic>
      <p:grpSp>
        <p:nvGrpSpPr>
          <p:cNvPr id="5" name="Group 4"/>
          <p:cNvGrpSpPr/>
          <p:nvPr/>
        </p:nvGrpSpPr>
        <p:grpSpPr>
          <a:xfrm>
            <a:off x="7926350" y="2567324"/>
            <a:ext cx="2819259" cy="2819259"/>
            <a:chOff x="9175728" y="3638692"/>
            <a:chExt cx="2819259" cy="2819259"/>
          </a:xfrm>
        </p:grpSpPr>
        <p:sp>
          <p:nvSpPr>
            <p:cNvPr id="6" name="Oval 5"/>
            <p:cNvSpPr>
              <a:spLocks noChangeAspect="1"/>
            </p:cNvSpPr>
            <p:nvPr/>
          </p:nvSpPr>
          <p:spPr>
            <a:xfrm>
              <a:off x="9175728" y="3638692"/>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9554613" y="3816640"/>
              <a:ext cx="2172285" cy="24633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You can temporarily name variables to help you decode meaning</a:t>
              </a:r>
            </a:p>
          </p:txBody>
        </p:sp>
      </p:grpSp>
      <p:cxnSp>
        <p:nvCxnSpPr>
          <p:cNvPr id="8" name="Straight Connector 7"/>
          <p:cNvCxnSpPr/>
          <p:nvPr/>
        </p:nvCxnSpPr>
        <p:spPr>
          <a:xfrm flipV="1">
            <a:off x="5450186" y="4345663"/>
            <a:ext cx="2942376" cy="1285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86" y="1257299"/>
            <a:ext cx="11172825" cy="5305425"/>
          </a:xfrm>
          <a:prstGeom prst="rect">
            <a:avLst/>
          </a:prstGeom>
        </p:spPr>
      </p:pic>
      <p:grpSp>
        <p:nvGrpSpPr>
          <p:cNvPr id="21" name="Group 20"/>
          <p:cNvGrpSpPr/>
          <p:nvPr/>
        </p:nvGrpSpPr>
        <p:grpSpPr>
          <a:xfrm>
            <a:off x="8078750" y="2719724"/>
            <a:ext cx="2819259" cy="2819259"/>
            <a:chOff x="9175728" y="3638692"/>
            <a:chExt cx="2819259" cy="2819259"/>
          </a:xfrm>
        </p:grpSpPr>
        <p:sp>
          <p:nvSpPr>
            <p:cNvPr id="22" name="Oval 21"/>
            <p:cNvSpPr>
              <a:spLocks noChangeAspect="1"/>
            </p:cNvSpPr>
            <p:nvPr/>
          </p:nvSpPr>
          <p:spPr>
            <a:xfrm>
              <a:off x="9175728" y="3638692"/>
              <a:ext cx="2819259" cy="28192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p:cNvSpPr txBox="1">
              <a:spLocks/>
            </p:cNvSpPr>
            <p:nvPr/>
          </p:nvSpPr>
          <p:spPr>
            <a:xfrm>
              <a:off x="9554613" y="3911230"/>
              <a:ext cx="2172285" cy="2463362"/>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2400" dirty="0">
                  <a:solidFill>
                    <a:schemeClr val="bg1"/>
                  </a:solidFill>
                </a:rPr>
                <a:t>When you have more context, rename again later, adding comments as needed</a:t>
              </a:r>
            </a:p>
          </p:txBody>
        </p:sp>
      </p:grpSp>
      <p:cxnSp>
        <p:nvCxnSpPr>
          <p:cNvPr id="24" name="Straight Connector 23"/>
          <p:cNvCxnSpPr/>
          <p:nvPr/>
        </p:nvCxnSpPr>
        <p:spPr>
          <a:xfrm flipV="1">
            <a:off x="4067503" y="4498063"/>
            <a:ext cx="4477459" cy="1133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2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GHOST SPEAKER: </a:t>
            </a:r>
            <a:r>
              <a:rPr lang="en-US" dirty="0" err="1"/>
              <a:t>readSensorDataMaths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87" y="1257300"/>
            <a:ext cx="11172825" cy="5305425"/>
          </a:xfrm>
          <a:prstGeom prst="rect">
            <a:avLst/>
          </a:prstGeom>
        </p:spPr>
      </p:pic>
      <p:sp>
        <p:nvSpPr>
          <p:cNvPr id="13" name="Rectangle 12"/>
          <p:cNvSpPr/>
          <p:nvPr/>
        </p:nvSpPr>
        <p:spPr>
          <a:xfrm>
            <a:off x="509587" y="1257300"/>
            <a:ext cx="11172825" cy="5305425"/>
          </a:xfrm>
          <a:prstGeom prst="rect">
            <a:avLst/>
          </a:prstGeom>
          <a:solidFill>
            <a:schemeClr val="bg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0670" t="47540" r="3038" b="20944"/>
          <a:stretch/>
        </p:blipFill>
        <p:spPr>
          <a:xfrm>
            <a:off x="613799" y="3794963"/>
            <a:ext cx="10964403" cy="2475210"/>
          </a:xfrm>
          <a:prstGeom prst="rect">
            <a:avLst/>
          </a:prstGeom>
        </p:spPr>
      </p:pic>
    </p:spTree>
    <p:extLst>
      <p:ext uri="{BB962C8B-B14F-4D97-AF65-F5344CB8AC3E}">
        <p14:creationId xmlns:p14="http://schemas.microsoft.com/office/powerpoint/2010/main" val="1107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GHOST SPEAKER: </a:t>
            </a:r>
            <a:r>
              <a:rPr lang="en-US" dirty="0" err="1"/>
              <a:t>speakDictWordHandler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87" y="1257300"/>
            <a:ext cx="11172825" cy="5305425"/>
          </a:xfrm>
          <a:prstGeom prst="rect">
            <a:avLst/>
          </a:prstGeom>
        </p:spPr>
      </p:pic>
      <p:sp>
        <p:nvSpPr>
          <p:cNvPr id="5" name="Rectangle 4"/>
          <p:cNvSpPr/>
          <p:nvPr/>
        </p:nvSpPr>
        <p:spPr>
          <a:xfrm>
            <a:off x="509587" y="1257300"/>
            <a:ext cx="11172825" cy="5305425"/>
          </a:xfrm>
          <a:prstGeom prst="rect">
            <a:avLst/>
          </a:prstGeom>
          <a:solidFill>
            <a:schemeClr val="bg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8990" t="39395" r="7959" b="32598"/>
          <a:stretch/>
        </p:blipFill>
        <p:spPr>
          <a:xfrm>
            <a:off x="671682" y="3592285"/>
            <a:ext cx="10682118" cy="2677886"/>
          </a:xfrm>
          <a:prstGeom prst="rect">
            <a:avLst/>
          </a:prstGeom>
        </p:spPr>
      </p:pic>
    </p:spTree>
    <p:extLst>
      <p:ext uri="{BB962C8B-B14F-4D97-AF65-F5344CB8AC3E}">
        <p14:creationId xmlns:p14="http://schemas.microsoft.com/office/powerpoint/2010/main" val="20227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GHOST SPEAKER: </a:t>
            </a:r>
            <a:r>
              <a:rPr lang="en-US" dirty="0" err="1"/>
              <a:t>readDictWordListIntoArray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87" y="1257300"/>
            <a:ext cx="11172825" cy="5305425"/>
          </a:xfrm>
          <a:prstGeom prst="rect">
            <a:avLst/>
          </a:prstGeom>
        </p:spPr>
      </p:pic>
      <p:sp>
        <p:nvSpPr>
          <p:cNvPr id="6" name="Rectangle 5"/>
          <p:cNvSpPr/>
          <p:nvPr/>
        </p:nvSpPr>
        <p:spPr>
          <a:xfrm>
            <a:off x="509587" y="1257299"/>
            <a:ext cx="11172825" cy="5305425"/>
          </a:xfrm>
          <a:prstGeom prst="rect">
            <a:avLst/>
          </a:prstGeom>
          <a:solidFill>
            <a:schemeClr val="bg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6944" t="26468" r="7960" b="27509"/>
          <a:stretch/>
        </p:blipFill>
        <p:spPr>
          <a:xfrm>
            <a:off x="2166119" y="2609641"/>
            <a:ext cx="9187681" cy="364420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270" y="381492"/>
            <a:ext cx="7899461" cy="6095017"/>
          </a:xfrm>
          <a:prstGeom prst="rect">
            <a:avLst/>
          </a:prstGeom>
        </p:spPr>
      </p:pic>
    </p:spTree>
    <p:extLst>
      <p:ext uri="{BB962C8B-B14F-4D97-AF65-F5344CB8AC3E}">
        <p14:creationId xmlns:p14="http://schemas.microsoft.com/office/powerpoint/2010/main" val="29762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17">
                                          <p:stCondLst>
                                            <p:cond delay="0"/>
                                          </p:stCondLst>
                                        </p:cTn>
                                        <p:tgtEl>
                                          <p:spTgt spid="7"/>
                                        </p:tgtEl>
                                      </p:cBhvr>
                                    </p:animEffect>
                                    <p:anim calcmode="lin" valueType="num">
                                      <p:cBhvr>
                                        <p:cTn id="20"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5" dur="10">
                                          <p:stCondLst>
                                            <p:cond delay="244"/>
                                          </p:stCondLst>
                                        </p:cTn>
                                        <p:tgtEl>
                                          <p:spTgt spid="7"/>
                                        </p:tgtEl>
                                      </p:cBhvr>
                                      <p:to x="100000" y="60000"/>
                                    </p:animScale>
                                    <p:animScale>
                                      <p:cBhvr>
                                        <p:cTn id="26" dur="62" decel="50000">
                                          <p:stCondLst>
                                            <p:cond delay="254"/>
                                          </p:stCondLst>
                                        </p:cTn>
                                        <p:tgtEl>
                                          <p:spTgt spid="7"/>
                                        </p:tgtEl>
                                      </p:cBhvr>
                                      <p:to x="100000" y="100000"/>
                                    </p:animScale>
                                    <p:animScale>
                                      <p:cBhvr>
                                        <p:cTn id="27" dur="10">
                                          <p:stCondLst>
                                            <p:cond delay="492"/>
                                          </p:stCondLst>
                                        </p:cTn>
                                        <p:tgtEl>
                                          <p:spTgt spid="7"/>
                                        </p:tgtEl>
                                      </p:cBhvr>
                                      <p:to x="100000" y="80000"/>
                                    </p:animScale>
                                    <p:animScale>
                                      <p:cBhvr>
                                        <p:cTn id="28" dur="62" decel="50000">
                                          <p:stCondLst>
                                            <p:cond delay="502"/>
                                          </p:stCondLst>
                                        </p:cTn>
                                        <p:tgtEl>
                                          <p:spTgt spid="7"/>
                                        </p:tgtEl>
                                      </p:cBhvr>
                                      <p:to x="100000" y="100000"/>
                                    </p:animScale>
                                    <p:animScale>
                                      <p:cBhvr>
                                        <p:cTn id="29" dur="10">
                                          <p:stCondLst>
                                            <p:cond delay="616"/>
                                          </p:stCondLst>
                                        </p:cTn>
                                        <p:tgtEl>
                                          <p:spTgt spid="7"/>
                                        </p:tgtEl>
                                      </p:cBhvr>
                                      <p:to x="100000" y="90000"/>
                                    </p:animScale>
                                    <p:animScale>
                                      <p:cBhvr>
                                        <p:cTn id="30" dur="62" decel="50000">
                                          <p:stCondLst>
                                            <p:cond delay="625"/>
                                          </p:stCondLst>
                                        </p:cTn>
                                        <p:tgtEl>
                                          <p:spTgt spid="7"/>
                                        </p:tgtEl>
                                      </p:cBhvr>
                                      <p:to x="100000" y="100000"/>
                                    </p:animScale>
                                    <p:animScale>
                                      <p:cBhvr>
                                        <p:cTn id="31" dur="10">
                                          <p:stCondLst>
                                            <p:cond delay="678"/>
                                          </p:stCondLst>
                                        </p:cTn>
                                        <p:tgtEl>
                                          <p:spTgt spid="7"/>
                                        </p:tgtEl>
                                      </p:cBhvr>
                                      <p:to x="100000" y="95000"/>
                                    </p:animScale>
                                    <p:animScale>
                                      <p:cBhvr>
                                        <p:cTn id="32" dur="62" decel="50000">
                                          <p:stCondLst>
                                            <p:cond delay="688"/>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38200" y="1465385"/>
            <a:ext cx="10515600" cy="5154356"/>
          </a:xfrm>
        </p:spPr>
        <p:txBody>
          <a:bodyPr/>
          <a:lstStyle/>
          <a:p>
            <a:r>
              <a:rPr lang="en-US" dirty="0"/>
              <a:t>$ </a:t>
            </a:r>
            <a:r>
              <a:rPr lang="en-US" b="1" dirty="0"/>
              <a:t>python</a:t>
            </a:r>
          </a:p>
          <a:p>
            <a:r>
              <a:rPr lang="en-US" dirty="0"/>
              <a:t>&gt;&gt;&gt; </a:t>
            </a:r>
            <a:r>
              <a:rPr lang="en-US" b="1" dirty="0"/>
              <a:t>import </a:t>
            </a:r>
            <a:r>
              <a:rPr lang="en-US" b="1" dirty="0" err="1"/>
              <a:t>os</a:t>
            </a:r>
            <a:r>
              <a:rPr lang="en-US" b="1" dirty="0"/>
              <a:t>, random</a:t>
            </a:r>
          </a:p>
          <a:p>
            <a:r>
              <a:rPr lang="en-US" dirty="0"/>
              <a:t>&gt;&gt;&gt; </a:t>
            </a:r>
            <a:r>
              <a:rPr lang="en-US" b="1" dirty="0"/>
              <a:t>words = [</a:t>
            </a:r>
            <a:r>
              <a:rPr lang="en-US" b="1" dirty="0" err="1"/>
              <a:t>line.rstrip</a:t>
            </a:r>
            <a:r>
              <a:rPr lang="en-US" b="1" dirty="0"/>
              <a:t>() for line in open("DICT")]</a:t>
            </a:r>
          </a:p>
          <a:p>
            <a:r>
              <a:rPr lang="en-US" dirty="0"/>
              <a:t>&gt;&gt;&gt; </a:t>
            </a:r>
            <a:r>
              <a:rPr lang="en-US" b="1" dirty="0" err="1"/>
              <a:t>len</a:t>
            </a:r>
            <a:r>
              <a:rPr lang="en-US" b="1" dirty="0"/>
              <a:t>(words)</a:t>
            </a:r>
          </a:p>
          <a:p>
            <a:r>
              <a:rPr lang="en-US" dirty="0"/>
              <a:t>2854</a:t>
            </a:r>
          </a:p>
          <a:p>
            <a:r>
              <a:rPr lang="en-US" dirty="0"/>
              <a:t>&gt;&gt;&gt;</a:t>
            </a:r>
            <a:r>
              <a:rPr lang="en-US" b="1" dirty="0"/>
              <a:t> for </a:t>
            </a:r>
            <a:r>
              <a:rPr lang="en-US" b="1" dirty="0" err="1"/>
              <a:t>i</a:t>
            </a:r>
            <a:r>
              <a:rPr lang="en-US" b="1" dirty="0"/>
              <a:t> in range(0,4): </a:t>
            </a:r>
            <a:r>
              <a:rPr lang="en-US" b="1" dirty="0" err="1"/>
              <a:t>os.system</a:t>
            </a:r>
            <a:r>
              <a:rPr lang="en-US" b="1" dirty="0"/>
              <a:t>("say -v </a:t>
            </a:r>
            <a:r>
              <a:rPr lang="en-US" b="1" dirty="0" err="1"/>
              <a:t>Bahh</a:t>
            </a:r>
            <a:r>
              <a:rPr lang="en-US" b="1" dirty="0"/>
              <a:t> -</a:t>
            </a:r>
            <a:r>
              <a:rPr lang="en-US" b="1" dirty="0" err="1"/>
              <a:t>i</a:t>
            </a:r>
            <a:r>
              <a:rPr lang="en-US" b="1" dirty="0"/>
              <a:t> %s"%</a:t>
            </a:r>
            <a:r>
              <a:rPr lang="en-US" b="1" dirty="0" err="1"/>
              <a:t>random.choice</a:t>
            </a:r>
            <a:r>
              <a:rPr lang="en-US" b="1" dirty="0"/>
              <a:t>(words))</a:t>
            </a:r>
          </a:p>
          <a:p>
            <a:r>
              <a:rPr lang="en-US" dirty="0"/>
              <a:t>claim</a:t>
            </a:r>
          </a:p>
          <a:p>
            <a:r>
              <a:rPr lang="en-US" dirty="0"/>
              <a:t>lighthouse</a:t>
            </a:r>
          </a:p>
          <a:p>
            <a:r>
              <a:rPr lang="en-US" dirty="0"/>
              <a:t>abscess</a:t>
            </a:r>
          </a:p>
          <a:p>
            <a:r>
              <a:rPr lang="en-US" dirty="0"/>
              <a:t>poisoned</a:t>
            </a:r>
          </a:p>
          <a:p>
            <a:r>
              <a:rPr lang="en-US" dirty="0"/>
              <a:t>&gt;&gt;&gt; </a:t>
            </a:r>
            <a:r>
              <a:rPr lang="en-US" b="1" dirty="0"/>
              <a:t>for </a:t>
            </a:r>
            <a:r>
              <a:rPr lang="en-US" b="1" dirty="0" err="1"/>
              <a:t>i</a:t>
            </a:r>
            <a:r>
              <a:rPr lang="en-US" b="1" dirty="0"/>
              <a:t> in range(0,4): </a:t>
            </a:r>
            <a:r>
              <a:rPr lang="en-US" b="1" dirty="0" err="1"/>
              <a:t>os.system</a:t>
            </a:r>
            <a:r>
              <a:rPr lang="en-US" b="1" dirty="0"/>
              <a:t>("say -v Bad -</a:t>
            </a:r>
            <a:r>
              <a:rPr lang="en-US" b="1" dirty="0" err="1"/>
              <a:t>i</a:t>
            </a:r>
            <a:r>
              <a:rPr lang="en-US" b="1" dirty="0"/>
              <a:t> %s"%</a:t>
            </a:r>
            <a:r>
              <a:rPr lang="en-US" b="1" dirty="0" err="1"/>
              <a:t>random.choice</a:t>
            </a:r>
            <a:r>
              <a:rPr lang="en-US" b="1" dirty="0"/>
              <a:t>(words))</a:t>
            </a:r>
          </a:p>
          <a:p>
            <a:r>
              <a:rPr lang="en-US" dirty="0"/>
              <a:t>born</a:t>
            </a:r>
          </a:p>
          <a:p>
            <a:r>
              <a:rPr lang="en-US" dirty="0"/>
              <a:t>relax</a:t>
            </a:r>
          </a:p>
          <a:p>
            <a:r>
              <a:rPr lang="en-US" dirty="0"/>
              <a:t>evil</a:t>
            </a:r>
          </a:p>
          <a:p>
            <a:r>
              <a:rPr lang="en-US" dirty="0"/>
              <a:t>Camille</a:t>
            </a:r>
          </a:p>
          <a:p>
            <a:r>
              <a:rPr lang="en-US" dirty="0"/>
              <a:t>&gt;&gt;&gt;</a:t>
            </a:r>
            <a:r>
              <a:rPr lang="en-US" b="1" dirty="0"/>
              <a:t> for </a:t>
            </a:r>
            <a:r>
              <a:rPr lang="en-US" b="1" dirty="0" err="1"/>
              <a:t>i</a:t>
            </a:r>
            <a:r>
              <a:rPr lang="en-US" b="1" dirty="0"/>
              <a:t> in range(0,4): </a:t>
            </a:r>
            <a:r>
              <a:rPr lang="en-US" b="1" dirty="0" err="1"/>
              <a:t>os.system</a:t>
            </a:r>
            <a:r>
              <a:rPr lang="en-US" b="1" dirty="0"/>
              <a:t>("say -v Whisper -</a:t>
            </a:r>
            <a:r>
              <a:rPr lang="en-US" b="1" dirty="0" err="1"/>
              <a:t>i</a:t>
            </a:r>
            <a:r>
              <a:rPr lang="en-US" b="1" dirty="0"/>
              <a:t> %s"%</a:t>
            </a:r>
            <a:r>
              <a:rPr lang="en-US" b="1" dirty="0" err="1"/>
              <a:t>random.choice</a:t>
            </a:r>
            <a:r>
              <a:rPr lang="en-US" b="1" dirty="0"/>
              <a:t>(words))</a:t>
            </a:r>
          </a:p>
          <a:p>
            <a:r>
              <a:rPr lang="en-US" dirty="0"/>
              <a:t>angel</a:t>
            </a:r>
          </a:p>
          <a:p>
            <a:r>
              <a:rPr lang="en-US" dirty="0"/>
              <a:t>musette bag</a:t>
            </a:r>
          </a:p>
          <a:p>
            <a:r>
              <a:rPr lang="en-US" dirty="0"/>
              <a:t>metal</a:t>
            </a:r>
          </a:p>
          <a:p>
            <a:r>
              <a:rPr lang="en-US" dirty="0"/>
              <a:t>burn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2192000" cy="2467305"/>
          </a:xfrm>
          <a:prstGeom prst="rect">
            <a:avLst/>
          </a:prstGeom>
        </p:spPr>
      </p:pic>
      <p:sp>
        <p:nvSpPr>
          <p:cNvPr id="4" name="Title 3"/>
          <p:cNvSpPr>
            <a:spLocks noGrp="1"/>
          </p:cNvSpPr>
          <p:nvPr>
            <p:ph type="title"/>
          </p:nvPr>
        </p:nvSpPr>
        <p:spPr/>
        <p:txBody>
          <a:bodyPr/>
          <a:lstStyle/>
          <a:p>
            <a:r>
              <a:rPr lang="en-US" dirty="0"/>
              <a:t>FUN WITH SCARY WORDLIST</a:t>
            </a:r>
          </a:p>
        </p:txBody>
      </p:sp>
    </p:spTree>
    <p:extLst>
      <p:ext uri="{BB962C8B-B14F-4D97-AF65-F5344CB8AC3E}">
        <p14:creationId xmlns:p14="http://schemas.microsoft.com/office/powerpoint/2010/main" val="3645729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alphaModFix amt="58000"/>
            <a:extLst>
              <a:ext uri="{28A0092B-C50C-407E-A947-70E740481C1C}">
                <a14:useLocalDpi xmlns:a14="http://schemas.microsoft.com/office/drawing/2010/main" val="0"/>
              </a:ext>
            </a:extLst>
          </a:blip>
          <a:srcRect t="4389" r="-68" b="9089"/>
          <a:stretch/>
        </p:blipFill>
        <p:spPr>
          <a:xfrm>
            <a:off x="0" y="37071"/>
            <a:ext cx="12192000" cy="6820929"/>
          </a:xfrm>
          <a:prstGeom prst="rect">
            <a:avLst/>
          </a:prstGeom>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04" y="5699898"/>
            <a:ext cx="5152769" cy="1042770"/>
          </a:xfrm>
          <a:prstGeom prst="rect">
            <a:avLst/>
          </a:prstGeom>
        </p:spPr>
      </p:pic>
      <p:sp>
        <p:nvSpPr>
          <p:cNvPr id="13" name="Rectangle 12"/>
          <p:cNvSpPr/>
          <p:nvPr/>
        </p:nvSpPr>
        <p:spPr>
          <a:xfrm>
            <a:off x="284204" y="0"/>
            <a:ext cx="5152769" cy="6134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5"/>
          <p:cNvSpPr>
            <a:spLocks noGrp="1"/>
          </p:cNvSpPr>
          <p:nvPr>
            <p:ph type="body" sz="half" idx="2"/>
          </p:nvPr>
        </p:nvSpPr>
        <p:spPr>
          <a:xfrm>
            <a:off x="546155" y="1390053"/>
            <a:ext cx="4799012" cy="2180043"/>
          </a:xfrm>
        </p:spPr>
        <p:txBody>
          <a:bodyPr>
            <a:normAutofit/>
          </a:bodyPr>
          <a:lstStyle/>
          <a:p>
            <a:pPr marL="342900" indent="-342900">
              <a:buFont typeface="Arial" charset="0"/>
              <a:buChar char="•"/>
            </a:pPr>
            <a:r>
              <a:rPr lang="en-US" sz="2400" dirty="0">
                <a:solidFill>
                  <a:schemeClr val="bg1"/>
                </a:solidFill>
              </a:rPr>
              <a:t>Published by </a:t>
            </a:r>
            <a:r>
              <a:rPr lang="en-US" sz="2400" dirty="0" err="1">
                <a:solidFill>
                  <a:schemeClr val="bg1"/>
                </a:solidFill>
              </a:rPr>
              <a:t>Redwerk</a:t>
            </a:r>
            <a:r>
              <a:rPr lang="en-US" sz="2400" dirty="0">
                <a:solidFill>
                  <a:schemeClr val="bg1"/>
                </a:solidFill>
              </a:rPr>
              <a:t> Board</a:t>
            </a:r>
          </a:p>
          <a:p>
            <a:pPr marL="342900" indent="-342900">
              <a:buFont typeface="Arial" charset="0"/>
              <a:buChar char="•"/>
            </a:pPr>
            <a:r>
              <a:rPr lang="en-US" sz="2400" dirty="0">
                <a:solidFill>
                  <a:schemeClr val="bg1"/>
                </a:solidFill>
              </a:rPr>
              <a:t>$3.84, 3.4 stars, 18 ratings</a:t>
            </a:r>
          </a:p>
          <a:p>
            <a:pPr marL="342900" indent="-342900">
              <a:buFont typeface="Arial" charset="0"/>
              <a:buChar char="•"/>
            </a:pPr>
            <a:r>
              <a:rPr lang="en-US" sz="2400" dirty="0">
                <a:solidFill>
                  <a:schemeClr val="bg1"/>
                </a:solidFill>
              </a:rPr>
              <a:t>"Converse with ghosts and spirits right from your phone"</a:t>
            </a:r>
          </a:p>
        </p:txBody>
      </p:sp>
      <p:sp>
        <p:nvSpPr>
          <p:cNvPr id="15" name="Rectangle 14"/>
          <p:cNvSpPr/>
          <p:nvPr/>
        </p:nvSpPr>
        <p:spPr>
          <a:xfrm>
            <a:off x="546155" y="5402290"/>
            <a:ext cx="2667718" cy="369332"/>
          </a:xfrm>
          <a:prstGeom prst="rect">
            <a:avLst/>
          </a:prstGeom>
        </p:spPr>
        <p:txBody>
          <a:bodyPr wrap="none">
            <a:spAutoFit/>
          </a:bodyPr>
          <a:lstStyle/>
          <a:p>
            <a:r>
              <a:rPr lang="en-US" dirty="0" err="1">
                <a:solidFill>
                  <a:schemeClr val="bg1"/>
                </a:solidFill>
                <a:latin typeface="Oswald" panose="02000503000000000000" pitchFamily="2" charset="0"/>
              </a:rPr>
              <a:t>Mukta</a:t>
            </a:r>
            <a:r>
              <a:rPr lang="en-US" dirty="0">
                <a:solidFill>
                  <a:schemeClr val="bg1"/>
                </a:solidFill>
                <a:latin typeface="Oswald" panose="02000503000000000000" pitchFamily="2" charset="0"/>
              </a:rPr>
              <a:t> </a:t>
            </a:r>
            <a:r>
              <a:rPr lang="en-US" dirty="0" err="1">
                <a:solidFill>
                  <a:schemeClr val="bg1"/>
                </a:solidFill>
                <a:latin typeface="Oswald" panose="02000503000000000000" pitchFamily="2" charset="0"/>
              </a:rPr>
              <a:t>Poudel</a:t>
            </a:r>
            <a:r>
              <a:rPr lang="en-US" dirty="0">
                <a:solidFill>
                  <a:schemeClr val="bg1"/>
                </a:solidFill>
                <a:latin typeface="Oswald" panose="02000503000000000000" pitchFamily="2" charset="0"/>
              </a:rPr>
              <a:t>, 4-star Rating</a:t>
            </a:r>
          </a:p>
        </p:txBody>
      </p:sp>
      <p:cxnSp>
        <p:nvCxnSpPr>
          <p:cNvPr id="16" name="Straight Connector 15"/>
          <p:cNvCxnSpPr/>
          <p:nvPr/>
        </p:nvCxnSpPr>
        <p:spPr>
          <a:xfrm>
            <a:off x="595184" y="1257559"/>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5184" y="3630056"/>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5184" y="3820273"/>
            <a:ext cx="4700954" cy="1569660"/>
          </a:xfrm>
          <a:prstGeom prst="rect">
            <a:avLst/>
          </a:prstGeom>
        </p:spPr>
        <p:txBody>
          <a:bodyPr wrap="square">
            <a:spAutoFit/>
          </a:bodyPr>
          <a:lstStyle/>
          <a:p>
            <a:r>
              <a:rPr lang="en-US" sz="2400" dirty="0">
                <a:solidFill>
                  <a:schemeClr val="bg1"/>
                </a:solidFill>
                <a:latin typeface="Oswald Light" charset="0"/>
                <a:ea typeface="Oswald Light" charset="0"/>
                <a:cs typeface="Oswald Light" charset="0"/>
              </a:rPr>
              <a:t>"Connected with spirit named P. This app should be strictly prohibited to cold hearted users. I couldn't sleep last night. And I feel like I am possessed now."</a:t>
            </a:r>
          </a:p>
        </p:txBody>
      </p:sp>
      <p:sp>
        <p:nvSpPr>
          <p:cNvPr id="4" name="Title 3"/>
          <p:cNvSpPr>
            <a:spLocks noGrp="1"/>
          </p:cNvSpPr>
          <p:nvPr>
            <p:ph type="title"/>
          </p:nvPr>
        </p:nvSpPr>
        <p:spPr>
          <a:xfrm>
            <a:off x="595184" y="369031"/>
            <a:ext cx="5503985" cy="892175"/>
          </a:xfrm>
        </p:spPr>
        <p:txBody>
          <a:bodyPr>
            <a:normAutofit/>
          </a:bodyPr>
          <a:lstStyle/>
          <a:p>
            <a:r>
              <a:rPr lang="en-US" sz="3600" dirty="0">
                <a:solidFill>
                  <a:schemeClr val="bg1"/>
                </a:solidFill>
              </a:rPr>
              <a:t>OUIJA App</a:t>
            </a:r>
            <a:endParaRPr lang="en-US" sz="3600" b="0" dirty="0">
              <a:solidFill>
                <a:schemeClr val="bg1"/>
              </a:solidFill>
              <a:latin typeface="Oswald" charset="0"/>
              <a:ea typeface="Oswald" charset="0"/>
              <a:cs typeface="Oswald"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5670" y="334684"/>
            <a:ext cx="5637632" cy="6225702"/>
          </a:xfrm>
          <a:prstGeom prst="rect">
            <a:avLst/>
          </a:prstGeom>
        </p:spPr>
      </p:pic>
    </p:spTree>
    <p:extLst>
      <p:ext uri="{BB962C8B-B14F-4D97-AF65-F5344CB8AC3E}">
        <p14:creationId xmlns:p14="http://schemas.microsoft.com/office/powerpoint/2010/main" val="2699266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966" y="2769548"/>
            <a:ext cx="6264067" cy="3523538"/>
          </a:xfrm>
          <a:prstGeom prst="rect">
            <a:avLst/>
          </a:prstGeom>
        </p:spPr>
      </p:pic>
      <p:sp>
        <p:nvSpPr>
          <p:cNvPr id="4" name="Title 3"/>
          <p:cNvSpPr>
            <a:spLocks noGrp="1"/>
          </p:cNvSpPr>
          <p:nvPr>
            <p:ph type="title"/>
          </p:nvPr>
        </p:nvSpPr>
        <p:spPr/>
        <p:txBody>
          <a:bodyPr/>
          <a:lstStyle/>
          <a:p>
            <a:r>
              <a:rPr lang="en-US"/>
              <a:t>OUIJA App Functionality</a:t>
            </a:r>
            <a:endParaRPr lang="en-US" dirty="0"/>
          </a:p>
        </p:txBody>
      </p:sp>
      <p:sp>
        <p:nvSpPr>
          <p:cNvPr id="9" name="Text Placeholder 8"/>
          <p:cNvSpPr>
            <a:spLocks noGrp="1"/>
          </p:cNvSpPr>
          <p:nvPr>
            <p:ph idx="1"/>
          </p:nvPr>
        </p:nvSpPr>
        <p:spPr>
          <a:xfrm>
            <a:off x="838200" y="1390651"/>
            <a:ext cx="10515600" cy="1245546"/>
          </a:xfrm>
        </p:spPr>
        <p:txBody>
          <a:bodyPr/>
          <a:lstStyle/>
          <a:p>
            <a:r>
              <a:rPr lang="en-US" dirty="0"/>
              <a:t>Type to ask a question</a:t>
            </a:r>
          </a:p>
          <a:p>
            <a:r>
              <a:rPr lang="en-US" dirty="0"/>
              <a:t>Spirit responds by moving </a:t>
            </a:r>
            <a:r>
              <a:rPr lang="en-US" dirty="0" err="1"/>
              <a:t>planchette</a:t>
            </a:r>
            <a:endParaRPr lang="en-US" dirty="0"/>
          </a:p>
        </p:txBody>
      </p:sp>
      <p:sp>
        <p:nvSpPr>
          <p:cNvPr id="10" name="Oval 9"/>
          <p:cNvSpPr/>
          <p:nvPr/>
        </p:nvSpPr>
        <p:spPr>
          <a:xfrm>
            <a:off x="8594724" y="365125"/>
            <a:ext cx="3009900" cy="30099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txBox="1">
            <a:spLocks/>
          </p:cNvSpPr>
          <p:nvPr/>
        </p:nvSpPr>
        <p:spPr>
          <a:xfrm>
            <a:off x="9124386" y="612142"/>
            <a:ext cx="1960451" cy="2553160"/>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2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solidFill>
                  <a:schemeClr val="bg1"/>
                </a:solidFill>
              </a:rPr>
              <a:t>"No spirits were hurt during the development of this project"</a:t>
            </a:r>
          </a:p>
        </p:txBody>
      </p:sp>
    </p:spTree>
    <p:extLst>
      <p:ext uri="{BB962C8B-B14F-4D97-AF65-F5344CB8AC3E}">
        <p14:creationId xmlns:p14="http://schemas.microsoft.com/office/powerpoint/2010/main" val="213771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27943" r="27943"/>
          <a:stretch>
            <a:fillRect/>
          </a:stretch>
        </p:blipFill>
        <p:spPr/>
      </p:pic>
      <p:sp>
        <p:nvSpPr>
          <p:cNvPr id="5" name="Text Placeholder 4"/>
          <p:cNvSpPr>
            <a:spLocks noGrp="1"/>
          </p:cNvSpPr>
          <p:nvPr>
            <p:ph type="body" sz="half" idx="2"/>
          </p:nvPr>
        </p:nvSpPr>
        <p:spPr/>
        <p:txBody>
          <a:bodyPr>
            <a:normAutofit/>
          </a:bodyPr>
          <a:lstStyle/>
          <a:p>
            <a:r>
              <a:rPr lang="en-US" dirty="0"/>
              <a:t>Unity logo discloses that Ouija is a cross-platform development app</a:t>
            </a:r>
          </a:p>
          <a:p>
            <a:pPr lvl="1"/>
            <a:r>
              <a:rPr lang="en-US" dirty="0" err="1"/>
              <a:t>PhoneGap</a:t>
            </a:r>
            <a:r>
              <a:rPr lang="en-US" dirty="0"/>
              <a:t>, </a:t>
            </a:r>
            <a:r>
              <a:rPr lang="en-US" dirty="0" err="1"/>
              <a:t>Xamarin</a:t>
            </a:r>
            <a:r>
              <a:rPr lang="en-US" dirty="0"/>
              <a:t>, 5App, etc.</a:t>
            </a:r>
          </a:p>
          <a:p>
            <a:r>
              <a:rPr lang="en-US" i="1" dirty="0"/>
              <a:t>Behavioral</a:t>
            </a:r>
            <a:r>
              <a:rPr lang="en-US" dirty="0"/>
              <a:t> analysis remains the same</a:t>
            </a:r>
          </a:p>
          <a:p>
            <a:r>
              <a:rPr lang="en-US" i="1" dirty="0"/>
              <a:t>Static</a:t>
            </a:r>
            <a:r>
              <a:rPr lang="en-US" dirty="0"/>
              <a:t> analysis techniques require platform-specific tools and techniques</a:t>
            </a:r>
          </a:p>
          <a:p>
            <a:r>
              <a:rPr lang="en-US" dirty="0"/>
              <a:t>Unity offers C#, BOO or JavaScript support with the Unity Engine</a:t>
            </a:r>
          </a:p>
        </p:txBody>
      </p:sp>
      <p:sp>
        <p:nvSpPr>
          <p:cNvPr id="3" name="Title 2"/>
          <p:cNvSpPr>
            <a:spLocks noGrp="1"/>
          </p:cNvSpPr>
          <p:nvPr>
            <p:ph type="title"/>
          </p:nvPr>
        </p:nvSpPr>
        <p:spPr/>
        <p:txBody>
          <a:bodyPr/>
          <a:lstStyle/>
          <a:p>
            <a:r>
              <a:rPr lang="en-US"/>
              <a:t>CROSS-PLATFORM DEV</a:t>
            </a:r>
            <a:endParaRPr lang="en-US" dirty="0"/>
          </a:p>
        </p:txBody>
      </p:sp>
    </p:spTree>
    <p:extLst>
      <p:ext uri="{BB962C8B-B14F-4D97-AF65-F5344CB8AC3E}">
        <p14:creationId xmlns:p14="http://schemas.microsoft.com/office/powerpoint/2010/main" val="1751463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EXTRACTED OUIJA APK</a:t>
            </a:r>
          </a:p>
        </p:txBody>
      </p:sp>
      <p:graphicFrame>
        <p:nvGraphicFramePr>
          <p:cNvPr id="7" name="Table 6"/>
          <p:cNvGraphicFramePr>
            <a:graphicFrameLocks noGrp="1"/>
          </p:cNvGraphicFramePr>
          <p:nvPr>
            <p:extLst>
              <p:ext uri="{D42A27DB-BD31-4B8C-83A1-F6EECF244321}">
                <p14:modId xmlns:p14="http://schemas.microsoft.com/office/powerpoint/2010/main" val="2656060097"/>
              </p:ext>
            </p:extLst>
          </p:nvPr>
        </p:nvGraphicFramePr>
        <p:xfrm>
          <a:off x="943584" y="1257300"/>
          <a:ext cx="10410216" cy="3719844"/>
        </p:xfrm>
        <a:graphic>
          <a:graphicData uri="http://schemas.openxmlformats.org/drawingml/2006/table">
            <a:tbl>
              <a:tblPr firstRow="1" bandRow="1">
                <a:tableStyleId>{F5AB1C69-6EDB-4FF4-983F-18BD219EF322}</a:tableStyleId>
              </a:tblPr>
              <a:tblGrid>
                <a:gridCol w="3978612">
                  <a:extLst>
                    <a:ext uri="{9D8B030D-6E8A-4147-A177-3AD203B41FA5}">
                      <a16:colId xmlns:a16="http://schemas.microsoft.com/office/drawing/2014/main" val="403201718"/>
                    </a:ext>
                  </a:extLst>
                </a:gridCol>
                <a:gridCol w="6431604">
                  <a:extLst>
                    <a:ext uri="{9D8B030D-6E8A-4147-A177-3AD203B41FA5}">
                      <a16:colId xmlns:a16="http://schemas.microsoft.com/office/drawing/2014/main" val="3978858518"/>
                    </a:ext>
                  </a:extLst>
                </a:gridCol>
              </a:tblGrid>
              <a:tr h="399771">
                <a:tc>
                  <a:txBody>
                    <a:bodyPr/>
                    <a:lstStyle/>
                    <a:p>
                      <a:r>
                        <a:rPr lang="en-US" sz="2400" dirty="0"/>
                        <a:t>File(s)</a:t>
                      </a:r>
                      <a:endParaRPr lang="en-US" sz="2400" b="0" dirty="0">
                        <a:solidFill>
                          <a:schemeClr val="bg1"/>
                        </a:solidFill>
                        <a:latin typeface="Oswald" panose="02000503000000000000" pitchFamily="2" charset="0"/>
                      </a:endParaRPr>
                    </a:p>
                  </a:txBody>
                  <a:tcPr>
                    <a:solidFill>
                      <a:schemeClr val="tx1"/>
                    </a:solidFill>
                  </a:tcPr>
                </a:tc>
                <a:tc>
                  <a:txBody>
                    <a:bodyPr/>
                    <a:lstStyle/>
                    <a:p>
                      <a:r>
                        <a:rPr lang="en-US" sz="2400" dirty="0"/>
                        <a:t>Description</a:t>
                      </a:r>
                      <a:endParaRPr lang="en-US" sz="2400" b="0" dirty="0">
                        <a:solidFill>
                          <a:schemeClr val="bg1"/>
                        </a:solidFill>
                        <a:latin typeface="Oswald" panose="02000503000000000000" pitchFamily="2" charset="0"/>
                      </a:endParaRPr>
                    </a:p>
                  </a:txBody>
                  <a:tcPr>
                    <a:solidFill>
                      <a:schemeClr val="tx1"/>
                    </a:solidFill>
                  </a:tcPr>
                </a:tc>
                <a:extLst>
                  <a:ext uri="{0D108BD9-81ED-4DB2-BD59-A6C34878D82A}">
                    <a16:rowId xmlns:a16="http://schemas.microsoft.com/office/drawing/2014/main" val="922487304"/>
                  </a:ext>
                </a:extLst>
              </a:tr>
              <a:tr h="399771">
                <a:tc>
                  <a:txBody>
                    <a:bodyPr/>
                    <a:lstStyle/>
                    <a:p>
                      <a:r>
                        <a:rPr lang="en-US" sz="2000" dirty="0">
                          <a:latin typeface="Meslo LG L DZ" panose="020B0609030804020204" pitchFamily="49" charset="0"/>
                          <a:ea typeface="Meslo LG L DZ" panose="020B0609030804020204" pitchFamily="49" charset="0"/>
                          <a:cs typeface="Meslo LG L DZ" panose="020B0609030804020204" pitchFamily="49" charset="0"/>
                        </a:rPr>
                        <a:t>AndroidManifest.xml</a:t>
                      </a:r>
                    </a:p>
                  </a:txBody>
                  <a:tcPr>
                    <a:solidFill>
                      <a:schemeClr val="bg1">
                        <a:lumMod val="75000"/>
                        <a:alpha val="86000"/>
                      </a:schemeClr>
                    </a:solidFill>
                  </a:tcPr>
                </a:tc>
                <a:tc>
                  <a:txBody>
                    <a:bodyPr/>
                    <a:lstStyle/>
                    <a:p>
                      <a:r>
                        <a:rPr lang="en-US" sz="2400" dirty="0"/>
                        <a:t>Minimal Android app declarations</a:t>
                      </a:r>
                    </a:p>
                  </a:txBody>
                  <a:tcPr>
                    <a:solidFill>
                      <a:schemeClr val="bg1">
                        <a:lumMod val="75000"/>
                        <a:alpha val="86000"/>
                      </a:schemeClr>
                    </a:solidFill>
                  </a:tcPr>
                </a:tc>
                <a:extLst>
                  <a:ext uri="{0D108BD9-81ED-4DB2-BD59-A6C34878D82A}">
                    <a16:rowId xmlns:a16="http://schemas.microsoft.com/office/drawing/2014/main" val="577031217"/>
                  </a:ext>
                </a:extLst>
              </a:tr>
              <a:tr h="719587">
                <a:tc>
                  <a:txBody>
                    <a:bodyPr/>
                    <a:lstStyle/>
                    <a:p>
                      <a:r>
                        <a:rPr lang="en-US" sz="2000" dirty="0" err="1">
                          <a:latin typeface="Meslo LG L DZ" panose="020B0609030804020204" pitchFamily="49" charset="0"/>
                          <a:ea typeface="Meslo LG L DZ" panose="020B0609030804020204" pitchFamily="49" charset="0"/>
                          <a:cs typeface="Meslo LG L DZ" panose="020B0609030804020204" pitchFamily="49" charset="0"/>
                        </a:rPr>
                        <a:t>classes.dex</a:t>
                      </a:r>
                      <a:endParaRPr lang="en-US" sz="2000" dirty="0">
                        <a:latin typeface="Meslo LG L DZ" panose="020B0609030804020204" pitchFamily="49" charset="0"/>
                        <a:ea typeface="Meslo LG L DZ" panose="020B0609030804020204" pitchFamily="49" charset="0"/>
                        <a:cs typeface="Meslo LG L DZ" panose="020B0609030804020204" pitchFamily="49" charset="0"/>
                      </a:endParaRPr>
                    </a:p>
                  </a:txBody>
                  <a:tcPr>
                    <a:solidFill>
                      <a:schemeClr val="bg1">
                        <a:lumMod val="75000"/>
                        <a:alpha val="86000"/>
                      </a:schemeClr>
                    </a:solidFill>
                  </a:tcPr>
                </a:tc>
                <a:tc>
                  <a:txBody>
                    <a:bodyPr/>
                    <a:lstStyle/>
                    <a:p>
                      <a:r>
                        <a:rPr lang="en-US" sz="2400" dirty="0"/>
                        <a:t>Minimal Android app to launch the Unity Engine</a:t>
                      </a:r>
                      <a:r>
                        <a:rPr lang="en-US" sz="2400" baseline="0" dirty="0"/>
                        <a:t> (for ARM, or x86)</a:t>
                      </a:r>
                      <a:endParaRPr lang="en-US" sz="2400" dirty="0"/>
                    </a:p>
                  </a:txBody>
                  <a:tcPr>
                    <a:solidFill>
                      <a:schemeClr val="bg1">
                        <a:lumMod val="75000"/>
                        <a:alpha val="86000"/>
                      </a:schemeClr>
                    </a:solidFill>
                  </a:tcPr>
                </a:tc>
                <a:extLst>
                  <a:ext uri="{0D108BD9-81ED-4DB2-BD59-A6C34878D82A}">
                    <a16:rowId xmlns:a16="http://schemas.microsoft.com/office/drawing/2014/main" val="4151758284"/>
                  </a:ext>
                </a:extLst>
              </a:tr>
              <a:tr h="640722">
                <a:tc>
                  <a:txBody>
                    <a:bodyPr/>
                    <a:lstStyle/>
                    <a:p>
                      <a:r>
                        <a:rPr lang="en-US" sz="2000" dirty="0">
                          <a:latin typeface="Meslo LG L DZ" panose="020B0609030804020204" pitchFamily="49" charset="0"/>
                          <a:ea typeface="Meslo LG L DZ" panose="020B0609030804020204" pitchFamily="49" charset="0"/>
                          <a:cs typeface="Meslo LG L DZ" panose="020B0609030804020204" pitchFamily="49" charset="0"/>
                        </a:rPr>
                        <a:t>lib/*</a:t>
                      </a:r>
                    </a:p>
                  </a:txBody>
                  <a:tcPr>
                    <a:solidFill>
                      <a:schemeClr val="bg1">
                        <a:lumMod val="75000"/>
                        <a:alpha val="86000"/>
                      </a:schemeClr>
                    </a:solidFill>
                  </a:tcPr>
                </a:tc>
                <a:tc>
                  <a:txBody>
                    <a:bodyPr/>
                    <a:lstStyle/>
                    <a:p>
                      <a:r>
                        <a:rPr lang="en-US" sz="2400" dirty="0"/>
                        <a:t>Natively compiled</a:t>
                      </a:r>
                      <a:r>
                        <a:rPr lang="en-US" sz="2400" baseline="0" dirty="0"/>
                        <a:t> libraries for the Unity Engine</a:t>
                      </a:r>
                      <a:endParaRPr lang="en-US" sz="2400" dirty="0"/>
                    </a:p>
                  </a:txBody>
                  <a:tcPr>
                    <a:solidFill>
                      <a:schemeClr val="bg1">
                        <a:lumMod val="75000"/>
                        <a:alpha val="86000"/>
                      </a:schemeClr>
                    </a:solidFill>
                  </a:tcPr>
                </a:tc>
                <a:extLst>
                  <a:ext uri="{0D108BD9-81ED-4DB2-BD59-A6C34878D82A}">
                    <a16:rowId xmlns:a16="http://schemas.microsoft.com/office/drawing/2014/main" val="1554660898"/>
                  </a:ext>
                </a:extLst>
              </a:tr>
              <a:tr h="640722">
                <a:tc>
                  <a:txBody>
                    <a:bodyPr/>
                    <a:lstStyle/>
                    <a:p>
                      <a:r>
                        <a:rPr lang="en-US" sz="2000" dirty="0">
                          <a:latin typeface="Meslo LG L DZ" panose="020B0609030804020204" pitchFamily="49" charset="0"/>
                          <a:ea typeface="Meslo LG L DZ" panose="020B0609030804020204" pitchFamily="49" charset="0"/>
                          <a:cs typeface="Meslo LG L DZ" panose="020B0609030804020204" pitchFamily="49" charset="0"/>
                        </a:rPr>
                        <a:t>assets/bin/Data/*</a:t>
                      </a:r>
                    </a:p>
                  </a:txBody>
                  <a:tcPr>
                    <a:solidFill>
                      <a:schemeClr val="bg1">
                        <a:lumMod val="75000"/>
                        <a:alpha val="86000"/>
                      </a:schemeClr>
                    </a:solidFill>
                  </a:tcPr>
                </a:tc>
                <a:tc>
                  <a:txBody>
                    <a:bodyPr/>
                    <a:lstStyle/>
                    <a:p>
                      <a:r>
                        <a:rPr lang="en-US" sz="2400" dirty="0" err="1"/>
                        <a:t>Shaders</a:t>
                      </a:r>
                      <a:r>
                        <a:rPr lang="en-US" sz="2400" dirty="0"/>
                        <a:t>, textures, and other Unity objects</a:t>
                      </a:r>
                    </a:p>
                  </a:txBody>
                  <a:tcPr>
                    <a:solidFill>
                      <a:schemeClr val="bg1">
                        <a:lumMod val="75000"/>
                        <a:alpha val="86000"/>
                      </a:schemeClr>
                    </a:solidFill>
                  </a:tcPr>
                </a:tc>
                <a:extLst>
                  <a:ext uri="{0D108BD9-81ED-4DB2-BD59-A6C34878D82A}">
                    <a16:rowId xmlns:a16="http://schemas.microsoft.com/office/drawing/2014/main" val="310819379"/>
                  </a:ext>
                </a:extLst>
              </a:tr>
              <a:tr h="612981">
                <a:tc>
                  <a:txBody>
                    <a:bodyPr/>
                    <a:lstStyle/>
                    <a:p>
                      <a:r>
                        <a:rPr lang="en-US" sz="2000" dirty="0">
                          <a:latin typeface="Meslo LG L DZ" panose="020B0609030804020204" pitchFamily="49" charset="0"/>
                          <a:ea typeface="Meslo LG L DZ" panose="020B0609030804020204" pitchFamily="49" charset="0"/>
                          <a:cs typeface="Meslo LG L DZ" panose="020B0609030804020204" pitchFamily="49" charset="0"/>
                        </a:rPr>
                        <a:t>assets/bin/Data/Managed/Assembly*.dll</a:t>
                      </a:r>
                    </a:p>
                  </a:txBody>
                  <a:tcPr>
                    <a:solidFill>
                      <a:schemeClr val="bg1">
                        <a:lumMod val="75000"/>
                        <a:alpha val="86000"/>
                      </a:schemeClr>
                    </a:solidFill>
                  </a:tcPr>
                </a:tc>
                <a:tc>
                  <a:txBody>
                    <a:bodyPr/>
                    <a:lstStyle/>
                    <a:p>
                      <a:r>
                        <a:rPr lang="en-US" sz="2400" dirty="0"/>
                        <a:t>Unity app binaries</a:t>
                      </a:r>
                    </a:p>
                  </a:txBody>
                  <a:tcPr>
                    <a:solidFill>
                      <a:schemeClr val="bg1">
                        <a:lumMod val="75000"/>
                        <a:alpha val="86000"/>
                      </a:schemeClr>
                    </a:solidFill>
                  </a:tcPr>
                </a:tc>
                <a:extLst>
                  <a:ext uri="{0D108BD9-81ED-4DB2-BD59-A6C34878D82A}">
                    <a16:rowId xmlns:a16="http://schemas.microsoft.com/office/drawing/2014/main" val="3668547499"/>
                  </a:ext>
                </a:extLst>
              </a:tr>
            </a:tbl>
          </a:graphicData>
        </a:graphic>
      </p:graphicFrame>
      <p:sp>
        <p:nvSpPr>
          <p:cNvPr id="9" name="Rectangle 8"/>
          <p:cNvSpPr/>
          <p:nvPr/>
        </p:nvSpPr>
        <p:spPr>
          <a:xfrm>
            <a:off x="0" y="5412259"/>
            <a:ext cx="12192000" cy="69197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194766" y="5074379"/>
            <a:ext cx="1433384" cy="1433384"/>
            <a:chOff x="9194766" y="5074379"/>
            <a:chExt cx="1433384" cy="1433384"/>
          </a:xfrm>
        </p:grpSpPr>
        <p:sp>
          <p:nvSpPr>
            <p:cNvPr id="11" name="Oval 10"/>
            <p:cNvSpPr/>
            <p:nvPr/>
          </p:nvSpPr>
          <p:spPr>
            <a:xfrm>
              <a:off x="9194766" y="5074379"/>
              <a:ext cx="1433384" cy="14333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486" y="5316172"/>
              <a:ext cx="669944" cy="933579"/>
            </a:xfrm>
            <a:prstGeom prst="rect">
              <a:avLst/>
            </a:prstGeom>
          </p:spPr>
        </p:pic>
      </p:grpSp>
      <p:sp>
        <p:nvSpPr>
          <p:cNvPr id="13" name="Content Placeholder 4"/>
          <p:cNvSpPr txBox="1">
            <a:spLocks/>
          </p:cNvSpPr>
          <p:nvPr/>
        </p:nvSpPr>
        <p:spPr>
          <a:xfrm>
            <a:off x="838200" y="5412259"/>
            <a:ext cx="10668000" cy="691979"/>
          </a:xfrm>
          <a:prstGeom prst="rect">
            <a:avLst/>
          </a:prstGeom>
        </p:spPr>
        <p:txBody>
          <a:bodyPr vert="horz" lIns="91440" tIns="45720" rIns="91440" bIns="0" rtlCol="0" anchor="ctr">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800100" indent="-342900" algn="l" defTabSz="914400" rtl="0" eaLnBrk="1" latinLnBrk="0" hangingPunct="1">
              <a:lnSpc>
                <a:spcPct val="90000"/>
              </a:lnSpc>
              <a:spcBef>
                <a:spcPts val="500"/>
              </a:spcBef>
              <a:spcAft>
                <a:spcPts val="600"/>
              </a:spcAft>
              <a:buFontTx/>
              <a:buBlip>
                <a:blip r:embed="rId4"/>
              </a:buBlip>
              <a:defRPr sz="2400" kern="1200">
                <a:solidFill>
                  <a:schemeClr val="tx1"/>
                </a:solidFill>
                <a:latin typeface="Oswald Light" panose="02000303000000000000" pitchFamily="2"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Unity code is not compiled; it is stored in CIL format (like a JAR file)</a:t>
            </a:r>
          </a:p>
        </p:txBody>
      </p:sp>
    </p:spTree>
    <p:extLst>
      <p:ext uri="{BB962C8B-B14F-4D97-AF65-F5344CB8AC3E}">
        <p14:creationId xmlns:p14="http://schemas.microsoft.com/office/powerpoint/2010/main" val="2963898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OUIJA APP DECOMPILATION</a:t>
            </a:r>
          </a:p>
        </p:txBody>
      </p:sp>
      <p:sp>
        <p:nvSpPr>
          <p:cNvPr id="5" name="Content Placeholder 4"/>
          <p:cNvSpPr>
            <a:spLocks noGrp="1"/>
          </p:cNvSpPr>
          <p:nvPr>
            <p:ph idx="1"/>
          </p:nvPr>
        </p:nvSpPr>
        <p:spPr>
          <a:xfrm>
            <a:off x="838200" y="1390650"/>
            <a:ext cx="5562600" cy="4924425"/>
          </a:xfrm>
        </p:spPr>
        <p:txBody>
          <a:bodyPr/>
          <a:lstStyle/>
          <a:p>
            <a:r>
              <a:rPr lang="en-US" dirty="0"/>
              <a:t>Ouija has </a:t>
            </a:r>
            <a:r>
              <a:rPr lang="en-US" sz="2400" dirty="0">
                <a:latin typeface="Meslo LG L DZ" panose="020B0609030804020204" pitchFamily="49" charset="0"/>
                <a:ea typeface="Meslo LG L DZ" panose="020B0609030804020204" pitchFamily="49" charset="0"/>
                <a:cs typeface="Meslo LG L DZ" panose="020B0609030804020204" pitchFamily="49" charset="0"/>
              </a:rPr>
              <a:t>Assembly-CSharp.dll</a:t>
            </a:r>
            <a:endParaRPr lang="en-US" dirty="0">
              <a:latin typeface="Meslo LG L DZ" panose="020B0609030804020204" pitchFamily="49" charset="0"/>
              <a:ea typeface="Meslo LG L DZ" panose="020B0609030804020204" pitchFamily="49" charset="0"/>
              <a:cs typeface="Meslo LG L DZ" panose="020B0609030804020204" pitchFamily="49" charset="0"/>
            </a:endParaRPr>
          </a:p>
          <a:p>
            <a:r>
              <a:rPr lang="en-US" dirty="0"/>
              <a:t>We can use a C# </a:t>
            </a:r>
            <a:r>
              <a:rPr lang="en-US" dirty="0" err="1"/>
              <a:t>decompiler</a:t>
            </a:r>
            <a:r>
              <a:rPr lang="en-US" dirty="0"/>
              <a:t> to analyze Ouija's code</a:t>
            </a:r>
          </a:p>
          <a:p>
            <a:r>
              <a:rPr lang="en-US" dirty="0" err="1"/>
              <a:t>JetBrains</a:t>
            </a:r>
            <a:r>
              <a:rPr lang="en-US" dirty="0"/>
              <a:t> </a:t>
            </a:r>
            <a:r>
              <a:rPr lang="en-US" dirty="0" err="1"/>
              <a:t>dotPeek</a:t>
            </a:r>
            <a:r>
              <a:rPr lang="en-US" dirty="0"/>
              <a:t> decompiles CIL files, revealing approximated C# code</a:t>
            </a:r>
          </a:p>
          <a:p>
            <a:pPr lvl="1"/>
            <a:r>
              <a:rPr lang="en-US" dirty="0"/>
              <a:t>Free, closed source</a:t>
            </a:r>
          </a:p>
          <a:p>
            <a:pPr lvl="1"/>
            <a:r>
              <a:rPr lang="en-US" dirty="0"/>
              <a:t>"</a:t>
            </a:r>
            <a:r>
              <a:rPr lang="en-US" dirty="0" err="1"/>
              <a:t>JadX</a:t>
            </a:r>
            <a:r>
              <a:rPr lang="en-US" dirty="0"/>
              <a:t> for C#"</a:t>
            </a:r>
          </a:p>
        </p:txBody>
      </p:sp>
      <p:pic>
        <p:nvPicPr>
          <p:cNvPr id="6" name="Picture 5"/>
          <p:cNvPicPr>
            <a:picLocks noChangeAspect="1"/>
          </p:cNvPicPr>
          <p:nvPr/>
        </p:nvPicPr>
        <p:blipFill>
          <a:blip r:embed="rId2"/>
          <a:stretch>
            <a:fillRect/>
          </a:stretch>
        </p:blipFill>
        <p:spPr>
          <a:xfrm>
            <a:off x="6647649" y="1390650"/>
            <a:ext cx="5240085" cy="4905424"/>
          </a:xfrm>
          <a:prstGeom prst="rect">
            <a:avLst/>
          </a:prstGeom>
        </p:spPr>
      </p:pic>
    </p:spTree>
    <p:extLst>
      <p:ext uri="{BB962C8B-B14F-4D97-AF65-F5344CB8AC3E}">
        <p14:creationId xmlns:p14="http://schemas.microsoft.com/office/powerpoint/2010/main" val="1394643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Haunting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0727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SPIRITAI CLASS</a:t>
            </a:r>
          </a:p>
        </p:txBody>
      </p:sp>
      <p:pic>
        <p:nvPicPr>
          <p:cNvPr id="6" name="Picture 5"/>
          <p:cNvPicPr>
            <a:picLocks noChangeAspect="1"/>
          </p:cNvPicPr>
          <p:nvPr/>
        </p:nvPicPr>
        <p:blipFill>
          <a:blip r:embed="rId2"/>
          <a:stretch>
            <a:fillRect/>
          </a:stretch>
        </p:blipFill>
        <p:spPr>
          <a:xfrm>
            <a:off x="866775" y="1346347"/>
            <a:ext cx="10487025" cy="5143500"/>
          </a:xfrm>
          <a:prstGeom prst="rect">
            <a:avLst/>
          </a:prstGeom>
        </p:spPr>
      </p:pic>
      <p:sp>
        <p:nvSpPr>
          <p:cNvPr id="8" name="Rectangle 7"/>
          <p:cNvSpPr/>
          <p:nvPr/>
        </p:nvSpPr>
        <p:spPr>
          <a:xfrm>
            <a:off x="866775" y="1346347"/>
            <a:ext cx="10487025" cy="5167312"/>
          </a:xfrm>
          <a:prstGeom prst="rect">
            <a:avLst/>
          </a:prstGeom>
          <a:solidFill>
            <a:schemeClr val="bg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srcRect l="24541" t="35078" r="5186" b="48552"/>
          <a:stretch/>
        </p:blipFill>
        <p:spPr>
          <a:xfrm>
            <a:off x="984881" y="3150605"/>
            <a:ext cx="10222239" cy="1167898"/>
          </a:xfrm>
          <a:prstGeom prst="rect">
            <a:avLst/>
          </a:prstGeom>
        </p:spPr>
      </p:pic>
    </p:spTree>
    <p:extLst>
      <p:ext uri="{BB962C8B-B14F-4D97-AF65-F5344CB8AC3E}">
        <p14:creationId xmlns:p14="http://schemas.microsoft.com/office/powerpoint/2010/main" val="187922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CHATTERBOXFACTORY CLASS</a:t>
            </a:r>
          </a:p>
        </p:txBody>
      </p:sp>
      <p:pic>
        <p:nvPicPr>
          <p:cNvPr id="6" name="Picture 5"/>
          <p:cNvPicPr>
            <a:picLocks noChangeAspect="1"/>
          </p:cNvPicPr>
          <p:nvPr/>
        </p:nvPicPr>
        <p:blipFill>
          <a:blip r:embed="rId2"/>
          <a:stretch>
            <a:fillRect/>
          </a:stretch>
        </p:blipFill>
        <p:spPr>
          <a:xfrm>
            <a:off x="838200" y="1356980"/>
            <a:ext cx="10487025" cy="5143500"/>
          </a:xfrm>
          <a:prstGeom prst="rect">
            <a:avLst/>
          </a:prstGeom>
        </p:spPr>
      </p:pic>
      <p:sp>
        <p:nvSpPr>
          <p:cNvPr id="8" name="Rectangle 7"/>
          <p:cNvSpPr/>
          <p:nvPr/>
        </p:nvSpPr>
        <p:spPr>
          <a:xfrm>
            <a:off x="838200" y="1356980"/>
            <a:ext cx="10487025" cy="5167312"/>
          </a:xfrm>
          <a:prstGeom prst="rect">
            <a:avLst/>
          </a:prstGeom>
          <a:solidFill>
            <a:schemeClr val="bg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srcRect l="25935" t="35576" r="1634" b="45766"/>
          <a:stretch/>
        </p:blipFill>
        <p:spPr>
          <a:xfrm>
            <a:off x="978284" y="3186820"/>
            <a:ext cx="10175586" cy="1285592"/>
          </a:xfrm>
          <a:prstGeom prst="rect">
            <a:avLst/>
          </a:prstGeom>
        </p:spPr>
      </p:pic>
    </p:spTree>
    <p:extLst>
      <p:ext uri="{BB962C8B-B14F-4D97-AF65-F5344CB8AC3E}">
        <p14:creationId xmlns:p14="http://schemas.microsoft.com/office/powerpoint/2010/main" val="8311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JABBERWACKY</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38200" y="1666100"/>
            <a:ext cx="10515600" cy="4267200"/>
          </a:xfrm>
        </p:spPr>
      </p:pic>
    </p:spTree>
    <p:extLst>
      <p:ext uri="{BB962C8B-B14F-4D97-AF65-F5344CB8AC3E}">
        <p14:creationId xmlns:p14="http://schemas.microsoft.com/office/powerpoint/2010/main" val="3598310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 RESPONSE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606" y="1257300"/>
            <a:ext cx="8938788" cy="5028068"/>
          </a:xfrm>
          <a:prstGeom prst="rect">
            <a:avLst/>
          </a:prstGeom>
        </p:spPr>
      </p:pic>
    </p:spTree>
    <p:extLst>
      <p:ext uri="{BB962C8B-B14F-4D97-AF65-F5344CB8AC3E}">
        <p14:creationId xmlns:p14="http://schemas.microsoft.com/office/powerpoint/2010/main" val="2896681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REPLACEWORDS CLASS</a:t>
            </a:r>
          </a:p>
        </p:txBody>
      </p:sp>
      <p:pic>
        <p:nvPicPr>
          <p:cNvPr id="4" name="Picture 3"/>
          <p:cNvPicPr>
            <a:picLocks noChangeAspect="1"/>
          </p:cNvPicPr>
          <p:nvPr/>
        </p:nvPicPr>
        <p:blipFill>
          <a:blip r:embed="rId2"/>
          <a:stretch>
            <a:fillRect/>
          </a:stretch>
        </p:blipFill>
        <p:spPr>
          <a:xfrm>
            <a:off x="866775" y="1257300"/>
            <a:ext cx="10487025" cy="5143500"/>
          </a:xfrm>
          <a:prstGeom prst="rect">
            <a:avLst/>
          </a:prstGeom>
        </p:spPr>
      </p:pic>
      <p:sp>
        <p:nvSpPr>
          <p:cNvPr id="7" name="Rectangle 6"/>
          <p:cNvSpPr/>
          <p:nvPr/>
        </p:nvSpPr>
        <p:spPr>
          <a:xfrm>
            <a:off x="866775" y="1257300"/>
            <a:ext cx="10487025" cy="5167312"/>
          </a:xfrm>
          <a:prstGeom prst="rect">
            <a:avLst/>
          </a:prstGeom>
          <a:solidFill>
            <a:schemeClr val="bg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4590" t="22728" r="24390" b="39428"/>
          <a:stretch/>
        </p:blipFill>
        <p:spPr>
          <a:xfrm>
            <a:off x="1901226" y="2276222"/>
            <a:ext cx="8500724" cy="3092481"/>
          </a:xfrm>
          <a:prstGeom prst="rect">
            <a:avLst/>
          </a:prstGeom>
        </p:spPr>
      </p:pic>
    </p:spTree>
    <p:extLst>
      <p:ext uri="{BB962C8B-B14F-4D97-AF65-F5344CB8AC3E}">
        <p14:creationId xmlns:p14="http://schemas.microsoft.com/office/powerpoint/2010/main" val="125508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SPIRITAI CLASS, REPLACEWORDS</a:t>
            </a:r>
          </a:p>
        </p:txBody>
      </p:sp>
      <p:pic>
        <p:nvPicPr>
          <p:cNvPr id="4" name="Picture 3"/>
          <p:cNvPicPr>
            <a:picLocks noChangeAspect="1"/>
          </p:cNvPicPr>
          <p:nvPr/>
        </p:nvPicPr>
        <p:blipFill>
          <a:blip r:embed="rId2"/>
          <a:stretch>
            <a:fillRect/>
          </a:stretch>
        </p:blipFill>
        <p:spPr>
          <a:xfrm>
            <a:off x="866775" y="1281112"/>
            <a:ext cx="10487025" cy="5143500"/>
          </a:xfrm>
          <a:prstGeom prst="rect">
            <a:avLst/>
          </a:prstGeom>
        </p:spPr>
      </p:pic>
      <p:sp>
        <p:nvSpPr>
          <p:cNvPr id="8" name="Rectangle 7"/>
          <p:cNvSpPr/>
          <p:nvPr/>
        </p:nvSpPr>
        <p:spPr>
          <a:xfrm>
            <a:off x="866775" y="1257300"/>
            <a:ext cx="10487025" cy="5167312"/>
          </a:xfrm>
          <a:prstGeom prst="rect">
            <a:avLst/>
          </a:prstGeom>
          <a:solidFill>
            <a:schemeClr val="bg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7208" t="44684" r="8552" b="36171"/>
          <a:stretch/>
        </p:blipFill>
        <p:spPr>
          <a:xfrm>
            <a:off x="1004174" y="3106492"/>
            <a:ext cx="10212225" cy="149273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270" y="381492"/>
            <a:ext cx="7899461" cy="6095017"/>
          </a:xfrm>
          <a:prstGeom prst="rect">
            <a:avLst/>
          </a:prstGeom>
        </p:spPr>
      </p:pic>
    </p:spTree>
    <p:extLst>
      <p:ext uri="{BB962C8B-B14F-4D97-AF65-F5344CB8AC3E}">
        <p14:creationId xmlns:p14="http://schemas.microsoft.com/office/powerpoint/2010/main" val="409963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217">
                                          <p:stCondLst>
                                            <p:cond delay="0"/>
                                          </p:stCondLst>
                                        </p:cTn>
                                        <p:tgtEl>
                                          <p:spTgt spid="10"/>
                                        </p:tgtEl>
                                      </p:cBhvr>
                                    </p:animEffect>
                                    <p:anim calcmode="lin" valueType="num">
                                      <p:cBhvr>
                                        <p:cTn id="18"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9"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21"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22"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23" dur="10">
                                          <p:stCondLst>
                                            <p:cond delay="244"/>
                                          </p:stCondLst>
                                        </p:cTn>
                                        <p:tgtEl>
                                          <p:spTgt spid="10"/>
                                        </p:tgtEl>
                                      </p:cBhvr>
                                      <p:to x="100000" y="60000"/>
                                    </p:animScale>
                                    <p:animScale>
                                      <p:cBhvr>
                                        <p:cTn id="24" dur="62" decel="50000">
                                          <p:stCondLst>
                                            <p:cond delay="254"/>
                                          </p:stCondLst>
                                        </p:cTn>
                                        <p:tgtEl>
                                          <p:spTgt spid="10"/>
                                        </p:tgtEl>
                                      </p:cBhvr>
                                      <p:to x="100000" y="100000"/>
                                    </p:animScale>
                                    <p:animScale>
                                      <p:cBhvr>
                                        <p:cTn id="25" dur="10">
                                          <p:stCondLst>
                                            <p:cond delay="492"/>
                                          </p:stCondLst>
                                        </p:cTn>
                                        <p:tgtEl>
                                          <p:spTgt spid="10"/>
                                        </p:tgtEl>
                                      </p:cBhvr>
                                      <p:to x="100000" y="80000"/>
                                    </p:animScale>
                                    <p:animScale>
                                      <p:cBhvr>
                                        <p:cTn id="26" dur="62" decel="50000">
                                          <p:stCondLst>
                                            <p:cond delay="502"/>
                                          </p:stCondLst>
                                        </p:cTn>
                                        <p:tgtEl>
                                          <p:spTgt spid="10"/>
                                        </p:tgtEl>
                                      </p:cBhvr>
                                      <p:to x="100000" y="100000"/>
                                    </p:animScale>
                                    <p:animScale>
                                      <p:cBhvr>
                                        <p:cTn id="27" dur="10">
                                          <p:stCondLst>
                                            <p:cond delay="616"/>
                                          </p:stCondLst>
                                        </p:cTn>
                                        <p:tgtEl>
                                          <p:spTgt spid="10"/>
                                        </p:tgtEl>
                                      </p:cBhvr>
                                      <p:to x="100000" y="90000"/>
                                    </p:animScale>
                                    <p:animScale>
                                      <p:cBhvr>
                                        <p:cTn id="28" dur="62" decel="50000">
                                          <p:stCondLst>
                                            <p:cond delay="625"/>
                                          </p:stCondLst>
                                        </p:cTn>
                                        <p:tgtEl>
                                          <p:spTgt spid="10"/>
                                        </p:tgtEl>
                                      </p:cBhvr>
                                      <p:to x="100000" y="100000"/>
                                    </p:animScale>
                                    <p:animScale>
                                      <p:cBhvr>
                                        <p:cTn id="29" dur="10">
                                          <p:stCondLst>
                                            <p:cond delay="678"/>
                                          </p:stCondLst>
                                        </p:cTn>
                                        <p:tgtEl>
                                          <p:spTgt spid="10"/>
                                        </p:tgtEl>
                                      </p:cBhvr>
                                      <p:to x="100000" y="95000"/>
                                    </p:animScale>
                                    <p:animScale>
                                      <p:cBhvr>
                                        <p:cTn id="30" dur="62" decel="50000">
                                          <p:stCondLst>
                                            <p:cond delay="688"/>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Oswald" charset="0"/>
                <a:ea typeface="Oswald" charset="0"/>
                <a:cs typeface="Oswald" charset="0"/>
              </a:rPr>
              <a:t>GHOST BOX APPS</a:t>
            </a:r>
            <a:endParaRPr lang="en-US" dirty="0"/>
          </a:p>
        </p:txBody>
      </p:sp>
      <p:sp>
        <p:nvSpPr>
          <p:cNvPr id="4" name="Content Placeholder 3"/>
          <p:cNvSpPr>
            <a:spLocks noGrp="1"/>
          </p:cNvSpPr>
          <p:nvPr>
            <p:ph idx="1"/>
          </p:nvPr>
        </p:nvSpPr>
        <p:spPr/>
        <p:txBody>
          <a:bodyPr/>
          <a:lstStyle/>
          <a:p>
            <a:r>
              <a:rPr lang="en-US" dirty="0"/>
              <a:t>I evaluated 20 Android "Ghost Box" apps for signs of otherworldly existence</a:t>
            </a:r>
          </a:p>
          <a:p>
            <a:r>
              <a:rPr lang="en-US" dirty="0"/>
              <a:t>Many apps took less than an hour to evaluate</a:t>
            </a:r>
          </a:p>
          <a:p>
            <a:r>
              <a:rPr lang="en-US" dirty="0"/>
              <a:t>Obfuscated, complex applications took 4+ hours in many cases</a:t>
            </a:r>
          </a:p>
          <a:p>
            <a:r>
              <a:rPr lang="en-US" dirty="0"/>
              <a:t>Was this a smart use of time?</a:t>
            </a:r>
          </a:p>
        </p:txBody>
      </p:sp>
      <p:grpSp>
        <p:nvGrpSpPr>
          <p:cNvPr id="20" name="Group 19"/>
          <p:cNvGrpSpPr/>
          <p:nvPr/>
        </p:nvGrpSpPr>
        <p:grpSpPr>
          <a:xfrm>
            <a:off x="4897859" y="4325181"/>
            <a:ext cx="1739790" cy="2224844"/>
            <a:chOff x="2982725" y="4139515"/>
            <a:chExt cx="1739790" cy="2224844"/>
          </a:xfrm>
        </p:grpSpPr>
        <p:sp>
          <p:nvSpPr>
            <p:cNvPr id="12" name="Delay 23"/>
            <p:cNvSpPr/>
            <p:nvPr/>
          </p:nvSpPr>
          <p:spPr>
            <a:xfrm rot="16200000">
              <a:off x="2740199" y="4382043"/>
              <a:ext cx="2224844" cy="1739787"/>
            </a:xfrm>
            <a:prstGeom prst="flowChartDelay">
              <a:avLst/>
            </a:prstGeom>
            <a:solidFill>
              <a:schemeClr val="tx1"/>
            </a:solidFill>
            <a:ln>
              <a:noFill/>
            </a:ln>
            <a:effectLst>
              <a:outerShdw blurRad="482600" dist="38100" dir="2700000" sx="102000" sy="102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982725" y="5059039"/>
              <a:ext cx="1739790" cy="954107"/>
            </a:xfrm>
            <a:prstGeom prst="rect">
              <a:avLst/>
            </a:prstGeom>
          </p:spPr>
          <p:txBody>
            <a:bodyPr wrap="square">
              <a:spAutoFit/>
            </a:bodyPr>
            <a:lstStyle/>
            <a:p>
              <a:pPr algn="ctr"/>
              <a:r>
                <a:rPr lang="en-US" sz="2800" dirty="0">
                  <a:solidFill>
                    <a:schemeClr val="bg1"/>
                  </a:solidFill>
                  <a:latin typeface="Oswald" panose="02000503000000000000" pitchFamily="2" charset="0"/>
                </a:rPr>
                <a:t>Plausible:</a:t>
              </a:r>
            </a:p>
            <a:p>
              <a:pPr algn="ctr"/>
              <a:r>
                <a:rPr lang="en-US" sz="2800" dirty="0">
                  <a:solidFill>
                    <a:schemeClr val="bg1"/>
                  </a:solidFill>
                  <a:latin typeface="Oswald" panose="02000503000000000000" pitchFamily="2" charset="0"/>
                </a:rPr>
                <a:t>2 apps</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875" y="4327205"/>
              <a:ext cx="295302" cy="411509"/>
            </a:xfrm>
            <a:prstGeom prst="rect">
              <a:avLst/>
            </a:prstGeom>
          </p:spPr>
        </p:pic>
      </p:grpSp>
      <p:grpSp>
        <p:nvGrpSpPr>
          <p:cNvPr id="19" name="Group 18"/>
          <p:cNvGrpSpPr/>
          <p:nvPr/>
        </p:nvGrpSpPr>
        <p:grpSpPr>
          <a:xfrm>
            <a:off x="2495916" y="4323892"/>
            <a:ext cx="1739787" cy="2224844"/>
            <a:chOff x="788773" y="4139515"/>
            <a:chExt cx="1739787" cy="2224844"/>
          </a:xfrm>
        </p:grpSpPr>
        <p:sp>
          <p:nvSpPr>
            <p:cNvPr id="8" name="Delay 25"/>
            <p:cNvSpPr/>
            <p:nvPr/>
          </p:nvSpPr>
          <p:spPr>
            <a:xfrm rot="16200000">
              <a:off x="546245" y="4382043"/>
              <a:ext cx="2224844" cy="1739787"/>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921" y="4327205"/>
              <a:ext cx="295302" cy="411509"/>
            </a:xfrm>
            <a:prstGeom prst="rect">
              <a:avLst/>
            </a:prstGeom>
          </p:spPr>
        </p:pic>
        <p:sp>
          <p:nvSpPr>
            <p:cNvPr id="10" name="Rectangle 9"/>
            <p:cNvSpPr/>
            <p:nvPr/>
          </p:nvSpPr>
          <p:spPr>
            <a:xfrm>
              <a:off x="788773" y="5059039"/>
              <a:ext cx="1739787" cy="954107"/>
            </a:xfrm>
            <a:prstGeom prst="rect">
              <a:avLst/>
            </a:prstGeom>
          </p:spPr>
          <p:txBody>
            <a:bodyPr wrap="square">
              <a:spAutoFit/>
            </a:bodyPr>
            <a:lstStyle/>
            <a:p>
              <a:pPr algn="ctr"/>
              <a:r>
                <a:rPr lang="en-US" sz="2800" dirty="0">
                  <a:solidFill>
                    <a:schemeClr val="bg1"/>
                  </a:solidFill>
                  <a:latin typeface="Oswald" panose="02000503000000000000" pitchFamily="2" charset="0"/>
                </a:rPr>
                <a:t>Busted: </a:t>
              </a:r>
            </a:p>
            <a:p>
              <a:pPr algn="ctr"/>
              <a:r>
                <a:rPr lang="en-US" sz="2800" dirty="0">
                  <a:solidFill>
                    <a:schemeClr val="bg1"/>
                  </a:solidFill>
                  <a:latin typeface="Oswald" panose="02000503000000000000" pitchFamily="2" charset="0"/>
                </a:rPr>
                <a:t>18 apps</a:t>
              </a:r>
            </a:p>
          </p:txBody>
        </p:sp>
      </p:grpSp>
      <p:grpSp>
        <p:nvGrpSpPr>
          <p:cNvPr id="21" name="Group 20"/>
          <p:cNvGrpSpPr/>
          <p:nvPr/>
        </p:nvGrpSpPr>
        <p:grpSpPr>
          <a:xfrm>
            <a:off x="7299805" y="4299250"/>
            <a:ext cx="1739787" cy="2224844"/>
            <a:chOff x="5176680" y="4139515"/>
            <a:chExt cx="1739787" cy="2224844"/>
          </a:xfrm>
        </p:grpSpPr>
        <p:sp>
          <p:nvSpPr>
            <p:cNvPr id="16" name="Delay 25"/>
            <p:cNvSpPr/>
            <p:nvPr/>
          </p:nvSpPr>
          <p:spPr>
            <a:xfrm rot="16200000">
              <a:off x="4934152" y="4382043"/>
              <a:ext cx="2224844" cy="1739787"/>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828" y="4327205"/>
              <a:ext cx="295302" cy="411509"/>
            </a:xfrm>
            <a:prstGeom prst="rect">
              <a:avLst/>
            </a:prstGeom>
          </p:spPr>
        </p:pic>
        <p:sp>
          <p:nvSpPr>
            <p:cNvPr id="18" name="Rectangle 17"/>
            <p:cNvSpPr/>
            <p:nvPr/>
          </p:nvSpPr>
          <p:spPr>
            <a:xfrm>
              <a:off x="5176680" y="5059039"/>
              <a:ext cx="1739787" cy="954107"/>
            </a:xfrm>
            <a:prstGeom prst="rect">
              <a:avLst/>
            </a:prstGeom>
          </p:spPr>
          <p:txBody>
            <a:bodyPr wrap="square">
              <a:spAutoFit/>
            </a:bodyPr>
            <a:lstStyle/>
            <a:p>
              <a:pPr algn="ctr"/>
              <a:r>
                <a:rPr lang="en-US" sz="2800" dirty="0">
                  <a:solidFill>
                    <a:schemeClr val="bg1"/>
                  </a:solidFill>
                  <a:latin typeface="Oswald" panose="02000503000000000000" pitchFamily="2" charset="0"/>
                </a:rPr>
                <a:t>Confirmed:</a:t>
              </a:r>
            </a:p>
            <a:p>
              <a:pPr algn="ctr"/>
              <a:r>
                <a:rPr lang="en-US" sz="2800" dirty="0">
                  <a:solidFill>
                    <a:schemeClr val="bg1"/>
                  </a:solidFill>
                  <a:latin typeface="Oswald" panose="02000503000000000000" pitchFamily="2" charset="0"/>
                </a:rPr>
                <a:t>0 apps</a:t>
              </a:r>
            </a:p>
          </p:txBody>
        </p:sp>
      </p:grpSp>
    </p:spTree>
    <p:extLst>
      <p:ext uri="{BB962C8B-B14F-4D97-AF65-F5344CB8AC3E}">
        <p14:creationId xmlns:p14="http://schemas.microsoft.com/office/powerpoint/2010/main" val="1741047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 LEARNED</a:t>
            </a:r>
          </a:p>
        </p:txBody>
      </p:sp>
      <p:sp>
        <p:nvSpPr>
          <p:cNvPr id="3" name="Content Placeholder 2"/>
          <p:cNvSpPr>
            <a:spLocks noGrp="1"/>
          </p:cNvSpPr>
          <p:nvPr>
            <p:ph idx="1"/>
          </p:nvPr>
        </p:nvSpPr>
        <p:spPr/>
        <p:txBody>
          <a:bodyPr/>
          <a:lstStyle/>
          <a:p>
            <a:r>
              <a:rPr lang="en-US" dirty="0"/>
              <a:t>Many apps reveal their secrets with file system data</a:t>
            </a:r>
          </a:p>
          <a:p>
            <a:r>
              <a:rPr lang="en-US" dirty="0" err="1"/>
              <a:t>JadX</a:t>
            </a:r>
            <a:r>
              <a:rPr lang="en-US" dirty="0"/>
              <a:t> is a valuable </a:t>
            </a:r>
            <a:r>
              <a:rPr lang="en-US" dirty="0" err="1"/>
              <a:t>decompiler</a:t>
            </a:r>
            <a:r>
              <a:rPr lang="en-US" dirty="0"/>
              <a:t> for Android app RE</a:t>
            </a:r>
          </a:p>
          <a:p>
            <a:pPr lvl="1"/>
            <a:r>
              <a:rPr lang="en-US" dirty="0"/>
              <a:t>Use </a:t>
            </a:r>
            <a:r>
              <a:rPr lang="en-US" dirty="0" err="1"/>
              <a:t>jadx-gui</a:t>
            </a:r>
            <a:r>
              <a:rPr lang="en-US" dirty="0"/>
              <a:t> to browse decompiled sources</a:t>
            </a:r>
          </a:p>
          <a:p>
            <a:pPr lvl="1"/>
            <a:r>
              <a:rPr lang="en-US" dirty="0"/>
              <a:t>Use </a:t>
            </a:r>
            <a:r>
              <a:rPr lang="en-US" dirty="0" err="1"/>
              <a:t>jadx</a:t>
            </a:r>
            <a:r>
              <a:rPr lang="en-US" dirty="0"/>
              <a:t> to extract APK sources to a directory, search with grep/</a:t>
            </a:r>
            <a:r>
              <a:rPr lang="en-US" dirty="0" err="1"/>
              <a:t>findstr</a:t>
            </a:r>
            <a:r>
              <a:rPr lang="en-US" dirty="0"/>
              <a:t>/Select-String</a:t>
            </a:r>
          </a:p>
          <a:p>
            <a:r>
              <a:rPr lang="en-US" dirty="0"/>
              <a:t>Android Studio is essential for obfuscated app analysis</a:t>
            </a:r>
          </a:p>
          <a:p>
            <a:pPr lvl="1"/>
            <a:r>
              <a:rPr lang="en-US" dirty="0"/>
              <a:t>"Rename All Instances", "Find Usages", "Go To Declaration"</a:t>
            </a:r>
          </a:p>
          <a:p>
            <a:pPr lvl="1"/>
            <a:r>
              <a:rPr lang="en-US" dirty="0"/>
              <a:t>Start small, understand little bits of code, work your way to broader understanding</a:t>
            </a:r>
          </a:p>
          <a:p>
            <a:r>
              <a:rPr lang="en-US" dirty="0"/>
              <a:t>Cross-platform Development requires different analysis tools</a:t>
            </a:r>
          </a:p>
          <a:p>
            <a:pPr lvl="1"/>
            <a:r>
              <a:rPr lang="en-US" dirty="0"/>
              <a:t>Unity, </a:t>
            </a:r>
            <a:r>
              <a:rPr lang="en-US" dirty="0" err="1"/>
              <a:t>Xamarin</a:t>
            </a:r>
            <a:r>
              <a:rPr lang="en-US" dirty="0"/>
              <a:t> susceptible to .NET </a:t>
            </a:r>
            <a:r>
              <a:rPr lang="en-US" dirty="0" err="1"/>
              <a:t>decompilers</a:t>
            </a:r>
            <a:r>
              <a:rPr lang="en-US" dirty="0"/>
              <a:t>, </a:t>
            </a:r>
            <a:r>
              <a:rPr lang="en-US" dirty="0" err="1"/>
              <a:t>PhoneGap</a:t>
            </a:r>
            <a:r>
              <a:rPr lang="en-US" dirty="0"/>
              <a:t> discloses JavaScript code</a:t>
            </a:r>
          </a:p>
        </p:txBody>
      </p:sp>
    </p:spTree>
    <p:extLst>
      <p:ext uri="{BB962C8B-B14F-4D97-AF65-F5344CB8AC3E}">
        <p14:creationId xmlns:p14="http://schemas.microsoft.com/office/powerpoint/2010/main" val="1816577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YOU SHOULD APPLY THIS</a:t>
            </a:r>
          </a:p>
        </p:txBody>
      </p:sp>
      <p:sp>
        <p:nvSpPr>
          <p:cNvPr id="3" name="Content Placeholder 2"/>
          <p:cNvSpPr>
            <a:spLocks noGrp="1"/>
          </p:cNvSpPr>
          <p:nvPr>
            <p:ph idx="1"/>
          </p:nvPr>
        </p:nvSpPr>
        <p:spPr>
          <a:xfrm>
            <a:off x="838200" y="1390651"/>
            <a:ext cx="10515600" cy="3898980"/>
          </a:xfrm>
        </p:spPr>
        <p:txBody>
          <a:bodyPr>
            <a:normAutofit/>
          </a:bodyPr>
          <a:lstStyle/>
          <a:p>
            <a:r>
              <a:rPr lang="en-US" dirty="0"/>
              <a:t>Start evaluating your own apps</a:t>
            </a:r>
          </a:p>
          <a:p>
            <a:r>
              <a:rPr lang="en-US" dirty="0"/>
              <a:t>Write your own Android app</a:t>
            </a:r>
          </a:p>
          <a:p>
            <a:pPr lvl="1"/>
            <a:r>
              <a:rPr lang="en-US" dirty="0"/>
              <a:t>Something simple, like a decimal to hex converter, or hexadecimal scientific calculator</a:t>
            </a:r>
          </a:p>
          <a:p>
            <a:pPr lvl="1"/>
            <a:r>
              <a:rPr lang="en-US" dirty="0"/>
              <a:t>Forces you to learn Android APIs, programming idioms; makes you a better RE</a:t>
            </a:r>
          </a:p>
          <a:p>
            <a:r>
              <a:rPr lang="en-US" dirty="0"/>
              <a:t>Pick a project you will have fun with</a:t>
            </a:r>
          </a:p>
          <a:p>
            <a:pPr lvl="1"/>
            <a:r>
              <a:rPr lang="en-US" dirty="0"/>
              <a:t>Cheating at video games, exposing advertiser misconduct, hacking JARVIS/home automation, analyze fortune teller apps, etc.</a:t>
            </a:r>
          </a:p>
        </p:txBody>
      </p:sp>
      <p:sp>
        <p:nvSpPr>
          <p:cNvPr id="4" name="Rectangle 3"/>
          <p:cNvSpPr/>
          <p:nvPr/>
        </p:nvSpPr>
        <p:spPr>
          <a:xfrm>
            <a:off x="0" y="5412259"/>
            <a:ext cx="12192000" cy="69197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699024" y="5041556"/>
            <a:ext cx="1433384" cy="1433384"/>
            <a:chOff x="9194766" y="5074379"/>
            <a:chExt cx="1433384" cy="1433384"/>
          </a:xfrm>
        </p:grpSpPr>
        <p:sp>
          <p:nvSpPr>
            <p:cNvPr id="6" name="Oval 5"/>
            <p:cNvSpPr/>
            <p:nvPr/>
          </p:nvSpPr>
          <p:spPr>
            <a:xfrm>
              <a:off x="9194766" y="5074379"/>
              <a:ext cx="1433384" cy="14333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486" y="5316172"/>
              <a:ext cx="669944" cy="933579"/>
            </a:xfrm>
            <a:prstGeom prst="rect">
              <a:avLst/>
            </a:prstGeom>
          </p:spPr>
        </p:pic>
      </p:grpSp>
      <p:sp>
        <p:nvSpPr>
          <p:cNvPr id="8" name="Content Placeholder 4"/>
          <p:cNvSpPr txBox="1">
            <a:spLocks/>
          </p:cNvSpPr>
          <p:nvPr/>
        </p:nvSpPr>
        <p:spPr>
          <a:xfrm>
            <a:off x="838200" y="5412259"/>
            <a:ext cx="10668000" cy="691979"/>
          </a:xfrm>
          <a:prstGeom prst="rect">
            <a:avLst/>
          </a:prstGeom>
        </p:spPr>
        <p:txBody>
          <a:bodyPr vert="horz" lIns="91440" tIns="45720" rIns="91440" bIns="0" rtlCol="0" anchor="ctr">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800100" indent="-342900" algn="l" defTabSz="914400" rtl="0" eaLnBrk="1" latinLnBrk="0" hangingPunct="1">
              <a:lnSpc>
                <a:spcPct val="90000"/>
              </a:lnSpc>
              <a:spcBef>
                <a:spcPts val="500"/>
              </a:spcBef>
              <a:spcAft>
                <a:spcPts val="600"/>
              </a:spcAft>
              <a:buFontTx/>
              <a:buBlip>
                <a:blip r:embed="rId3"/>
              </a:buBlip>
              <a:defRPr sz="2400" kern="1200">
                <a:solidFill>
                  <a:schemeClr val="tx1"/>
                </a:solidFill>
                <a:latin typeface="Oswald Light" panose="02000303000000000000" pitchFamily="2"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Become a better pen tester by building skills, and put them into action.</a:t>
            </a:r>
          </a:p>
        </p:txBody>
      </p:sp>
    </p:spTree>
    <p:extLst>
      <p:ext uri="{BB962C8B-B14F-4D97-AF65-F5344CB8AC3E}">
        <p14:creationId xmlns:p14="http://schemas.microsoft.com/office/powerpoint/2010/main" val="2728401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I spent $200 on Ghost Box apps...and it was well spent</a:t>
            </a:r>
          </a:p>
          <a:p>
            <a:r>
              <a:rPr lang="en-US" dirty="0"/>
              <a:t>None of the apps conclusively communicate with the dead</a:t>
            </a:r>
          </a:p>
          <a:p>
            <a:pPr lvl="1"/>
            <a:r>
              <a:rPr lang="en-US" dirty="0"/>
              <a:t>File system objects reveal static audio files, images</a:t>
            </a:r>
          </a:p>
          <a:p>
            <a:pPr lvl="1"/>
            <a:r>
              <a:rPr lang="en-US" dirty="0"/>
              <a:t>APK reverse engineering reveals Java source and feeble trickery</a:t>
            </a:r>
          </a:p>
          <a:p>
            <a:pPr lvl="1"/>
            <a:r>
              <a:rPr lang="en-US" dirty="0"/>
              <a:t>Obfuscated apps require more time, but fail with persistent analysis</a:t>
            </a:r>
          </a:p>
          <a:p>
            <a:pPr lvl="1"/>
            <a:r>
              <a:rPr lang="en-US" dirty="0"/>
              <a:t>Cross-platform apps fail as well, but require different analysis tools</a:t>
            </a:r>
          </a:p>
        </p:txBody>
      </p:sp>
      <p:sp>
        <p:nvSpPr>
          <p:cNvPr id="4" name="Rectangle 3"/>
          <p:cNvSpPr/>
          <p:nvPr/>
        </p:nvSpPr>
        <p:spPr>
          <a:xfrm>
            <a:off x="0" y="5412259"/>
            <a:ext cx="12192000" cy="69197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699024" y="5041556"/>
            <a:ext cx="1433384" cy="1433384"/>
            <a:chOff x="9194766" y="5074379"/>
            <a:chExt cx="1433384" cy="1433384"/>
          </a:xfrm>
        </p:grpSpPr>
        <p:sp>
          <p:nvSpPr>
            <p:cNvPr id="6" name="Oval 5"/>
            <p:cNvSpPr/>
            <p:nvPr/>
          </p:nvSpPr>
          <p:spPr>
            <a:xfrm>
              <a:off x="9194766" y="5074379"/>
              <a:ext cx="1433384" cy="14333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486" y="5316172"/>
              <a:ext cx="669944" cy="933579"/>
            </a:xfrm>
            <a:prstGeom prst="rect">
              <a:avLst/>
            </a:prstGeom>
          </p:spPr>
        </p:pic>
      </p:grpSp>
      <p:sp>
        <p:nvSpPr>
          <p:cNvPr id="8" name="Content Placeholder 4"/>
          <p:cNvSpPr txBox="1">
            <a:spLocks/>
          </p:cNvSpPr>
          <p:nvPr/>
        </p:nvSpPr>
        <p:spPr>
          <a:xfrm>
            <a:off x="838200" y="5412259"/>
            <a:ext cx="10668000" cy="691979"/>
          </a:xfrm>
          <a:prstGeom prst="rect">
            <a:avLst/>
          </a:prstGeom>
        </p:spPr>
        <p:txBody>
          <a:bodyPr vert="horz" lIns="91440" tIns="45720" rIns="91440" bIns="0" rtlCol="0" anchor="ctr">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800100" indent="-342900" algn="l" defTabSz="914400" rtl="0" eaLnBrk="1" latinLnBrk="0" hangingPunct="1">
              <a:lnSpc>
                <a:spcPct val="90000"/>
              </a:lnSpc>
              <a:spcBef>
                <a:spcPts val="500"/>
              </a:spcBef>
              <a:spcAft>
                <a:spcPts val="600"/>
              </a:spcAft>
              <a:buFontTx/>
              <a:buBlip>
                <a:blip r:embed="rId3"/>
              </a:buBlip>
              <a:defRPr sz="2400" kern="1200">
                <a:solidFill>
                  <a:schemeClr val="tx1"/>
                </a:solidFill>
                <a:latin typeface="Oswald Light" panose="02000303000000000000" pitchFamily="2" charset="0"/>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I didn't find any ghosts, but I'm a better analyst now than when I started.</a:t>
            </a:r>
          </a:p>
        </p:txBody>
      </p:sp>
    </p:spTree>
    <p:extLst>
      <p:ext uri="{BB962C8B-B14F-4D97-AF65-F5344CB8AC3E}">
        <p14:creationId xmlns:p14="http://schemas.microsoft.com/office/powerpoint/2010/main" val="11023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THE PLAN</a:t>
            </a:r>
          </a:p>
        </p:txBody>
      </p:sp>
      <p:sp>
        <p:nvSpPr>
          <p:cNvPr id="8" name="Rectangle 7"/>
          <p:cNvSpPr/>
          <p:nvPr/>
        </p:nvSpPr>
        <p:spPr>
          <a:xfrm>
            <a:off x="0" y="5412259"/>
            <a:ext cx="12192000" cy="69197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838200" y="1390651"/>
            <a:ext cx="10515600" cy="3876096"/>
          </a:xfrm>
        </p:spPr>
        <p:txBody>
          <a:bodyPr>
            <a:normAutofit lnSpcReduction="10000"/>
          </a:bodyPr>
          <a:lstStyle/>
          <a:p>
            <a:r>
              <a:rPr lang="en-US" dirty="0"/>
              <a:t>Spend $200 on Android ghost detection apps from four categories</a:t>
            </a:r>
          </a:p>
          <a:p>
            <a:pPr marL="800100" lvl="1" indent="-342900">
              <a:buFont typeface="Arial" charset="0"/>
              <a:buChar char="•"/>
            </a:pPr>
            <a:r>
              <a:rPr lang="en-US" dirty="0">
                <a:latin typeface="Oswald Light" charset="0"/>
                <a:ea typeface="Oswald Light" charset="0"/>
                <a:cs typeface="Oswald Light" charset="0"/>
              </a:rPr>
              <a:t>Electromagnetic Frequency Measurement (EMF) tools</a:t>
            </a:r>
          </a:p>
          <a:p>
            <a:pPr marL="800100" lvl="1" indent="-342900">
              <a:buFont typeface="Arial" charset="0"/>
              <a:buChar char="•"/>
            </a:pPr>
            <a:r>
              <a:rPr lang="en-US" dirty="0">
                <a:latin typeface="Oswald Light" charset="0"/>
                <a:ea typeface="Oswald Light" charset="0"/>
                <a:cs typeface="Oswald Light" charset="0"/>
              </a:rPr>
              <a:t>Electronic Voice Phenomenon (EVP) measurement (ghost audio)</a:t>
            </a:r>
          </a:p>
          <a:p>
            <a:pPr marL="800100" lvl="1" indent="-342900">
              <a:buFont typeface="Arial" charset="0"/>
              <a:buChar char="•"/>
            </a:pPr>
            <a:r>
              <a:rPr lang="en-US" dirty="0">
                <a:latin typeface="Oswald Light" charset="0"/>
                <a:ea typeface="Oswald Light" charset="0"/>
                <a:cs typeface="Oswald Light" charset="0"/>
              </a:rPr>
              <a:t>Ghost radar and visual identification apps</a:t>
            </a:r>
          </a:p>
          <a:p>
            <a:pPr marL="800100" lvl="1" indent="-342900">
              <a:buFont typeface="Arial" charset="0"/>
              <a:buChar char="•"/>
            </a:pPr>
            <a:r>
              <a:rPr lang="en-US" dirty="0">
                <a:latin typeface="Oswald Light" charset="0"/>
                <a:ea typeface="Oswald Light" charset="0"/>
                <a:cs typeface="Oswald Light" charset="0"/>
              </a:rPr>
              <a:t>Ghost communication tools</a:t>
            </a:r>
          </a:p>
          <a:p>
            <a:r>
              <a:rPr lang="en-US" dirty="0"/>
              <a:t>Use apps in a variety of locations as intended (cemeteries, woods at night)</a:t>
            </a:r>
          </a:p>
          <a:p>
            <a:r>
              <a:rPr lang="en-US" dirty="0"/>
              <a:t>Reverse engineer apps to evaluate how they function</a:t>
            </a:r>
          </a:p>
          <a:p>
            <a:pPr marL="800100" lvl="1" indent="-342900">
              <a:buFont typeface="Arial" charset="0"/>
              <a:buChar char="•"/>
            </a:pPr>
            <a:r>
              <a:rPr lang="en-US" dirty="0">
                <a:latin typeface="Oswald Light" charset="0"/>
                <a:ea typeface="Oswald Light" charset="0"/>
                <a:cs typeface="Oswald Light" charset="0"/>
              </a:rPr>
              <a:t>Using open-source/free tools, and a cheap, rooted Android device</a:t>
            </a:r>
          </a:p>
        </p:txBody>
      </p:sp>
      <p:grpSp>
        <p:nvGrpSpPr>
          <p:cNvPr id="3" name="Group 2"/>
          <p:cNvGrpSpPr/>
          <p:nvPr/>
        </p:nvGrpSpPr>
        <p:grpSpPr>
          <a:xfrm>
            <a:off x="9194766" y="5074379"/>
            <a:ext cx="1433384" cy="1433384"/>
            <a:chOff x="9194766" y="5074379"/>
            <a:chExt cx="1433384" cy="1433384"/>
          </a:xfrm>
        </p:grpSpPr>
        <p:sp>
          <p:nvSpPr>
            <p:cNvPr id="10" name="Oval 9"/>
            <p:cNvSpPr/>
            <p:nvPr/>
          </p:nvSpPr>
          <p:spPr>
            <a:xfrm>
              <a:off x="9194766" y="5074379"/>
              <a:ext cx="1433384" cy="14333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486" y="5316172"/>
              <a:ext cx="669944" cy="933579"/>
            </a:xfrm>
            <a:prstGeom prst="rect">
              <a:avLst/>
            </a:prstGeom>
          </p:spPr>
        </p:pic>
      </p:grpSp>
      <p:sp>
        <p:nvSpPr>
          <p:cNvPr id="11" name="Display 10"/>
          <p:cNvSpPr/>
          <p:nvPr/>
        </p:nvSpPr>
        <p:spPr>
          <a:xfrm rot="10800000">
            <a:off x="1352606" y="1918513"/>
            <a:ext cx="266129" cy="225186"/>
          </a:xfrm>
          <a:prstGeom prst="flowChartDisp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splay 11"/>
          <p:cNvSpPr/>
          <p:nvPr/>
        </p:nvSpPr>
        <p:spPr>
          <a:xfrm rot="10800000">
            <a:off x="1352605" y="2386758"/>
            <a:ext cx="266129" cy="225186"/>
          </a:xfrm>
          <a:prstGeom prst="flowChartDisp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splay 14"/>
          <p:cNvSpPr/>
          <p:nvPr/>
        </p:nvSpPr>
        <p:spPr>
          <a:xfrm rot="10800000">
            <a:off x="1352605" y="2776858"/>
            <a:ext cx="266129" cy="225186"/>
          </a:xfrm>
          <a:prstGeom prst="flowChartDisp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splay 15"/>
          <p:cNvSpPr/>
          <p:nvPr/>
        </p:nvSpPr>
        <p:spPr>
          <a:xfrm rot="10800000">
            <a:off x="1352605" y="3222187"/>
            <a:ext cx="266129" cy="225186"/>
          </a:xfrm>
          <a:prstGeom prst="flowChartDisp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splay 16"/>
          <p:cNvSpPr/>
          <p:nvPr/>
        </p:nvSpPr>
        <p:spPr>
          <a:xfrm rot="10800000">
            <a:off x="1352605" y="4730437"/>
            <a:ext cx="266129" cy="225186"/>
          </a:xfrm>
          <a:prstGeom prst="flowChartDisp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38200" y="5552128"/>
            <a:ext cx="7604967" cy="461665"/>
          </a:xfrm>
          <a:prstGeom prst="rect">
            <a:avLst/>
          </a:prstGeom>
        </p:spPr>
        <p:txBody>
          <a:bodyPr wrap="none">
            <a:spAutoFit/>
          </a:bodyPr>
          <a:lstStyle/>
          <a:p>
            <a:r>
              <a:rPr lang="en-US" sz="2400" dirty="0">
                <a:solidFill>
                  <a:schemeClr val="bg1"/>
                </a:solidFill>
                <a:latin typeface="Oswald" panose="02000503000000000000" pitchFamily="2" charset="0"/>
              </a:rPr>
              <a:t>Use this project to build my Android reverse-engineering skills</a:t>
            </a:r>
          </a:p>
        </p:txBody>
      </p:sp>
    </p:spTree>
    <p:extLst>
      <p:ext uri="{BB962C8B-B14F-4D97-AF65-F5344CB8AC3E}">
        <p14:creationId xmlns:p14="http://schemas.microsoft.com/office/powerpoint/2010/main" val="81317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Haunting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29385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838200" y="1390650"/>
            <a:ext cx="5471160" cy="5106653"/>
          </a:xfrm>
        </p:spPr>
        <p:txBody>
          <a:bodyPr>
            <a:noAutofit/>
          </a:bodyPr>
          <a:lstStyle/>
          <a:p>
            <a:pPr>
              <a:lnSpc>
                <a:spcPct val="150000"/>
              </a:lnSpc>
              <a:spcBef>
                <a:spcPts val="0"/>
              </a:spcBef>
              <a:spcAft>
                <a:spcPts val="0"/>
              </a:spcAft>
            </a:pPr>
            <a:r>
              <a:rPr lang="en-US" sz="1600" b="1" dirty="0"/>
              <a:t>Destination America's </a:t>
            </a:r>
            <a:r>
              <a:rPr lang="en-US" sz="1600" b="1" i="1" dirty="0"/>
              <a:t>A Haunting</a:t>
            </a:r>
            <a:r>
              <a:rPr lang="en-US" sz="1600" dirty="0"/>
              <a:t> - http://www.destinationamerica.com/tv-shows/a-haunting</a:t>
            </a:r>
          </a:p>
          <a:p>
            <a:pPr>
              <a:lnSpc>
                <a:spcPct val="150000"/>
              </a:lnSpc>
              <a:spcBef>
                <a:spcPts val="0"/>
              </a:spcBef>
              <a:spcAft>
                <a:spcPts val="0"/>
              </a:spcAft>
            </a:pPr>
            <a:r>
              <a:rPr lang="en-US" sz="1600" b="1" dirty="0"/>
              <a:t>Ghost Hunter App</a:t>
            </a:r>
            <a:r>
              <a:rPr lang="en-US" sz="1600" dirty="0"/>
              <a:t> - http://tinyurl.com/lgvv3tb</a:t>
            </a:r>
          </a:p>
          <a:p>
            <a:pPr>
              <a:lnSpc>
                <a:spcPct val="150000"/>
              </a:lnSpc>
              <a:spcBef>
                <a:spcPts val="0"/>
              </a:spcBef>
              <a:spcAft>
                <a:spcPts val="0"/>
              </a:spcAft>
            </a:pPr>
            <a:r>
              <a:rPr lang="en-US" sz="1600" b="1" dirty="0"/>
              <a:t>Joe's Ghost Box App</a:t>
            </a:r>
            <a:r>
              <a:rPr lang="en-US" sz="1600" dirty="0"/>
              <a:t> - http://tinyurl.com/httteu7</a:t>
            </a:r>
          </a:p>
          <a:p>
            <a:pPr>
              <a:lnSpc>
                <a:spcPct val="150000"/>
              </a:lnSpc>
              <a:spcBef>
                <a:spcPts val="0"/>
              </a:spcBef>
              <a:spcAft>
                <a:spcPts val="0"/>
              </a:spcAft>
            </a:pPr>
            <a:r>
              <a:rPr lang="en-US" sz="1600" b="1" dirty="0"/>
              <a:t>P-SB7 Ghost Box App</a:t>
            </a:r>
            <a:r>
              <a:rPr lang="en-US" sz="1600" dirty="0"/>
              <a:t> - http://tinyurl.com/jqbupgs</a:t>
            </a:r>
          </a:p>
          <a:p>
            <a:pPr>
              <a:lnSpc>
                <a:spcPct val="150000"/>
              </a:lnSpc>
              <a:spcBef>
                <a:spcPts val="0"/>
              </a:spcBef>
              <a:spcAft>
                <a:spcPts val="0"/>
              </a:spcAft>
            </a:pPr>
            <a:r>
              <a:rPr lang="en-US" sz="1600" b="1" dirty="0"/>
              <a:t>Ghost Speaker App</a:t>
            </a:r>
            <a:r>
              <a:rPr lang="en-US" sz="1600" dirty="0"/>
              <a:t> - http://tinyurl.com/9k7ug43</a:t>
            </a:r>
          </a:p>
          <a:p>
            <a:pPr>
              <a:lnSpc>
                <a:spcPct val="150000"/>
              </a:lnSpc>
              <a:spcBef>
                <a:spcPts val="0"/>
              </a:spcBef>
              <a:spcAft>
                <a:spcPts val="0"/>
              </a:spcAft>
            </a:pPr>
            <a:r>
              <a:rPr lang="en-US" sz="1600" b="1" dirty="0"/>
              <a:t>Ouija Game: Real Spirit Board App</a:t>
            </a:r>
            <a:r>
              <a:rPr lang="en-US" sz="1600" dirty="0"/>
              <a:t> - http://tinyurl.com/jr3mp4n</a:t>
            </a:r>
          </a:p>
          <a:p>
            <a:pPr>
              <a:lnSpc>
                <a:spcPct val="150000"/>
              </a:lnSpc>
              <a:spcBef>
                <a:spcPts val="0"/>
              </a:spcBef>
              <a:spcAft>
                <a:spcPts val="0"/>
              </a:spcAft>
            </a:pPr>
            <a:r>
              <a:rPr lang="en-US" sz="1600" b="1" dirty="0" err="1"/>
              <a:t>JadX</a:t>
            </a:r>
            <a:r>
              <a:rPr lang="en-US" sz="1600" b="1" dirty="0"/>
              <a:t> </a:t>
            </a:r>
            <a:r>
              <a:rPr lang="en-US" sz="1600" dirty="0"/>
              <a:t>- https://github.com/skylot/jadx</a:t>
            </a:r>
          </a:p>
          <a:p>
            <a:pPr>
              <a:lnSpc>
                <a:spcPct val="150000"/>
              </a:lnSpc>
              <a:spcBef>
                <a:spcPts val="0"/>
              </a:spcBef>
              <a:spcAft>
                <a:spcPts val="0"/>
              </a:spcAft>
            </a:pPr>
            <a:r>
              <a:rPr lang="en-US" sz="1600" b="1" dirty="0" err="1"/>
              <a:t>ProGuard</a:t>
            </a:r>
            <a:r>
              <a:rPr lang="en-US" sz="1600" dirty="0"/>
              <a:t> - https://www.guardsquare.com/proguard</a:t>
            </a:r>
          </a:p>
          <a:p>
            <a:pPr>
              <a:lnSpc>
                <a:spcPct val="150000"/>
              </a:lnSpc>
              <a:spcBef>
                <a:spcPts val="0"/>
              </a:spcBef>
              <a:spcAft>
                <a:spcPts val="0"/>
              </a:spcAft>
            </a:pPr>
            <a:r>
              <a:rPr lang="en-US" sz="1600" b="1" dirty="0"/>
              <a:t>Android Studio</a:t>
            </a:r>
            <a:r>
              <a:rPr lang="en-US" sz="1600" dirty="0"/>
              <a:t> - https://developer.android.com/studio</a:t>
            </a:r>
          </a:p>
          <a:p>
            <a:pPr>
              <a:lnSpc>
                <a:spcPct val="150000"/>
              </a:lnSpc>
              <a:spcBef>
                <a:spcPts val="0"/>
              </a:spcBef>
              <a:spcAft>
                <a:spcPts val="0"/>
              </a:spcAft>
            </a:pPr>
            <a:r>
              <a:rPr lang="en-US" sz="1600" b="1" dirty="0" err="1"/>
              <a:t>JetBrains</a:t>
            </a:r>
            <a:r>
              <a:rPr lang="en-US" sz="1600" b="1" dirty="0"/>
              <a:t> </a:t>
            </a:r>
            <a:r>
              <a:rPr lang="en-US" sz="1600" b="1" dirty="0" err="1"/>
              <a:t>dotPeek</a:t>
            </a:r>
            <a:r>
              <a:rPr lang="en-US" sz="1600" dirty="0"/>
              <a:t> - https://www.jetbrains.com/decompiler</a:t>
            </a:r>
          </a:p>
          <a:p>
            <a:pPr>
              <a:lnSpc>
                <a:spcPct val="150000"/>
              </a:lnSpc>
              <a:spcBef>
                <a:spcPts val="0"/>
              </a:spcBef>
              <a:spcAft>
                <a:spcPts val="0"/>
              </a:spcAft>
            </a:pPr>
            <a:r>
              <a:rPr lang="en-US" sz="1600" b="1" dirty="0" err="1"/>
              <a:t>Jabberwacky</a:t>
            </a:r>
            <a:r>
              <a:rPr lang="en-US" sz="1600" dirty="0"/>
              <a:t> - http://www.jabberwacky.com</a:t>
            </a:r>
          </a:p>
        </p:txBody>
      </p:sp>
      <p:sp>
        <p:nvSpPr>
          <p:cNvPr id="5" name="Delay 25"/>
          <p:cNvSpPr>
            <a:spLocks noChangeAspect="1"/>
          </p:cNvSpPr>
          <p:nvPr/>
        </p:nvSpPr>
        <p:spPr>
          <a:xfrm rot="16200000">
            <a:off x="6712939" y="1776178"/>
            <a:ext cx="4759944" cy="3722189"/>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012" y="1702229"/>
            <a:ext cx="555799" cy="774516"/>
          </a:xfrm>
          <a:prstGeom prst="rect">
            <a:avLst/>
          </a:prstGeom>
        </p:spPr>
      </p:pic>
      <p:sp>
        <p:nvSpPr>
          <p:cNvPr id="7" name="Rectangle 6"/>
          <p:cNvSpPr/>
          <p:nvPr/>
        </p:nvSpPr>
        <p:spPr>
          <a:xfrm>
            <a:off x="7733658" y="2750060"/>
            <a:ext cx="2718505" cy="584775"/>
          </a:xfrm>
          <a:prstGeom prst="rect">
            <a:avLst/>
          </a:prstGeom>
        </p:spPr>
        <p:txBody>
          <a:bodyPr wrap="square">
            <a:spAutoFit/>
          </a:bodyPr>
          <a:lstStyle/>
          <a:p>
            <a:pPr algn="ctr"/>
            <a:r>
              <a:rPr lang="en-US" sz="3200" dirty="0">
                <a:solidFill>
                  <a:schemeClr val="bg1"/>
                </a:solidFill>
                <a:latin typeface="Oswald" panose="02000503000000000000" pitchFamily="2" charset="0"/>
              </a:rPr>
              <a:t>Joshua Wright</a:t>
            </a:r>
          </a:p>
        </p:txBody>
      </p:sp>
      <p:sp>
        <p:nvSpPr>
          <p:cNvPr id="8" name="Rectangle 7"/>
          <p:cNvSpPr/>
          <p:nvPr/>
        </p:nvSpPr>
        <p:spPr>
          <a:xfrm>
            <a:off x="7733658" y="4685870"/>
            <a:ext cx="2718505" cy="646331"/>
          </a:xfrm>
          <a:prstGeom prst="rect">
            <a:avLst/>
          </a:prstGeom>
        </p:spPr>
        <p:txBody>
          <a:bodyPr wrap="square">
            <a:spAutoFit/>
          </a:bodyPr>
          <a:lstStyle/>
          <a:p>
            <a:pPr algn="ctr"/>
            <a:r>
              <a:rPr lang="en-US" dirty="0">
                <a:solidFill>
                  <a:schemeClr val="bg1"/>
                </a:solidFill>
                <a:latin typeface="Oswald" panose="02000503000000000000" pitchFamily="2" charset="0"/>
              </a:rPr>
              <a:t>@joswr1ght</a:t>
            </a:r>
          </a:p>
          <a:p>
            <a:pPr algn="ctr"/>
            <a:r>
              <a:rPr lang="en-US" dirty="0">
                <a:solidFill>
                  <a:schemeClr val="bg1"/>
                </a:solidFill>
                <a:latin typeface="Oswald" panose="02000503000000000000" pitchFamily="2" charset="0"/>
              </a:rPr>
              <a:t>jwright@hasborg.com</a:t>
            </a:r>
          </a:p>
        </p:txBody>
      </p:sp>
      <p:sp>
        <p:nvSpPr>
          <p:cNvPr id="10" name="Rectangle 9"/>
          <p:cNvSpPr/>
          <p:nvPr/>
        </p:nvSpPr>
        <p:spPr>
          <a:xfrm>
            <a:off x="7299960" y="3594854"/>
            <a:ext cx="3520440" cy="830997"/>
          </a:xfrm>
          <a:prstGeom prst="rect">
            <a:avLst/>
          </a:prstGeom>
        </p:spPr>
        <p:txBody>
          <a:bodyPr wrap="square">
            <a:spAutoFit/>
          </a:bodyPr>
          <a:lstStyle/>
          <a:p>
            <a:pPr algn="ctr"/>
            <a:r>
              <a:rPr lang="en-US" sz="2400" dirty="0">
                <a:solidFill>
                  <a:schemeClr val="bg1"/>
                </a:solidFill>
                <a:latin typeface="Oswald" panose="02000503000000000000" pitchFamily="2" charset="0"/>
              </a:rPr>
              <a:t>"I never met an Android app I didn't like (to break) "</a:t>
            </a:r>
          </a:p>
        </p:txBody>
      </p:sp>
    </p:spTree>
    <p:extLst>
      <p:ext uri="{BB962C8B-B14F-4D97-AF65-F5344CB8AC3E}">
        <p14:creationId xmlns:p14="http://schemas.microsoft.com/office/powerpoint/2010/main" val="366679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APPS</a:t>
            </a:r>
          </a:p>
        </p:txBody>
      </p:sp>
      <p:sp>
        <p:nvSpPr>
          <p:cNvPr id="3" name="Content Placeholder 2"/>
          <p:cNvSpPr>
            <a:spLocks noGrp="1"/>
          </p:cNvSpPr>
          <p:nvPr>
            <p:ph idx="1"/>
          </p:nvPr>
        </p:nvSpPr>
        <p:spPr/>
        <p:txBody>
          <a:bodyPr/>
          <a:lstStyle/>
          <a:p>
            <a:r>
              <a:rPr lang="en-US"/>
              <a:t>Limited to pay-for applications ($0.99 to $29.99)</a:t>
            </a:r>
          </a:p>
          <a:p>
            <a:r>
              <a:rPr lang="en-US"/>
              <a:t>Focus on "pro" apps that claim to meet or exceed commercial tools</a:t>
            </a:r>
          </a:p>
          <a:p>
            <a:r>
              <a:rPr lang="en-US"/>
              <a:t>Focused on apps that perform "genuine" ghost detection</a:t>
            </a:r>
          </a:p>
          <a:p>
            <a:r>
              <a:rPr lang="en-US"/>
              <a:t>Exclude apps marked as intended for entertainment</a:t>
            </a:r>
            <a:endParaRPr lang="en-US" dirty="0"/>
          </a:p>
        </p:txBody>
      </p:sp>
      <p:grpSp>
        <p:nvGrpSpPr>
          <p:cNvPr id="11" name="Group 10"/>
          <p:cNvGrpSpPr/>
          <p:nvPr/>
        </p:nvGrpSpPr>
        <p:grpSpPr>
          <a:xfrm>
            <a:off x="940127" y="4090230"/>
            <a:ext cx="10311746" cy="2274129"/>
            <a:chOff x="788773" y="4090230"/>
            <a:chExt cx="10311746" cy="2274129"/>
          </a:xfrm>
        </p:grpSpPr>
        <p:grpSp>
          <p:nvGrpSpPr>
            <p:cNvPr id="8" name="Group 7"/>
            <p:cNvGrpSpPr/>
            <p:nvPr/>
          </p:nvGrpSpPr>
          <p:grpSpPr>
            <a:xfrm>
              <a:off x="7217740" y="4090231"/>
              <a:ext cx="1739787" cy="2224844"/>
              <a:chOff x="9564585" y="4139515"/>
              <a:chExt cx="1739787" cy="2224844"/>
            </a:xfrm>
          </p:grpSpPr>
          <p:sp>
            <p:nvSpPr>
              <p:cNvPr id="29" name="Delay 38"/>
              <p:cNvSpPr/>
              <p:nvPr/>
            </p:nvSpPr>
            <p:spPr>
              <a:xfrm rot="16200000">
                <a:off x="9322057" y="4382043"/>
                <a:ext cx="2224844" cy="1739787"/>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733" y="4327205"/>
                <a:ext cx="295302" cy="411509"/>
              </a:xfrm>
              <a:prstGeom prst="rect">
                <a:avLst/>
              </a:prstGeom>
            </p:spPr>
          </p:pic>
          <p:sp>
            <p:nvSpPr>
              <p:cNvPr id="43" name="Rectangle 42"/>
              <p:cNvSpPr/>
              <p:nvPr/>
            </p:nvSpPr>
            <p:spPr>
              <a:xfrm>
                <a:off x="9708697" y="4834088"/>
                <a:ext cx="1487374" cy="1384995"/>
              </a:xfrm>
              <a:prstGeom prst="rect">
                <a:avLst/>
              </a:prstGeom>
            </p:spPr>
            <p:txBody>
              <a:bodyPr wrap="square">
                <a:spAutoFit/>
              </a:bodyPr>
              <a:lstStyle/>
              <a:p>
                <a:pPr algn="ctr"/>
                <a:r>
                  <a:rPr lang="en-US" sz="2800" dirty="0">
                    <a:solidFill>
                      <a:schemeClr val="bg1"/>
                    </a:solidFill>
                    <a:latin typeface="Oswald" panose="02000503000000000000" pitchFamily="2" charset="0"/>
                  </a:rPr>
                  <a:t>P-SB7 Ghost Box</a:t>
                </a:r>
              </a:p>
            </p:txBody>
          </p:sp>
        </p:grpSp>
        <p:grpSp>
          <p:nvGrpSpPr>
            <p:cNvPr id="4" name="Group 3"/>
            <p:cNvGrpSpPr/>
            <p:nvPr/>
          </p:nvGrpSpPr>
          <p:grpSpPr>
            <a:xfrm>
              <a:off x="788773" y="4139515"/>
              <a:ext cx="1739787" cy="2224844"/>
              <a:chOff x="788773" y="4139515"/>
              <a:chExt cx="1739787" cy="2224844"/>
            </a:xfrm>
          </p:grpSpPr>
          <p:sp>
            <p:nvSpPr>
              <p:cNvPr id="41" name="Delay 25"/>
              <p:cNvSpPr/>
              <p:nvPr/>
            </p:nvSpPr>
            <p:spPr>
              <a:xfrm rot="16200000">
                <a:off x="546245" y="4382043"/>
                <a:ext cx="2224844" cy="1739787"/>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921" y="4327205"/>
                <a:ext cx="295302" cy="411509"/>
              </a:xfrm>
              <a:prstGeom prst="rect">
                <a:avLst/>
              </a:prstGeom>
            </p:spPr>
          </p:pic>
          <p:sp>
            <p:nvSpPr>
              <p:cNvPr id="44" name="Rectangle 43"/>
              <p:cNvSpPr/>
              <p:nvPr/>
            </p:nvSpPr>
            <p:spPr>
              <a:xfrm>
                <a:off x="788773" y="5049532"/>
                <a:ext cx="1739787" cy="954107"/>
              </a:xfrm>
              <a:prstGeom prst="rect">
                <a:avLst/>
              </a:prstGeom>
            </p:spPr>
            <p:txBody>
              <a:bodyPr wrap="square">
                <a:spAutoFit/>
              </a:bodyPr>
              <a:lstStyle/>
              <a:p>
                <a:pPr algn="ctr"/>
                <a:r>
                  <a:rPr lang="en-US" sz="2800" dirty="0">
                    <a:solidFill>
                      <a:schemeClr val="bg1"/>
                    </a:solidFill>
                    <a:latin typeface="Oswald" panose="02000503000000000000" pitchFamily="2" charset="0"/>
                  </a:rPr>
                  <a:t>Ghost</a:t>
                </a:r>
              </a:p>
              <a:p>
                <a:pPr algn="ctr"/>
                <a:r>
                  <a:rPr lang="en-US" sz="2800" dirty="0">
                    <a:solidFill>
                      <a:schemeClr val="bg1"/>
                    </a:solidFill>
                    <a:latin typeface="Oswald" panose="02000503000000000000" pitchFamily="2" charset="0"/>
                  </a:rPr>
                  <a:t>Hunter</a:t>
                </a:r>
              </a:p>
            </p:txBody>
          </p:sp>
        </p:grpSp>
        <p:grpSp>
          <p:nvGrpSpPr>
            <p:cNvPr id="5" name="Group 4"/>
            <p:cNvGrpSpPr/>
            <p:nvPr/>
          </p:nvGrpSpPr>
          <p:grpSpPr>
            <a:xfrm>
              <a:off x="2931761" y="4139515"/>
              <a:ext cx="1739790" cy="2224844"/>
              <a:chOff x="2665096" y="4139515"/>
              <a:chExt cx="1739790" cy="2224844"/>
            </a:xfrm>
          </p:grpSpPr>
          <p:sp>
            <p:nvSpPr>
              <p:cNvPr id="45" name="Delay 23"/>
              <p:cNvSpPr/>
              <p:nvPr/>
            </p:nvSpPr>
            <p:spPr>
              <a:xfrm rot="16200000">
                <a:off x="2422570" y="4382043"/>
                <a:ext cx="2224844" cy="1739787"/>
              </a:xfrm>
              <a:prstGeom prst="flowChartDelay">
                <a:avLst/>
              </a:prstGeom>
              <a:solidFill>
                <a:schemeClr val="tx1"/>
              </a:solidFill>
              <a:ln>
                <a:noFill/>
              </a:ln>
              <a:effectLst>
                <a:outerShdw blurRad="482600" dist="38100" dir="2700000" sx="102000" sy="102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665096" y="4834088"/>
                <a:ext cx="1739790" cy="1384995"/>
              </a:xfrm>
              <a:prstGeom prst="rect">
                <a:avLst/>
              </a:prstGeom>
            </p:spPr>
            <p:txBody>
              <a:bodyPr wrap="square">
                <a:spAutoFit/>
              </a:bodyPr>
              <a:lstStyle/>
              <a:p>
                <a:pPr algn="ctr"/>
                <a:r>
                  <a:rPr lang="en-US" sz="2800" dirty="0">
                    <a:solidFill>
                      <a:schemeClr val="bg1"/>
                    </a:solidFill>
                    <a:latin typeface="Oswald" panose="02000503000000000000" pitchFamily="2" charset="0"/>
                  </a:rPr>
                  <a:t>Joe's</a:t>
                </a:r>
              </a:p>
              <a:p>
                <a:pPr algn="ctr"/>
                <a:r>
                  <a:rPr lang="en-US" sz="2800" dirty="0">
                    <a:solidFill>
                      <a:schemeClr val="bg1"/>
                    </a:solidFill>
                    <a:latin typeface="Oswald" panose="02000503000000000000" pitchFamily="2" charset="0"/>
                  </a:rPr>
                  <a:t>Ghost</a:t>
                </a:r>
              </a:p>
              <a:p>
                <a:pPr algn="ctr"/>
                <a:r>
                  <a:rPr lang="en-US" sz="2800" dirty="0">
                    <a:solidFill>
                      <a:schemeClr val="bg1"/>
                    </a:solidFill>
                    <a:latin typeface="Oswald" panose="02000503000000000000" pitchFamily="2" charset="0"/>
                  </a:rPr>
                  <a:t>Box</a:t>
                </a: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246" y="4327205"/>
                <a:ext cx="295302" cy="411509"/>
              </a:xfrm>
              <a:prstGeom prst="rect">
                <a:avLst/>
              </a:prstGeom>
            </p:spPr>
          </p:pic>
        </p:grpSp>
        <p:grpSp>
          <p:nvGrpSpPr>
            <p:cNvPr id="7" name="Group 6"/>
            <p:cNvGrpSpPr/>
            <p:nvPr/>
          </p:nvGrpSpPr>
          <p:grpSpPr>
            <a:xfrm>
              <a:off x="9360730" y="4090230"/>
              <a:ext cx="1739789" cy="2224844"/>
              <a:chOff x="6397844" y="4139515"/>
              <a:chExt cx="1739789" cy="2224844"/>
            </a:xfrm>
          </p:grpSpPr>
          <p:sp>
            <p:nvSpPr>
              <p:cNvPr id="32" name="Delay 35"/>
              <p:cNvSpPr/>
              <p:nvPr/>
            </p:nvSpPr>
            <p:spPr>
              <a:xfrm rot="16200000">
                <a:off x="6155316" y="4382043"/>
                <a:ext cx="2224844" cy="1739787"/>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992" y="4327205"/>
                <a:ext cx="295302" cy="411509"/>
              </a:xfrm>
              <a:prstGeom prst="rect">
                <a:avLst/>
              </a:prstGeom>
            </p:spPr>
          </p:pic>
          <p:sp>
            <p:nvSpPr>
              <p:cNvPr id="48" name="Rectangle 47"/>
              <p:cNvSpPr/>
              <p:nvPr/>
            </p:nvSpPr>
            <p:spPr>
              <a:xfrm>
                <a:off x="6397844" y="4834088"/>
                <a:ext cx="1739789" cy="1384995"/>
              </a:xfrm>
              <a:prstGeom prst="rect">
                <a:avLst/>
              </a:prstGeom>
            </p:spPr>
            <p:txBody>
              <a:bodyPr wrap="square">
                <a:spAutoFit/>
              </a:bodyPr>
              <a:lstStyle/>
              <a:p>
                <a:pPr algn="ctr"/>
                <a:r>
                  <a:rPr lang="en-US" sz="2800" dirty="0">
                    <a:solidFill>
                      <a:schemeClr val="bg1"/>
                    </a:solidFill>
                    <a:latin typeface="Oswald" panose="02000503000000000000" pitchFamily="2" charset="0"/>
                  </a:rPr>
                  <a:t>My Own</a:t>
                </a:r>
              </a:p>
              <a:p>
                <a:pPr algn="ctr"/>
                <a:r>
                  <a:rPr lang="en-US" sz="2800" dirty="0">
                    <a:solidFill>
                      <a:schemeClr val="bg1"/>
                    </a:solidFill>
                    <a:latin typeface="Oswald" panose="02000503000000000000" pitchFamily="2" charset="0"/>
                  </a:rPr>
                  <a:t>Ouija Board</a:t>
                </a:r>
              </a:p>
            </p:txBody>
          </p:sp>
        </p:grpSp>
        <p:grpSp>
          <p:nvGrpSpPr>
            <p:cNvPr id="6" name="Group 5"/>
            <p:cNvGrpSpPr/>
            <p:nvPr/>
          </p:nvGrpSpPr>
          <p:grpSpPr>
            <a:xfrm>
              <a:off x="5074752" y="4139515"/>
              <a:ext cx="1739787" cy="2224844"/>
              <a:chOff x="4287983" y="4139515"/>
              <a:chExt cx="1739787" cy="2224844"/>
            </a:xfrm>
          </p:grpSpPr>
          <p:sp>
            <p:nvSpPr>
              <p:cNvPr id="25" name="Delay 25"/>
              <p:cNvSpPr/>
              <p:nvPr/>
            </p:nvSpPr>
            <p:spPr>
              <a:xfrm rot="16200000">
                <a:off x="4045455" y="4382043"/>
                <a:ext cx="2224844" cy="1739787"/>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131" y="4327205"/>
                <a:ext cx="295302" cy="411509"/>
              </a:xfrm>
              <a:prstGeom prst="rect">
                <a:avLst/>
              </a:prstGeom>
            </p:spPr>
          </p:pic>
          <p:sp>
            <p:nvSpPr>
              <p:cNvPr id="27" name="Rectangle 26"/>
              <p:cNvSpPr/>
              <p:nvPr/>
            </p:nvSpPr>
            <p:spPr>
              <a:xfrm>
                <a:off x="4287983" y="5049532"/>
                <a:ext cx="1739787" cy="954107"/>
              </a:xfrm>
              <a:prstGeom prst="rect">
                <a:avLst/>
              </a:prstGeom>
            </p:spPr>
            <p:txBody>
              <a:bodyPr wrap="square">
                <a:spAutoFit/>
              </a:bodyPr>
              <a:lstStyle/>
              <a:p>
                <a:pPr algn="ctr"/>
                <a:r>
                  <a:rPr lang="en-US" sz="2800" dirty="0">
                    <a:solidFill>
                      <a:schemeClr val="bg1"/>
                    </a:solidFill>
                    <a:latin typeface="Oswald" panose="02000503000000000000" pitchFamily="2" charset="0"/>
                  </a:rPr>
                  <a:t>Ghost</a:t>
                </a:r>
              </a:p>
              <a:p>
                <a:pPr algn="ctr"/>
                <a:r>
                  <a:rPr lang="en-US" sz="2800" dirty="0">
                    <a:solidFill>
                      <a:schemeClr val="bg1"/>
                    </a:solidFill>
                    <a:latin typeface="Oswald" panose="02000503000000000000" pitchFamily="2" charset="0"/>
                  </a:rPr>
                  <a:t>Speaker</a:t>
                </a:r>
              </a:p>
            </p:txBody>
          </p:sp>
        </p:grpSp>
      </p:grpSp>
    </p:spTree>
    <p:extLst>
      <p:ext uri="{BB962C8B-B14F-4D97-AF65-F5344CB8AC3E}">
        <p14:creationId xmlns:p14="http://schemas.microsoft.com/office/powerpoint/2010/main" val="2619142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alphaModFix amt="58000"/>
            <a:extLst>
              <a:ext uri="{28A0092B-C50C-407E-A947-70E740481C1C}">
                <a14:useLocalDpi xmlns:a14="http://schemas.microsoft.com/office/drawing/2010/main" val="0"/>
              </a:ext>
            </a:extLst>
          </a:blip>
          <a:srcRect t="4389" r="-68" b="9089"/>
          <a:stretch/>
        </p:blipFill>
        <p:spPr>
          <a:xfrm>
            <a:off x="0" y="12357"/>
            <a:ext cx="12192000" cy="6820929"/>
          </a:xfrm>
          <a:prstGeom prst="rect">
            <a:avLst/>
          </a:prstGeom>
          <a:effectLst/>
        </p:spPr>
      </p:pic>
      <p:pic>
        <p:nvPicPr>
          <p:cNvPr id="12" name="Picture Placeholder 7"/>
          <p:cNvPicPr>
            <a:picLocks noChangeAspect="1"/>
          </p:cNvPicPr>
          <p:nvPr/>
        </p:nvPicPr>
        <p:blipFill rotWithShape="1">
          <a:blip r:embed="rId4">
            <a:extLst>
              <a:ext uri="{28A0092B-C50C-407E-A947-70E740481C1C}">
                <a14:useLocalDpi xmlns:a14="http://schemas.microsoft.com/office/drawing/2010/main" val="0"/>
              </a:ext>
            </a:extLst>
          </a:blip>
          <a:srcRect t="9313"/>
          <a:stretch/>
        </p:blipFill>
        <p:spPr>
          <a:xfrm>
            <a:off x="6677127" y="192312"/>
            <a:ext cx="4274719" cy="646101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25" y="5699555"/>
            <a:ext cx="5152769" cy="1042770"/>
          </a:xfrm>
          <a:prstGeom prst="rect">
            <a:avLst/>
          </a:prstGeom>
        </p:spPr>
      </p:pic>
      <p:sp>
        <p:nvSpPr>
          <p:cNvPr id="14" name="Rectangle 13"/>
          <p:cNvSpPr/>
          <p:nvPr/>
        </p:nvSpPr>
        <p:spPr>
          <a:xfrm>
            <a:off x="269825" y="-343"/>
            <a:ext cx="5152769" cy="6134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5"/>
          <p:cNvSpPr txBox="1">
            <a:spLocks/>
          </p:cNvSpPr>
          <p:nvPr/>
        </p:nvSpPr>
        <p:spPr>
          <a:xfrm>
            <a:off x="531776" y="1340779"/>
            <a:ext cx="4799012" cy="237026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Oswald" panose="02000503000000000000" pitchFamily="2" charset="0"/>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200" kern="1200">
                <a:solidFill>
                  <a:schemeClr val="tx1"/>
                </a:solidFill>
                <a:latin typeface="Oswald" panose="02000503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Oswald" panose="02000503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Oswald" panose="02000503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600"/>
              </a:spcBef>
              <a:buFont typeface="Arial" charset="0"/>
              <a:buChar char="•"/>
            </a:pPr>
            <a:r>
              <a:rPr lang="en-US" sz="2400" dirty="0">
                <a:solidFill>
                  <a:schemeClr val="bg1"/>
                </a:solidFill>
              </a:rPr>
              <a:t>Published by </a:t>
            </a:r>
            <a:r>
              <a:rPr lang="en-US" sz="2400" dirty="0" err="1">
                <a:solidFill>
                  <a:schemeClr val="bg1"/>
                </a:solidFill>
              </a:rPr>
              <a:t>IntelliTech</a:t>
            </a:r>
            <a:r>
              <a:rPr lang="en-US" sz="2400" dirty="0">
                <a:solidFill>
                  <a:schemeClr val="bg1"/>
                </a:solidFill>
              </a:rPr>
              <a:t> Entertainment, $0.99</a:t>
            </a:r>
          </a:p>
          <a:p>
            <a:pPr marL="342900" indent="-342900">
              <a:lnSpc>
                <a:spcPct val="100000"/>
              </a:lnSpc>
              <a:spcBef>
                <a:spcPts val="600"/>
              </a:spcBef>
              <a:buFont typeface="Arial" charset="0"/>
              <a:buChar char="•"/>
            </a:pPr>
            <a:r>
              <a:rPr lang="en-US" sz="2400" dirty="0">
                <a:solidFill>
                  <a:schemeClr val="bg1"/>
                </a:solidFill>
              </a:rPr>
              <a:t>3.6 stars, 498 ratings, 10K-50K downloads</a:t>
            </a:r>
          </a:p>
          <a:p>
            <a:pPr marL="342900" indent="-342900">
              <a:lnSpc>
                <a:spcPct val="100000"/>
              </a:lnSpc>
              <a:spcBef>
                <a:spcPts val="600"/>
              </a:spcBef>
              <a:buFont typeface="Arial" charset="0"/>
              <a:buChar char="•"/>
            </a:pPr>
            <a:r>
              <a:rPr lang="en-US" sz="2400" dirty="0">
                <a:solidFill>
                  <a:schemeClr val="bg1"/>
                </a:solidFill>
              </a:rPr>
              <a:t>EMF scanner, EVP recording, visual decoding, and a spirit board</a:t>
            </a:r>
          </a:p>
        </p:txBody>
      </p:sp>
      <p:sp>
        <p:nvSpPr>
          <p:cNvPr id="16" name="Rectangle 15"/>
          <p:cNvSpPr/>
          <p:nvPr/>
        </p:nvSpPr>
        <p:spPr>
          <a:xfrm>
            <a:off x="580805" y="5635120"/>
            <a:ext cx="2579552" cy="369332"/>
          </a:xfrm>
          <a:prstGeom prst="rect">
            <a:avLst/>
          </a:prstGeom>
        </p:spPr>
        <p:txBody>
          <a:bodyPr wrap="none">
            <a:spAutoFit/>
          </a:bodyPr>
          <a:lstStyle/>
          <a:p>
            <a:r>
              <a:rPr lang="en-US" dirty="0">
                <a:solidFill>
                  <a:schemeClr val="bg1"/>
                </a:solidFill>
                <a:latin typeface="Oswald" panose="02000503000000000000" pitchFamily="2" charset="0"/>
              </a:rPr>
              <a:t>Julie </a:t>
            </a:r>
            <a:r>
              <a:rPr lang="en-US" dirty="0" err="1">
                <a:solidFill>
                  <a:schemeClr val="bg1"/>
                </a:solidFill>
                <a:latin typeface="Oswald" panose="02000503000000000000" pitchFamily="2" charset="0"/>
              </a:rPr>
              <a:t>Hafford</a:t>
            </a:r>
            <a:r>
              <a:rPr lang="en-US" dirty="0">
                <a:solidFill>
                  <a:schemeClr val="bg1"/>
                </a:solidFill>
                <a:latin typeface="Oswald" panose="02000503000000000000" pitchFamily="2" charset="0"/>
              </a:rPr>
              <a:t>, 4-star Rating</a:t>
            </a:r>
          </a:p>
        </p:txBody>
      </p:sp>
      <p:cxnSp>
        <p:nvCxnSpPr>
          <p:cNvPr id="17" name="Straight Connector 16"/>
          <p:cNvCxnSpPr/>
          <p:nvPr/>
        </p:nvCxnSpPr>
        <p:spPr>
          <a:xfrm>
            <a:off x="580805" y="1257216"/>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80805" y="3794603"/>
            <a:ext cx="4487563" cy="0"/>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80805" y="4029790"/>
            <a:ext cx="4700954" cy="1569660"/>
          </a:xfrm>
          <a:prstGeom prst="rect">
            <a:avLst/>
          </a:prstGeom>
        </p:spPr>
        <p:txBody>
          <a:bodyPr wrap="square">
            <a:spAutoFit/>
          </a:bodyPr>
          <a:lstStyle/>
          <a:p>
            <a:r>
              <a:rPr lang="en-US" sz="2400" dirty="0">
                <a:solidFill>
                  <a:schemeClr val="bg1"/>
                </a:solidFill>
                <a:latin typeface="Oswald Light" charset="0"/>
                <a:ea typeface="Oswald Light" charset="0"/>
                <a:cs typeface="Oswald Light" charset="0"/>
              </a:rPr>
              <a:t>"I use a lot of the "ghost hunting" apps. [...] I have tested my phone against equipment used by pros &amp; it has worked.</a:t>
            </a:r>
          </a:p>
          <a:p>
            <a:r>
              <a:rPr lang="en-US" sz="2400" dirty="0">
                <a:solidFill>
                  <a:schemeClr val="bg1"/>
                </a:solidFill>
                <a:latin typeface="Oswald Light" charset="0"/>
                <a:ea typeface="Oswald Light" charset="0"/>
                <a:cs typeface="Oswald Light" charset="0"/>
              </a:rPr>
              <a:t>I can tell a fake app when I see one."</a:t>
            </a:r>
          </a:p>
        </p:txBody>
      </p:sp>
      <p:sp>
        <p:nvSpPr>
          <p:cNvPr id="21" name="Title 20"/>
          <p:cNvSpPr>
            <a:spLocks noGrp="1"/>
          </p:cNvSpPr>
          <p:nvPr>
            <p:ph type="title"/>
          </p:nvPr>
        </p:nvSpPr>
        <p:spPr>
          <a:xfrm>
            <a:off x="531776" y="352425"/>
            <a:ext cx="4890819" cy="892175"/>
          </a:xfrm>
        </p:spPr>
        <p:txBody>
          <a:bodyPr>
            <a:normAutofit/>
          </a:bodyPr>
          <a:lstStyle/>
          <a:p>
            <a:r>
              <a:rPr lang="en-US" dirty="0">
                <a:solidFill>
                  <a:schemeClr val="bg1"/>
                </a:solidFill>
              </a:rPr>
              <a:t>GHOST HUNTER App</a:t>
            </a:r>
          </a:p>
        </p:txBody>
      </p:sp>
    </p:spTree>
    <p:extLst>
      <p:ext uri="{BB962C8B-B14F-4D97-AF65-F5344CB8AC3E}">
        <p14:creationId xmlns:p14="http://schemas.microsoft.com/office/powerpoint/2010/main" val="364937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04" y="381000"/>
            <a:ext cx="3429000" cy="6096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0" y="381000"/>
            <a:ext cx="3429000" cy="6096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397" y="381000"/>
            <a:ext cx="3429000" cy="6096000"/>
          </a:xfrm>
          <a:prstGeom prst="rect">
            <a:avLst/>
          </a:prstGeom>
        </p:spPr>
      </p:pic>
    </p:spTree>
    <p:extLst>
      <p:ext uri="{BB962C8B-B14F-4D97-AF65-F5344CB8AC3E}">
        <p14:creationId xmlns:p14="http://schemas.microsoft.com/office/powerpoint/2010/main" val="348197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llInOneGhostHunter-ScannerResultsWithS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749" y="1697624"/>
            <a:ext cx="4279900" cy="2553961"/>
          </a:xfrm>
          <a:prstGeom prst="rect">
            <a:avLst/>
          </a:prstGeom>
        </p:spPr>
      </p:pic>
      <p:sp>
        <p:nvSpPr>
          <p:cNvPr id="14" name="Title 4"/>
          <p:cNvSpPr txBox="1">
            <a:spLocks/>
          </p:cNvSpPr>
          <p:nvPr/>
        </p:nvSpPr>
        <p:spPr>
          <a:xfrm>
            <a:off x="7455749" y="2542018"/>
            <a:ext cx="4186195" cy="101106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Oswald" panose="02000503000000000000" pitchFamily="2" charset="0"/>
                <a:ea typeface="+mj-ea"/>
                <a:cs typeface="+mj-cs"/>
              </a:defRPr>
            </a:lvl1pPr>
          </a:lstStyle>
          <a:p>
            <a:pPr algn="ctr"/>
            <a:r>
              <a:rPr lang="en-US" sz="6000" dirty="0">
                <a:solidFill>
                  <a:schemeClr val="bg1"/>
                </a:solidFill>
              </a:rPr>
              <a:t>Paranormal</a:t>
            </a:r>
          </a:p>
        </p:txBody>
      </p:sp>
    </p:spTree>
    <p:extLst>
      <p:ext uri="{BB962C8B-B14F-4D97-AF65-F5344CB8AC3E}">
        <p14:creationId xmlns:p14="http://schemas.microsoft.com/office/powerpoint/2010/main" val="129733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7"/>
                                        </p:tgtEl>
                                      </p:cBhvr>
                                    </p:cmd>
                                  </p:childTnLst>
                                </p:cTn>
                              </p:par>
                            </p:childTnLst>
                          </p:cTn>
                        </p:par>
                      </p:childTnLst>
                    </p:cTn>
                  </p:par>
                </p:childTnLst>
              </p:cTn>
              <p:nextCondLst>
                <p:cond evt="onClick" delay="0">
                  <p:tgtEl>
                    <p:spTgt spid="17"/>
                  </p:tgtEl>
                </p:cond>
              </p:nextCondLst>
            </p:seq>
            <p:video>
              <p:cMediaNode vol="80000">
                <p:cTn id="14" fill="hold" display="0">
                  <p:stCondLst>
                    <p:cond delay="indefinite"/>
                  </p:stCondLst>
                </p:cTn>
                <p:tgtEl>
                  <p:spTgt spid="17"/>
                </p:tgtEl>
              </p:cMediaNode>
            </p:video>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15856</TotalTime>
  <Words>2393</Words>
  <Application>Microsoft Office PowerPoint</Application>
  <PresentationFormat>Widescreen</PresentationFormat>
  <Paragraphs>373</Paragraphs>
  <Slides>51</Slides>
  <Notes>20</Notes>
  <HiddenSlides>1</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Consolas</vt:lpstr>
      <vt:lpstr>Meslo LG L DZ</vt:lpstr>
      <vt:lpstr>Meslo LG S DZ</vt:lpstr>
      <vt:lpstr>Oswald</vt:lpstr>
      <vt:lpstr>Oswald Light</vt:lpstr>
      <vt:lpstr>Tahoma</vt:lpstr>
      <vt:lpstr>Office Theme</vt:lpstr>
      <vt:lpstr>PowerPoint Presentation</vt:lpstr>
      <vt:lpstr>INTRODUCTION</vt:lpstr>
      <vt:lpstr>A Haunting</vt:lpstr>
      <vt:lpstr>PowerPoint Presentation</vt:lpstr>
      <vt:lpstr>THE PLAN</vt:lpstr>
      <vt:lpstr>CHOOSING APPS</vt:lpstr>
      <vt:lpstr>GHOST HUNTER App</vt:lpstr>
      <vt:lpstr>PowerPoint Presentation</vt:lpstr>
      <vt:lpstr>PowerPoint Presentation</vt:lpstr>
      <vt:lpstr>RETRIEVING THE APK FILE</vt:lpstr>
      <vt:lpstr>EXTRACTING THE APK FILE</vt:lpstr>
      <vt:lpstr>GHOSTLY IMAGES</vt:lpstr>
      <vt:lpstr>DISPLAY GHOSTLY IMAGES, RANDOMLY</vt:lpstr>
      <vt:lpstr>JOE’S GHOST BOX App</vt:lpstr>
      <vt:lpstr>JOE’S GHOST BOX Functionality</vt:lpstr>
      <vt:lpstr>JOE'S GHOST BOX FILE SYSTEM DATA</vt:lpstr>
      <vt:lpstr>JOE'S GHOST BOX FILE SYSTEM DATA</vt:lpstr>
      <vt:lpstr>P-SB7 GHOST BOX App</vt:lpstr>
      <vt:lpstr>P-SB7 GHOST BOX Functionality</vt:lpstr>
      <vt:lpstr>ANDROID APP DECOMPILATION</vt:lpstr>
      <vt:lpstr>DECOMPILED P-SB7 GHOST BOX App</vt:lpstr>
      <vt:lpstr>R.RAW.GHOST</vt:lpstr>
      <vt:lpstr>GHOST SPEAKER App</vt:lpstr>
      <vt:lpstr>GHOST SPEAKER App</vt:lpstr>
      <vt:lpstr>APPLICATION OBFUSCATION ─ PROGUARD</vt:lpstr>
      <vt:lpstr>DECODING OBFUSCATED CODE</vt:lpstr>
      <vt:lpstr>REFACTOR AND RENAME VARIABLES</vt:lpstr>
      <vt:lpstr>USE LOGGING MESSAGES, EXCEPTIONS</vt:lpstr>
      <vt:lpstr>COMPLEX OBJECT TYPES</vt:lpstr>
      <vt:lpstr>USE TEMPORARY NAMES FOR READABILITY</vt:lpstr>
      <vt:lpstr>GHOST SPEAKER: readSensorDataMaths</vt:lpstr>
      <vt:lpstr>GHOST SPEAKER: speakDictWordHandler</vt:lpstr>
      <vt:lpstr>GHOST SPEAKER: readDictWordListIntoArray</vt:lpstr>
      <vt:lpstr>FUN WITH SCARY WORDLIST</vt:lpstr>
      <vt:lpstr>OUIJA App</vt:lpstr>
      <vt:lpstr>OUIJA App Functionality</vt:lpstr>
      <vt:lpstr>CROSS-PLATFORM DEV</vt:lpstr>
      <vt:lpstr>EXTRACTED OUIJA APK</vt:lpstr>
      <vt:lpstr>OUIJA APP DECOMPILATION</vt:lpstr>
      <vt:lpstr>SPIRITAI CLASS</vt:lpstr>
      <vt:lpstr>CHATTERBOXFACTORY CLASS</vt:lpstr>
      <vt:lpstr>JABBERWACKY</vt:lpstr>
      <vt:lpstr>SPIRIT RESPONSE</vt:lpstr>
      <vt:lpstr>REPLACEWORDS CLASS</vt:lpstr>
      <vt:lpstr>SPIRITAI CLASS, REPLACEWORDS</vt:lpstr>
      <vt:lpstr>GHOST BOX APPS</vt:lpstr>
      <vt:lpstr>WHAT I LEARNED</vt:lpstr>
      <vt:lpstr>HOW YOU SHOULD APPLY THIS</vt:lpstr>
      <vt:lpstr>CONCLUSION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Wright</dc:creator>
  <cp:lastModifiedBy>Joshua Wright</cp:lastModifiedBy>
  <cp:revision>158</cp:revision>
  <dcterms:created xsi:type="dcterms:W3CDTF">2016-09-22T18:03:38Z</dcterms:created>
  <dcterms:modified xsi:type="dcterms:W3CDTF">2016-11-03T18:05:58Z</dcterms:modified>
</cp:coreProperties>
</file>